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3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5" autoAdjust="0"/>
    <p:restoredTop sz="94660"/>
  </p:normalViewPr>
  <p:slideViewPr>
    <p:cSldViewPr snapToGrid="0">
      <p:cViewPr varScale="1">
        <p:scale>
          <a:sx n="92" d="100"/>
          <a:sy n="92" d="100"/>
        </p:scale>
        <p:origin x="2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885C-4231-4630-A734-7C03ED28436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995B-1EE7-49F5-B1CE-FC22AF75B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42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885C-4231-4630-A734-7C03ED28436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995B-1EE7-49F5-B1CE-FC22AF75B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0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885C-4231-4630-A734-7C03ED28436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995B-1EE7-49F5-B1CE-FC22AF75B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143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885C-4231-4630-A734-7C03ED28436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995B-1EE7-49F5-B1CE-FC22AF75B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72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885C-4231-4630-A734-7C03ED28436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995B-1EE7-49F5-B1CE-FC22AF75B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723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885C-4231-4630-A734-7C03ED28436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995B-1EE7-49F5-B1CE-FC22AF75B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3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885C-4231-4630-A734-7C03ED28436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995B-1EE7-49F5-B1CE-FC22AF75B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20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885C-4231-4630-A734-7C03ED28436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995B-1EE7-49F5-B1CE-FC22AF75B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39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885C-4231-4630-A734-7C03ED28436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995B-1EE7-49F5-B1CE-FC22AF75B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17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885C-4231-4630-A734-7C03ED28436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995B-1EE7-49F5-B1CE-FC22AF75B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1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885C-4231-4630-A734-7C03ED28436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995B-1EE7-49F5-B1CE-FC22AF75B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69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6885C-4231-4630-A734-7C03ED28436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6995B-1EE7-49F5-B1CE-FC22AF75B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94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f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56" y="159488"/>
            <a:ext cx="11717079" cy="64964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69736" y="618912"/>
            <a:ext cx="5061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QUẬN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LONG BIÊN</a:t>
            </a:r>
            <a:endParaRPr lang="vi-VN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 MỘC LAN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4352" y="3407734"/>
            <a:ext cx="88192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514350" algn="l"/>
                <a:tab pos="2239328" algn="ctr"/>
              </a:tabLst>
            </a:pPr>
            <a:r>
              <a:rPr lang="en-US" sz="32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  </a:t>
            </a:r>
            <a:r>
              <a:rPr lang="en-US" sz="3200" b="1" kern="0" dirty="0" smtClean="0">
                <a:solidFill>
                  <a:srgbClr val="C00000"/>
                </a:solidFill>
                <a:latin typeface="Sitka Small" pitchFamily="2" charset="0"/>
                <a:cs typeface="Times New Roman" pitchFamily="18" charset="0"/>
              </a:rPr>
              <a:t>LĨNH VỰC: PHÁT TRIỂN NHẬN THỨC</a:t>
            </a:r>
          </a:p>
          <a:p>
            <a:pPr algn="ctr">
              <a:tabLst>
                <a:tab pos="514350" algn="l"/>
                <a:tab pos="2239328" algn="ctr"/>
              </a:tabLst>
            </a:pPr>
            <a:r>
              <a:rPr lang="en-US" sz="3200" b="1" kern="0" dirty="0" smtClean="0">
                <a:solidFill>
                  <a:srgbClr val="C00000"/>
                </a:solidFill>
                <a:latin typeface="Sitka Small" pitchFamily="2" charset="0"/>
                <a:cs typeface="Times New Roman" pitchFamily="18" charset="0"/>
              </a:rPr>
              <a:t>HOẠT ĐỘNG LÀM QUEN VỚI TOÁN</a:t>
            </a:r>
          </a:p>
          <a:p>
            <a:pPr algn="ctr">
              <a:tabLst>
                <a:tab pos="514350" algn="l"/>
                <a:tab pos="2239328" algn="ctr"/>
              </a:tabLst>
            </a:pPr>
            <a:endParaRPr lang="en-US" sz="3200" b="1" kern="0" dirty="0">
              <a:solidFill>
                <a:srgbClr val="C00000"/>
              </a:solidFill>
              <a:latin typeface="Times New Roman"/>
              <a:cs typeface="Times New Roman" pitchFamily="18" charset="0"/>
            </a:endParaRPr>
          </a:p>
          <a:p>
            <a:pPr algn="ctr">
              <a:tabLst>
                <a:tab pos="514350" algn="l"/>
                <a:tab pos="2239328" algn="ctr"/>
              </a:tabLst>
            </a:pPr>
            <a:r>
              <a:rPr lang="en-US" sz="24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                  </a:t>
            </a:r>
            <a:r>
              <a:rPr lang="en-US" sz="2400" b="1" kern="0" dirty="0" err="1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Đề</a:t>
            </a:r>
            <a:r>
              <a:rPr lang="en-US" sz="24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tài</a:t>
            </a:r>
            <a:r>
              <a:rPr lang="en-US" sz="24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: </a:t>
            </a:r>
            <a:r>
              <a:rPr lang="en-US" sz="2400" b="1" kern="0" dirty="0" err="1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Sắp</a:t>
            </a:r>
            <a:r>
              <a:rPr lang="en-US" sz="24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xếp</a:t>
            </a:r>
            <a:r>
              <a:rPr lang="en-US" sz="24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theo</a:t>
            </a:r>
            <a:r>
              <a:rPr lang="en-US" sz="24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quy</a:t>
            </a:r>
            <a:r>
              <a:rPr lang="en-US" sz="24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tắc</a:t>
            </a:r>
            <a:r>
              <a:rPr lang="en-US" sz="24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1-1</a:t>
            </a:r>
            <a:endParaRPr lang="en-US" sz="2400" b="1" kern="0" dirty="0">
              <a:solidFill>
                <a:srgbClr val="C00000"/>
              </a:solidFill>
              <a:latin typeface="Times New Roman"/>
              <a:cs typeface="Times New Roman" pitchFamily="18" charset="0"/>
            </a:endParaRPr>
          </a:p>
          <a:p>
            <a:pPr algn="ctr">
              <a:tabLst>
                <a:tab pos="514350" algn="l"/>
                <a:tab pos="2239328" algn="ctr"/>
              </a:tabLst>
            </a:pPr>
            <a:r>
              <a:rPr lang="en-US" sz="24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             </a:t>
            </a:r>
            <a:r>
              <a:rPr lang="en-US" sz="2400" b="1" kern="0" dirty="0" err="1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Giáo</a:t>
            </a:r>
            <a:r>
              <a:rPr lang="en-US" sz="24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viên</a:t>
            </a:r>
            <a:r>
              <a:rPr lang="en-US" sz="24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: </a:t>
            </a:r>
            <a:r>
              <a:rPr lang="en-US" sz="2400" b="1" kern="0" dirty="0" err="1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Lê</a:t>
            </a:r>
            <a:r>
              <a:rPr lang="en-US" sz="24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Ngọc</a:t>
            </a:r>
            <a:r>
              <a:rPr lang="en-US" sz="24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Hân</a:t>
            </a:r>
            <a:endParaRPr lang="en-US" sz="2400" b="1" kern="0" dirty="0" smtClean="0">
              <a:solidFill>
                <a:srgbClr val="C00000"/>
              </a:solidFill>
              <a:latin typeface="Times New Roman"/>
              <a:cs typeface="Times New Roman" pitchFamily="18" charset="0"/>
            </a:endParaRPr>
          </a:p>
          <a:p>
            <a:pPr algn="ctr">
              <a:tabLst>
                <a:tab pos="514350" algn="l"/>
                <a:tab pos="2239328" algn="ctr"/>
              </a:tabLst>
            </a:pPr>
            <a:r>
              <a:rPr lang="en-US" sz="2400" b="1" kern="0" dirty="0" err="1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Lứa</a:t>
            </a:r>
            <a:r>
              <a:rPr lang="en-US" sz="24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tuổi</a:t>
            </a:r>
            <a:r>
              <a:rPr lang="en-US" sz="2400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:(3-4 </a:t>
            </a:r>
            <a:r>
              <a:rPr lang="en-US" sz="2400" b="1" kern="0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tuổi</a:t>
            </a:r>
            <a:r>
              <a:rPr lang="en-US" sz="2400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).</a:t>
            </a:r>
          </a:p>
        </p:txBody>
      </p:sp>
      <p:sp>
        <p:nvSpPr>
          <p:cNvPr id="2" name="Oval 1"/>
          <p:cNvSpPr/>
          <p:nvPr/>
        </p:nvSpPr>
        <p:spPr>
          <a:xfrm>
            <a:off x="5683827" y="1589809"/>
            <a:ext cx="1423555" cy="1423555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7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4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8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2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1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9727" y="-347139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1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346"/>
            <a:ext cx="12193057" cy="68646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58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9696" y="0"/>
            <a:ext cx="6332361" cy="639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5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80331" y="330460"/>
            <a:ext cx="860145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Trò</a:t>
            </a:r>
            <a:r>
              <a:rPr lang="en-US" sz="9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6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chơi</a:t>
            </a:r>
            <a:r>
              <a:rPr lang="en-US" sz="9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6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củng</a:t>
            </a:r>
            <a:r>
              <a:rPr lang="en-US" sz="9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6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cố</a:t>
            </a:r>
            <a:r>
              <a:rPr lang="en-US" sz="9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endParaRPr lang="en-US" sz="9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554818" y="2230580"/>
            <a:ext cx="7301024" cy="914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Nhóm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1: </a:t>
            </a:r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Xâu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vòng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xanh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đỏ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</a:t>
            </a:r>
            <a:endParaRPr lang="en-US" sz="3200" dirty="0">
              <a:solidFill>
                <a:srgbClr val="FF0000"/>
              </a:solidFill>
              <a:latin typeface="Sitka Small Semibold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554818" y="3464660"/>
            <a:ext cx="7301024" cy="914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Nhóm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2: </a:t>
            </a:r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trang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trí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đĩa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theo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quy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tắc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1-1  </a:t>
            </a:r>
            <a:endParaRPr lang="en-US" sz="3200" dirty="0">
              <a:solidFill>
                <a:srgbClr val="FF0000"/>
              </a:solidFill>
              <a:latin typeface="Sitka Small Semibold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639878" y="4698740"/>
            <a:ext cx="7215964" cy="914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Nhóm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1: </a:t>
            </a:r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tô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màu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theo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quy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itka Small Semibold" pitchFamily="2" charset="0"/>
              </a:rPr>
              <a:t>tắc</a:t>
            </a:r>
            <a:r>
              <a:rPr lang="en-US" sz="3200" dirty="0" smtClean="0">
                <a:solidFill>
                  <a:srgbClr val="FF0000"/>
                </a:solidFill>
                <a:latin typeface="Sitka Small Semibold" pitchFamily="2" charset="0"/>
              </a:rPr>
              <a:t> 1-1 </a:t>
            </a:r>
            <a:endParaRPr lang="en-US" sz="3200" dirty="0">
              <a:solidFill>
                <a:srgbClr val="FF0000"/>
              </a:solidFill>
              <a:latin typeface="Sitka Small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88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04" y="139147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50" y="332962"/>
            <a:ext cx="11787808" cy="67089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7400" y="1443841"/>
            <a:ext cx="90048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>
                <a:latin typeface="Times New Roman" panose="02020603050405020304" pitchFamily="18" charset="0"/>
              </a:rPr>
              <a:t>I . Mục tiêu.</a:t>
            </a:r>
            <a:endParaRPr lang="vi-VN" b="0" i="0" dirty="0" smtClean="0">
              <a:effectLst/>
              <a:latin typeface="Times New Roman" panose="02020603050405020304" pitchFamily="18" charset="0"/>
            </a:endParaRPr>
          </a:p>
          <a:p>
            <a:r>
              <a:rPr lang="vi-VN" i="1" dirty="0" smtClean="0">
                <a:latin typeface="Times New Roman" panose="02020603050405020304" pitchFamily="18" charset="0"/>
              </a:rPr>
              <a:t>1. Kiến thức.</a:t>
            </a:r>
            <a:endParaRPr lang="vi-VN" b="0" i="0" dirty="0" smtClean="0">
              <a:effectLst/>
              <a:latin typeface="Times New Roman" panose="02020603050405020304" pitchFamily="18" charset="0"/>
            </a:endParaRPr>
          </a:p>
          <a:p>
            <a:r>
              <a:rPr lang="vi-VN" dirty="0" smtClean="0">
                <a:latin typeface="Times New Roman" panose="02020603050405020304" pitchFamily="18" charset="0"/>
              </a:rPr>
              <a:t>- Trẻ nhận biết một số quy tắc sắp xếp đơn giản .</a:t>
            </a:r>
            <a:endParaRPr lang="vi-VN" b="0" i="0" dirty="0" smtClean="0">
              <a:effectLst/>
              <a:latin typeface="Times New Roman" panose="02020603050405020304" pitchFamily="18" charset="0"/>
            </a:endParaRPr>
          </a:p>
          <a:p>
            <a:r>
              <a:rPr lang="vi-VN" dirty="0" smtClean="0">
                <a:latin typeface="Times New Roman" panose="02020603050405020304" pitchFamily="18" charset="0"/>
              </a:rPr>
              <a:t>-Trẻ biết cách sắp xếp các đối tượng theo mẫu.</a:t>
            </a:r>
            <a:endParaRPr lang="vi-VN" b="0" i="0" dirty="0" smtClean="0">
              <a:effectLst/>
              <a:latin typeface="Times New Roman" panose="02020603050405020304" pitchFamily="18" charset="0"/>
            </a:endParaRPr>
          </a:p>
          <a:p>
            <a:r>
              <a:rPr lang="vi-VN" i="1" dirty="0" smtClean="0">
                <a:latin typeface="Times New Roman" panose="02020603050405020304" pitchFamily="18" charset="0"/>
              </a:rPr>
              <a:t>2. Kỹ năng:</a:t>
            </a:r>
            <a:endParaRPr lang="vi-VN" b="0" i="0" dirty="0" smtClean="0">
              <a:effectLst/>
              <a:latin typeface="Times New Roman" panose="02020603050405020304" pitchFamily="18" charset="0"/>
            </a:endParaRPr>
          </a:p>
          <a:p>
            <a:r>
              <a:rPr lang="vi-VN" dirty="0" smtClean="0">
                <a:latin typeface="Times New Roman" panose="02020603050405020304" pitchFamily="18" charset="0"/>
              </a:rPr>
              <a:t>- Trẻ sắp xếp được đối tượng theo quy tắc cho trước.</a:t>
            </a:r>
            <a:endParaRPr lang="vi-VN" b="0" i="0" dirty="0" smtClean="0">
              <a:effectLst/>
              <a:latin typeface="Times New Roman" panose="02020603050405020304" pitchFamily="18" charset="0"/>
            </a:endParaRPr>
          </a:p>
          <a:p>
            <a:r>
              <a:rPr lang="vi-VN" dirty="0" smtClean="0">
                <a:latin typeface="Times New Roman" panose="02020603050405020304" pitchFamily="18" charset="0"/>
              </a:rPr>
              <a:t>- Trẻ phát hiện và nêu lên các quy tắc sắp xếp của đối tượng.</a:t>
            </a:r>
            <a:endParaRPr lang="vi-VN" b="0" i="0" dirty="0" smtClean="0">
              <a:effectLst/>
              <a:latin typeface="Times New Roman" panose="02020603050405020304" pitchFamily="18" charset="0"/>
            </a:endParaRPr>
          </a:p>
          <a:p>
            <a:r>
              <a:rPr lang="vi-VN" i="1" dirty="0" smtClean="0">
                <a:latin typeface="Times New Roman" panose="02020603050405020304" pitchFamily="18" charset="0"/>
              </a:rPr>
              <a:t>3.Giáo dục:</a:t>
            </a:r>
            <a:endParaRPr lang="vi-VN" b="0" i="0" dirty="0" smtClean="0">
              <a:effectLst/>
              <a:latin typeface="Times New Roman" panose="02020603050405020304" pitchFamily="18" charset="0"/>
            </a:endParaRPr>
          </a:p>
          <a:p>
            <a:r>
              <a:rPr lang="vi-VN" dirty="0" smtClean="0">
                <a:latin typeface="Times New Roman" panose="02020603050405020304" pitchFamily="18" charset="0"/>
              </a:rPr>
              <a:t>- Trẻ hứng thú tích cực tham gia các hoạt động.</a:t>
            </a:r>
            <a:endParaRPr lang="vi-VN" b="0" i="0" dirty="0" smtClean="0">
              <a:effectLst/>
              <a:latin typeface="Times New Roman" panose="02020603050405020304" pitchFamily="18" charset="0"/>
            </a:endParaRPr>
          </a:p>
          <a:p>
            <a:r>
              <a:rPr lang="vi-VN" dirty="0" smtClean="0">
                <a:latin typeface="Times New Roman" panose="02020603050405020304" pitchFamily="18" charset="0"/>
              </a:rPr>
              <a:t>- Yêu thích cây xanh, biết chăm sóc, bảo vệ cây.</a:t>
            </a:r>
            <a:endParaRPr lang="vi-VN" b="0" i="0" dirty="0" smtClean="0">
              <a:effectLst/>
              <a:latin typeface="Times New Roman" panose="02020603050405020304" pitchFamily="18" charset="0"/>
            </a:endParaRPr>
          </a:p>
          <a:p>
            <a:r>
              <a:rPr lang="vi-VN" b="1" dirty="0" smtClean="0">
                <a:latin typeface="Times New Roman" panose="02020603050405020304" pitchFamily="18" charset="0"/>
              </a:rPr>
              <a:t>II. </a:t>
            </a:r>
            <a:r>
              <a:rPr lang="vi-VN" dirty="0" smtClean="0">
                <a:latin typeface="Times New Roman" panose="02020603050405020304" pitchFamily="18" charset="0"/>
              </a:rPr>
              <a:t>Chuẩn bị:</a:t>
            </a:r>
            <a:endParaRPr lang="vi-VN" b="0" i="0" dirty="0" smtClean="0">
              <a:effectLst/>
              <a:latin typeface="Times New Roman" panose="02020603050405020304" pitchFamily="18" charset="0"/>
            </a:endParaRPr>
          </a:p>
          <a:p>
            <a:r>
              <a:rPr lang="vi-VN" dirty="0" smtClean="0">
                <a:latin typeface="Times New Roman" panose="02020603050405020304" pitchFamily="18" charset="0"/>
              </a:rPr>
              <a:t>-Mô hình vườn hoa</a:t>
            </a:r>
            <a:endParaRPr lang="vi-VN" b="0" i="0" dirty="0" smtClean="0">
              <a:effectLst/>
              <a:latin typeface="Times New Roman" panose="02020603050405020304" pitchFamily="18" charset="0"/>
            </a:endParaRPr>
          </a:p>
          <a:p>
            <a:r>
              <a:rPr lang="vi-VN" dirty="0" smtClean="0">
                <a:latin typeface="Times New Roman" panose="02020603050405020304" pitchFamily="18" charset="0"/>
              </a:rPr>
              <a:t>-Bài hát: Màu Hoa, em yêu cây xanh</a:t>
            </a:r>
            <a:endParaRPr lang="vi-VN" b="0" i="0" dirty="0" smtClean="0">
              <a:effectLst/>
              <a:latin typeface="Times New Roman" panose="02020603050405020304" pitchFamily="18" charset="0"/>
            </a:endParaRPr>
          </a:p>
          <a:p>
            <a:r>
              <a:rPr lang="vi-VN" dirty="0" smtClean="0">
                <a:latin typeface="Times New Roman" panose="02020603050405020304" pitchFamily="18" charset="0"/>
              </a:rPr>
              <a:t>-Mỗi trẻ;4 hoa đỏ,4 hoa vàng.4 hoa xanh</a:t>
            </a:r>
            <a:endParaRPr lang="vi-VN" b="0" i="0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92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22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88698" y="2517795"/>
            <a:ext cx="7214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Sắp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xếp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theo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quy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tắc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1-1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8852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04" y="-6394"/>
            <a:ext cx="12278408" cy="6870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142" y="649084"/>
            <a:ext cx="6321117" cy="58257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374881" y="4666131"/>
            <a:ext cx="757884" cy="7578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476534" y="4766121"/>
            <a:ext cx="757884" cy="7578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450990" y="4794869"/>
            <a:ext cx="757884" cy="7578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576638" y="4727189"/>
            <a:ext cx="757884" cy="7578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9769" y="4923541"/>
            <a:ext cx="505975" cy="4570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1714" y="4905288"/>
            <a:ext cx="505975" cy="4570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7945" y="4851202"/>
            <a:ext cx="505975" cy="45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2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8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7664" y="155893"/>
            <a:ext cx="86669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Quy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tắc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sắp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xếp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theo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quy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tắc</a:t>
            </a:r>
            <a:r>
              <a:rPr lang="en-US" sz="3200" b="1" dirty="0" smtClean="0">
                <a:solidFill>
                  <a:srgbClr val="FF0000"/>
                </a:solidFill>
              </a:rPr>
              <a:t> 1-1 </a:t>
            </a:r>
            <a:r>
              <a:rPr lang="en-US" sz="3200" b="1" dirty="0" err="1" smtClean="0">
                <a:solidFill>
                  <a:srgbClr val="FF0000"/>
                </a:solidFill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</a:rPr>
              <a:t> 2 </a:t>
            </a:r>
            <a:r>
              <a:rPr lang="en-US" sz="3200" b="1" dirty="0" err="1" smtClean="0">
                <a:solidFill>
                  <a:srgbClr val="FF0000"/>
                </a:solidFill>
              </a:rPr>
              <a:t>đối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tượng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532118" y="858045"/>
            <a:ext cx="2806262" cy="13596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435394" y="2894619"/>
            <a:ext cx="9664997" cy="160808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897" y="965070"/>
            <a:ext cx="1012627" cy="11400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948" y="3138278"/>
            <a:ext cx="1012627" cy="11400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544" y="3127176"/>
            <a:ext cx="1012627" cy="11400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643" y="3138278"/>
            <a:ext cx="1012627" cy="114002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9495855" y="3138278"/>
            <a:ext cx="882126" cy="1079291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649992" y="3107911"/>
            <a:ext cx="882126" cy="1140023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654895" y="3127176"/>
            <a:ext cx="882126" cy="1140023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171126" y="965069"/>
            <a:ext cx="882126" cy="1140023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4114799" y="5273748"/>
            <a:ext cx="4306186" cy="914400"/>
          </a:xfrm>
          <a:prstGeom prst="round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532118" y="5438560"/>
            <a:ext cx="3533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Quy</a:t>
            </a:r>
            <a:r>
              <a:rPr lang="en-US" sz="3200" dirty="0" smtClean="0"/>
              <a:t> </a:t>
            </a:r>
            <a:r>
              <a:rPr lang="en-US" sz="3200" dirty="0" err="1" smtClean="0"/>
              <a:t>tắc</a:t>
            </a:r>
            <a:r>
              <a:rPr lang="en-US" sz="3200" dirty="0" smtClean="0"/>
              <a:t> </a:t>
            </a:r>
            <a:r>
              <a:rPr lang="en-US" sz="3200" dirty="0" err="1" smtClean="0"/>
              <a:t>sắp</a:t>
            </a:r>
            <a:r>
              <a:rPr lang="en-US" sz="3200" dirty="0" smtClean="0"/>
              <a:t> </a:t>
            </a:r>
            <a:r>
              <a:rPr lang="en-US" sz="3200" dirty="0" err="1" smtClean="0"/>
              <a:t>xếp</a:t>
            </a:r>
            <a:r>
              <a:rPr lang="en-US" sz="3200" dirty="0" smtClean="0"/>
              <a:t> 1-1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4254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225" y="1109518"/>
            <a:ext cx="3587478" cy="1626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5764" y="1032160"/>
            <a:ext cx="1704200" cy="170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4" b="98577" l="949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9503" y="1032160"/>
            <a:ext cx="1060547" cy="166488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009554" y="3280144"/>
            <a:ext cx="9090837" cy="1717158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9862" y="3190320"/>
            <a:ext cx="1704200" cy="1704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0501" y="3240825"/>
            <a:ext cx="1704200" cy="1704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4720" y="3158671"/>
            <a:ext cx="1704200" cy="1704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4" b="98577" l="949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5490" y="3178330"/>
            <a:ext cx="1060547" cy="16648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4" b="98577" l="949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9776" y="3158671"/>
            <a:ext cx="1060547" cy="16648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4" b="98577" l="949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5374" y="3197990"/>
            <a:ext cx="1060547" cy="166488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01382" y="297763"/>
            <a:ext cx="71971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Quy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tắc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theo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quy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tắc</a:t>
            </a:r>
            <a:r>
              <a:rPr lang="en-US" sz="3200" b="1" dirty="0" smtClean="0">
                <a:solidFill>
                  <a:srgbClr val="FF0000"/>
                </a:solidFill>
              </a:rPr>
              <a:t> 1-1 </a:t>
            </a:r>
            <a:r>
              <a:rPr lang="en-US" sz="3200" b="1" dirty="0" err="1" smtClean="0">
                <a:solidFill>
                  <a:srgbClr val="FF0000"/>
                </a:solidFill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</a:rPr>
              <a:t> 2 </a:t>
            </a:r>
            <a:r>
              <a:rPr lang="en-US" sz="3200" b="1" dirty="0" err="1" smtClean="0">
                <a:solidFill>
                  <a:srgbClr val="FF0000"/>
                </a:solidFill>
              </a:rPr>
              <a:t>đối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tượng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1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33079" y="2376321"/>
            <a:ext cx="736964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cap="none" spc="0" dirty="0" err="1" smtClean="0">
                <a:ln/>
                <a:solidFill>
                  <a:schemeClr val="accent4"/>
                </a:solidFill>
                <a:effectLst/>
              </a:rPr>
              <a:t>Thực</a:t>
            </a:r>
            <a:r>
              <a:rPr lang="en-US" sz="72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7200" b="1" cap="none" spc="0" dirty="0" err="1" smtClean="0">
                <a:ln/>
                <a:solidFill>
                  <a:schemeClr val="accent4"/>
                </a:solidFill>
                <a:effectLst/>
              </a:rPr>
              <a:t>hành</a:t>
            </a:r>
            <a:r>
              <a:rPr lang="en-US" sz="72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7200" b="1" cap="none" spc="0" dirty="0" err="1" smtClean="0">
                <a:ln/>
                <a:solidFill>
                  <a:schemeClr val="accent4"/>
                </a:solidFill>
                <a:effectLst/>
              </a:rPr>
              <a:t>sắp</a:t>
            </a:r>
            <a:r>
              <a:rPr lang="en-US" sz="72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7200" b="1" cap="none" spc="0" dirty="0" err="1" smtClean="0">
                <a:ln/>
                <a:solidFill>
                  <a:schemeClr val="accent4"/>
                </a:solidFill>
                <a:effectLst/>
              </a:rPr>
              <a:t>xếp</a:t>
            </a:r>
            <a:endParaRPr lang="en-US" sz="7200" b="1" dirty="0" smtClean="0">
              <a:ln/>
              <a:solidFill>
                <a:schemeClr val="accent4"/>
              </a:solidFill>
            </a:endParaRPr>
          </a:p>
          <a:p>
            <a:pPr algn="ctr"/>
            <a:r>
              <a:rPr lang="en-US" sz="7200" b="1" cap="none" spc="0" dirty="0" smtClean="0">
                <a:ln/>
                <a:solidFill>
                  <a:schemeClr val="accent4"/>
                </a:solidFill>
                <a:effectLst/>
              </a:rPr>
              <a:t>Theo </a:t>
            </a:r>
            <a:r>
              <a:rPr lang="en-US" sz="7200" b="1" cap="none" spc="0" dirty="0" err="1" smtClean="0">
                <a:ln/>
                <a:solidFill>
                  <a:schemeClr val="accent4"/>
                </a:solidFill>
                <a:effectLst/>
              </a:rPr>
              <a:t>quy</a:t>
            </a:r>
            <a:r>
              <a:rPr lang="en-US" sz="72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7200" b="1" cap="none" spc="0" dirty="0" err="1" smtClean="0">
                <a:ln/>
                <a:solidFill>
                  <a:schemeClr val="accent4"/>
                </a:solidFill>
                <a:effectLst/>
              </a:rPr>
              <a:t>tắc</a:t>
            </a:r>
            <a:r>
              <a:rPr lang="en-US" sz="7200" b="1" cap="none" spc="0" dirty="0" smtClean="0">
                <a:ln/>
                <a:solidFill>
                  <a:schemeClr val="accent4"/>
                </a:solidFill>
                <a:effectLst/>
              </a:rPr>
              <a:t> 1-1 </a:t>
            </a:r>
            <a:endParaRPr lang="en-US" sz="72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9756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5029" y="293914"/>
            <a:ext cx="9176657" cy="635181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Connector 3"/>
          <p:cNvSpPr/>
          <p:nvPr/>
        </p:nvSpPr>
        <p:spPr>
          <a:xfrm>
            <a:off x="5339443" y="2220686"/>
            <a:ext cx="400050" cy="457200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/>
          <p:cNvSpPr/>
          <p:nvPr/>
        </p:nvSpPr>
        <p:spPr>
          <a:xfrm>
            <a:off x="5339443" y="2945946"/>
            <a:ext cx="400050" cy="457200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/>
          <p:cNvSpPr/>
          <p:nvPr/>
        </p:nvSpPr>
        <p:spPr>
          <a:xfrm>
            <a:off x="5331279" y="3635828"/>
            <a:ext cx="400050" cy="457200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5353050" y="4295776"/>
            <a:ext cx="400050" cy="457200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5331279" y="4985658"/>
            <a:ext cx="400050" cy="457200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/>
        </p:nvSpPr>
        <p:spPr>
          <a:xfrm>
            <a:off x="5353050" y="5660571"/>
            <a:ext cx="400050" cy="457200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6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642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405" y="170405"/>
            <a:ext cx="6517189" cy="651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5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120</Words>
  <Application>Microsoft Office PowerPoint</Application>
  <PresentationFormat>Widescreen</PresentationFormat>
  <Paragraphs>32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Sitka Small</vt:lpstr>
      <vt:lpstr>Sitka Small Semibold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7</cp:revision>
  <dcterms:created xsi:type="dcterms:W3CDTF">2024-11-09T00:50:22Z</dcterms:created>
  <dcterms:modified xsi:type="dcterms:W3CDTF">2024-11-28T03:18:09Z</dcterms:modified>
</cp:coreProperties>
</file>