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5" r:id="rId1"/>
  </p:sldMasterIdLst>
  <p:notesMasterIdLst>
    <p:notesMasterId r:id="rId18"/>
  </p:notesMasterIdLst>
  <p:sldIdLst>
    <p:sldId id="279" r:id="rId2"/>
    <p:sldId id="324" r:id="rId3"/>
    <p:sldId id="323" r:id="rId4"/>
    <p:sldId id="322" r:id="rId5"/>
    <p:sldId id="332" r:id="rId6"/>
    <p:sldId id="325" r:id="rId7"/>
    <p:sldId id="269" r:id="rId8"/>
    <p:sldId id="326" r:id="rId9"/>
    <p:sldId id="333" r:id="rId10"/>
    <p:sldId id="327" r:id="rId11"/>
    <p:sldId id="328" r:id="rId12"/>
    <p:sldId id="334" r:id="rId13"/>
    <p:sldId id="329" r:id="rId14"/>
    <p:sldId id="335" r:id="rId15"/>
    <p:sldId id="265" r:id="rId16"/>
    <p:sldId id="33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8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23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38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22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92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23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96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8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61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19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51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5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5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0550" y="365760"/>
            <a:ext cx="10251440" cy="413448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2828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rgbClr val="2828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rgbClr val="2828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rgbClr val="2828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2828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2828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rgbClr val="2828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rgbClr val="2828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rgbClr val="2828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rgbClr val="2828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2828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2828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vi-VN" sz="666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77441" y="274320"/>
            <a:ext cx="674043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</a:t>
            </a:r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 LAN</a:t>
            </a:r>
            <a:endParaRPr lang="en-US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3600" b="1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ÁN: LÀM NHÀ NỔI</a:t>
            </a:r>
            <a:endParaRPr lang="en-US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- 6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195" y="1159920"/>
            <a:ext cx="1692628" cy="1624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259"/>
            <a:ext cx="12192000" cy="72076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012" y="2191871"/>
            <a:ext cx="9076764" cy="3913094"/>
          </a:xfrm>
        </p:spPr>
        <p:txBody>
          <a:bodyPr>
            <a:normAutofit fontScale="55000" lnSpcReduction="20000"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Explain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VD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chai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vi-V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liệu nào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Con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1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2075458" cy="6041363"/>
          </a:xfrm>
        </p:spPr>
        <p:txBody>
          <a:bodyPr>
            <a:no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E4. 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(1 hay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56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3349" y="-117059"/>
            <a:ext cx="5678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dện</a:t>
            </a:r>
            <a:r>
              <a:rPr lang="en-US" sz="2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endParaRPr lang="en-US" sz="2400" b="1" cap="none" spc="0" dirty="0">
              <a:ln w="0"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777870"/>
              </p:ext>
            </p:extLst>
          </p:nvPr>
        </p:nvGraphicFramePr>
        <p:xfrm>
          <a:off x="518615" y="806271"/>
          <a:ext cx="8884692" cy="576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2346">
                  <a:extLst>
                    <a:ext uri="{9D8B030D-6E8A-4147-A177-3AD203B41FA5}">
                      <a16:colId xmlns:a16="http://schemas.microsoft.com/office/drawing/2014/main" val="4133712091"/>
                    </a:ext>
                  </a:extLst>
                </a:gridCol>
                <a:gridCol w="4442346">
                  <a:extLst>
                    <a:ext uri="{9D8B030D-6E8A-4147-A177-3AD203B41FA5}">
                      <a16:colId xmlns:a16="http://schemas.microsoft.com/office/drawing/2014/main" val="5636613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369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476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683316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4" y="4039737"/>
            <a:ext cx="4408227" cy="2818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841" y="4039738"/>
            <a:ext cx="4476465" cy="28182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6" y="806270"/>
            <a:ext cx="4249022" cy="31116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637" y="806270"/>
            <a:ext cx="4635669" cy="311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2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95212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24635"/>
            <a:ext cx="11514666" cy="4733365"/>
          </a:xfrm>
        </p:spPr>
        <p:txBody>
          <a:bodyPr>
            <a:normAutofit fontScale="62500" lnSpcReduction="20000"/>
          </a:bodyPr>
          <a:lstStyle/>
          <a:p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GV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+ Chia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Chia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0260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9116" y="282770"/>
            <a:ext cx="8215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chon </a:t>
            </a:r>
            <a:r>
              <a:rPr lang="en-US" sz="2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1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4" y="1173707"/>
            <a:ext cx="5322627" cy="51861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06007" y="873861"/>
            <a:ext cx="5090617" cy="58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8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đẹp 1 - Dạy học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715135" y="590550"/>
            <a:ext cx="632460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defRPr/>
            </a:pPr>
            <a:r>
              <a:rPr lang="vi-VN" altLang="en-US" sz="3600" b="1" dirty="0" smtClean="0">
                <a:solidFill>
                  <a:srgbClr val="2828F3"/>
                </a:solidFill>
                <a:ea typeface="+mj-ea"/>
                <a:cs typeface="Times New Roman" panose="02020603050405020304" pitchFamily="18" charset="0"/>
              </a:rPr>
              <a:t>Phân chia nhóm</a:t>
            </a:r>
            <a:endParaRPr lang="en-US" altLang="vi-VN" sz="3600" b="1" dirty="0" smtClean="0">
              <a:solidFill>
                <a:srgbClr val="2828F3"/>
              </a:solidFill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46150" y="1235710"/>
            <a:ext cx="10547985" cy="5458460"/>
            <a:chOff x="251213" y="948847"/>
            <a:chExt cx="8106779" cy="5458216"/>
          </a:xfrm>
        </p:grpSpPr>
        <p:pic>
          <p:nvPicPr>
            <p:cNvPr id="2051" name="Picture 3" descr="C:\Users\Administrator\Desktop\H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213" y="3391890"/>
              <a:ext cx="3711187" cy="3015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1371600" y="948847"/>
              <a:ext cx="6986392" cy="3787792"/>
              <a:chOff x="1094620" y="507858"/>
              <a:chExt cx="7259525" cy="3873789"/>
            </a:xfrm>
          </p:grpSpPr>
          <p:sp>
            <p:nvSpPr>
              <p:cNvPr id="2" name="Cloud Callout 1"/>
              <p:cNvSpPr/>
              <p:nvPr/>
            </p:nvSpPr>
            <p:spPr>
              <a:xfrm>
                <a:off x="1094620" y="507858"/>
                <a:ext cx="7259525" cy="3873789"/>
              </a:xfrm>
              <a:prstGeom prst="cloudCallout">
                <a:avLst>
                  <a:gd name="adj1" fmla="val -36506"/>
                  <a:gd name="adj2" fmla="val 52376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728324" y="1075528"/>
                <a:ext cx="6254873" cy="2737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514350" algn="just">
                  <a:lnSpc>
                    <a:spcPct val="150000"/>
                  </a:lnSpc>
                </a:pP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GV chia lớp làm 4 nhóm. Em cùng nhóm bạn hãy đóng vai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 trúc sư và kĩ sư xây dựng để thiết kế, lắp ráp mô hình một ngôi nhà theo ý thích của mình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522515"/>
            <a:ext cx="8596668" cy="5518848"/>
          </a:xfrm>
        </p:spPr>
        <p:txBody>
          <a:bodyPr/>
          <a:lstStyle/>
          <a:p>
            <a:r>
              <a:rPr lang="en-US" b="1" i="1" u="sng" dirty="0">
                <a:solidFill>
                  <a:srgbClr val="FF0000"/>
                </a:solidFill>
              </a:rPr>
              <a:t>E5 . </a:t>
            </a:r>
            <a:r>
              <a:rPr lang="en-US" b="1" i="1" u="sng" dirty="0" err="1">
                <a:solidFill>
                  <a:srgbClr val="FF0000"/>
                </a:solidFill>
              </a:rPr>
              <a:t>Đánh</a:t>
            </a:r>
            <a:r>
              <a:rPr lang="en-US" b="1" i="1" u="sng" dirty="0">
                <a:solidFill>
                  <a:srgbClr val="FF0000"/>
                </a:solidFill>
              </a:rPr>
              <a:t> </a:t>
            </a:r>
            <a:r>
              <a:rPr lang="en-US" b="1" i="1" u="sng" dirty="0" err="1">
                <a:solidFill>
                  <a:srgbClr val="FF0000"/>
                </a:solidFill>
              </a:rPr>
              <a:t>giá</a:t>
            </a:r>
            <a:endParaRPr lang="en-US" b="1" i="1" dirty="0">
              <a:solidFill>
                <a:srgbClr val="FF0000"/>
              </a:solidFill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11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251" y="2280356"/>
            <a:ext cx="7789976" cy="4334933"/>
          </a:xfrm>
        </p:spPr>
        <p:txBody>
          <a:bodyPr>
            <a:normAutofit/>
          </a:bodyPr>
          <a:lstStyle/>
          <a:p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(S)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 (T)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(E)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…</a:t>
            </a:r>
          </a:p>
          <a:p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(M)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dirty="0"/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 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A) </a:t>
            </a:r>
            <a:r>
              <a:rPr lang="en-US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1.5.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Ngôn ngữ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1.6.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vi-VN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ỹ năng 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 </a:t>
            </a:r>
            <a:r>
              <a:rPr lang="vi-VN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 kỷ 21: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Sáng tạo, hợp tác,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phản biện,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iao tiếp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98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2294" y="127118"/>
            <a:ext cx="9292245" cy="5753979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trổ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sticker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Xốp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to), chai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que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carton,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kẽm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sò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16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1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7666" y="1182398"/>
            <a:ext cx="8596668" cy="5675602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 HÀNH</a:t>
            </a:r>
          </a:p>
          <a:p>
            <a:pPr>
              <a:buAutoNum type="arabicPeriod"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Miềm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51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291" y="203760"/>
            <a:ext cx="10515600" cy="1325563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Một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số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hình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ảnh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lũ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lụt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thương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tâm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962" y="1485993"/>
            <a:ext cx="4323805" cy="29297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776" y="4415730"/>
            <a:ext cx="4229991" cy="23905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512" y="1483099"/>
            <a:ext cx="4375431" cy="2914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326" y="4340507"/>
            <a:ext cx="4281617" cy="249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3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416849"/>
            <a:ext cx="12420600" cy="7288306"/>
          </a:xfrm>
          <a:prstGeom prst="rect">
            <a:avLst/>
          </a:prstGeom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449394"/>
              </p:ext>
            </p:extLst>
          </p:nvPr>
        </p:nvGraphicFramePr>
        <p:xfrm>
          <a:off x="1957304" y="3496035"/>
          <a:ext cx="6736977" cy="33619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9437">
                  <a:extLst>
                    <a:ext uri="{9D8B030D-6E8A-4147-A177-3AD203B41FA5}">
                      <a16:colId xmlns:a16="http://schemas.microsoft.com/office/drawing/2014/main" val="428489541"/>
                    </a:ext>
                  </a:extLst>
                </a:gridCol>
                <a:gridCol w="1365453">
                  <a:extLst>
                    <a:ext uri="{9D8B030D-6E8A-4147-A177-3AD203B41FA5}">
                      <a16:colId xmlns:a16="http://schemas.microsoft.com/office/drawing/2014/main" val="2303816762"/>
                    </a:ext>
                  </a:extLst>
                </a:gridCol>
                <a:gridCol w="1802087">
                  <a:extLst>
                    <a:ext uri="{9D8B030D-6E8A-4147-A177-3AD203B41FA5}">
                      <a16:colId xmlns:a16="http://schemas.microsoft.com/office/drawing/2014/main" val="4243991431"/>
                    </a:ext>
                  </a:extLst>
                </a:gridCol>
              </a:tblGrid>
              <a:tr h="53388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Nguyên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liệu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Chìm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Nổi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1691564"/>
                  </a:ext>
                </a:extLst>
              </a:tr>
              <a:tr h="53388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rgbClr val="002060"/>
                          </a:solidFill>
                          <a:effectLst/>
                        </a:rPr>
                        <a:t>Bìa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6584575"/>
                  </a:ext>
                </a:extLst>
              </a:tr>
              <a:tr h="53388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Que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gỗ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2724550"/>
                  </a:ext>
                </a:extLst>
              </a:tr>
              <a:tr h="69256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</a:rPr>
                        <a:t>Ống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</a:rPr>
                        <a:t>hút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1259594"/>
                  </a:ext>
                </a:extLst>
              </a:tr>
              <a:tr h="53388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</a:rPr>
                        <a:t>Đất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</a:rPr>
                        <a:t>nặn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2574548"/>
                  </a:ext>
                </a:extLst>
              </a:tr>
              <a:tr h="53388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Khối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nhựa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6953398"/>
                  </a:ext>
                </a:extLst>
              </a:tr>
            </a:tbl>
          </a:graphicData>
        </a:graphic>
      </p:graphicFrame>
      <p:grpSp>
        <p:nvGrpSpPr>
          <p:cNvPr id="11" name="Group 6"/>
          <p:cNvGrpSpPr>
            <a:grpSpLocks noChangeAspect="1"/>
          </p:cNvGrpSpPr>
          <p:nvPr/>
        </p:nvGrpSpPr>
        <p:grpSpPr bwMode="auto">
          <a:xfrm>
            <a:off x="7614090" y="3530413"/>
            <a:ext cx="1080191" cy="520636"/>
            <a:chOff x="2527" y="7575"/>
            <a:chExt cx="7200" cy="4320"/>
          </a:xfrm>
        </p:grpSpPr>
        <p:sp>
          <p:nvSpPr>
            <p:cNvPr id="12" name="AutoShape 8"/>
            <p:cNvSpPr>
              <a:spLocks noChangeAspect="1" noChangeArrowheads="1" noTextEdit="1"/>
            </p:cNvSpPr>
            <p:nvPr/>
          </p:nvSpPr>
          <p:spPr bwMode="auto">
            <a:xfrm>
              <a:off x="2527" y="7575"/>
              <a:ext cx="7200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AutoShape 7"/>
            <p:cNvSpPr>
              <a:spLocks noChangeArrowheads="1"/>
            </p:cNvSpPr>
            <p:nvPr/>
          </p:nvSpPr>
          <p:spPr bwMode="auto">
            <a:xfrm>
              <a:off x="3826" y="7575"/>
              <a:ext cx="2950" cy="3337"/>
            </a:xfrm>
            <a:prstGeom prst="upArrow">
              <a:avLst>
                <a:gd name="adj1" fmla="val 50000"/>
                <a:gd name="adj2" fmla="val 2828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5975484" y="3537230"/>
            <a:ext cx="477570" cy="437124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957304" y="503481"/>
            <a:ext cx="81010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Explore-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53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chìm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: NHÓM 1,2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0894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0894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0894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chìm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dán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sticker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ô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39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giay-bia-a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" y="390525"/>
            <a:ext cx="292036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esktop\que tre de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1000"/>
            <a:ext cx="3070225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istrator\Desktop\que tre tr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" y="3029585"/>
            <a:ext cx="2997835" cy="211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istrator\Desktop\que ke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890" y="3029585"/>
            <a:ext cx="289115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10 hộp đất nặn 5 màu WinQ | Shopee Việt Nam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AutoShape 10" descr="10 hộp đất nặn 5 màu WinQ | Shopee Việt Nam"/>
          <p:cNvSpPr>
            <a:spLocks noChangeAspect="1" noChangeArrowheads="1"/>
          </p:cNvSpPr>
          <p:nvPr/>
        </p:nvSpPr>
        <p:spPr bwMode="auto">
          <a:xfrm>
            <a:off x="1831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AutoShape 12" descr="10 hộp đất nặn 5 màu WinQ | Shopee Việt Nam"/>
          <p:cNvSpPr>
            <a:spLocks noChangeAspect="1" noChangeArrowheads="1"/>
          </p:cNvSpPr>
          <p:nvPr/>
        </p:nvSpPr>
        <p:spPr bwMode="auto">
          <a:xfrm>
            <a:off x="1984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2061" name="Picture 13" descr="C:\Users\Administrator\Desktop\h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029585"/>
            <a:ext cx="291719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015600" y="2305050"/>
            <a:ext cx="280265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defRPr/>
            </a:pPr>
            <a:r>
              <a:rPr lang="en-US" altLang="vi-VN" sz="3200" b="1" dirty="0" err="1" smtClean="0">
                <a:ea typeface="+mj-ea"/>
                <a:cs typeface="Times New Roman" panose="02020603050405020304" pitchFamily="18" charset="0"/>
              </a:rPr>
              <a:t>Giấy</a:t>
            </a:r>
            <a:r>
              <a:rPr lang="en-US" altLang="vi-VN" sz="3200" b="1" dirty="0" smtClean="0"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ea typeface="+mj-ea"/>
                <a:cs typeface="Times New Roman" panose="02020603050405020304" pitchFamily="18" charset="0"/>
              </a:rPr>
              <a:t>bìa</a:t>
            </a:r>
            <a:r>
              <a:rPr lang="en-US" altLang="vi-VN" sz="3200" b="1" dirty="0" smtClean="0"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ea typeface="+mj-ea"/>
                <a:cs typeface="Times New Roman" panose="02020603050405020304" pitchFamily="18" charset="0"/>
              </a:rPr>
              <a:t>cứng</a:t>
            </a:r>
            <a:endParaRPr lang="en-US" sz="3200" b="1" dirty="0"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8839444" y="5258043"/>
            <a:ext cx="2178441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defRPr/>
            </a:pPr>
            <a:r>
              <a:rPr lang="en-US" sz="3200" b="1" dirty="0" err="1" smtClean="0">
                <a:ea typeface="+mj-ea"/>
                <a:cs typeface="Times New Roman" panose="02020603050405020304" pitchFamily="18" charset="0"/>
              </a:rPr>
              <a:t>Đất</a:t>
            </a:r>
            <a:r>
              <a:rPr lang="en-US" sz="3200" b="1" dirty="0" smtClean="0"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a typeface="+mj-ea"/>
                <a:cs typeface="Times New Roman" panose="02020603050405020304" pitchFamily="18" charset="0"/>
              </a:rPr>
              <a:t>nặn</a:t>
            </a:r>
            <a:endParaRPr lang="en-US" sz="3200" b="1" dirty="0"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5181452" y="5334243"/>
            <a:ext cx="1921658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defRPr/>
            </a:pPr>
            <a:r>
              <a:rPr lang="en-US" altLang="vi-VN" sz="3200" b="1" dirty="0" err="1" smtClean="0">
                <a:ea typeface="+mj-ea"/>
                <a:cs typeface="Times New Roman" panose="02020603050405020304" pitchFamily="18" charset="0"/>
              </a:rPr>
              <a:t>Que</a:t>
            </a:r>
            <a:r>
              <a:rPr lang="en-US" altLang="vi-VN" sz="3200" b="1" dirty="0" smtClean="0"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ea typeface="+mj-ea"/>
                <a:cs typeface="Times New Roman" panose="02020603050405020304" pitchFamily="18" charset="0"/>
              </a:rPr>
              <a:t>kem</a:t>
            </a:r>
            <a:endParaRPr lang="en-US" sz="3200" b="1" dirty="0"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8246345" y="2286000"/>
            <a:ext cx="234545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defRPr/>
            </a:pPr>
            <a:r>
              <a:rPr lang="en-US" altLang="vi-VN" sz="3200" b="1" dirty="0" err="1" smtClean="0">
                <a:ea typeface="+mj-ea"/>
                <a:cs typeface="Times New Roman" panose="02020603050405020304" pitchFamily="18" charset="0"/>
              </a:rPr>
              <a:t>Que</a:t>
            </a:r>
            <a:r>
              <a:rPr lang="en-US" altLang="vi-VN" sz="3200" b="1" dirty="0" smtClean="0"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ea typeface="+mj-ea"/>
                <a:cs typeface="Times New Roman" panose="02020603050405020304" pitchFamily="18" charset="0"/>
              </a:rPr>
              <a:t>tre</a:t>
            </a:r>
            <a:r>
              <a:rPr lang="en-US" altLang="vi-VN" sz="3200" b="1" dirty="0" smtClean="0"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ea typeface="+mj-ea"/>
                <a:cs typeface="Times New Roman" panose="02020603050405020304" pitchFamily="18" charset="0"/>
              </a:rPr>
              <a:t>dẹp</a:t>
            </a:r>
            <a:endParaRPr lang="en-US" sz="3200" b="1" dirty="0"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4800835" y="2209860"/>
            <a:ext cx="280265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defRPr/>
            </a:pPr>
            <a:r>
              <a:rPr lang="en-US" sz="3200" b="1" dirty="0" err="1" smtClean="0">
                <a:ea typeface="+mj-ea"/>
                <a:cs typeface="Times New Roman" panose="02020603050405020304" pitchFamily="18" charset="0"/>
              </a:rPr>
              <a:t>Ống</a:t>
            </a:r>
            <a:r>
              <a:rPr lang="en-US" sz="3200" b="1" dirty="0" smtClean="0"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a typeface="+mj-ea"/>
                <a:cs typeface="Times New Roman" panose="02020603050405020304" pitchFamily="18" charset="0"/>
              </a:rPr>
              <a:t>hút</a:t>
            </a:r>
            <a:r>
              <a:rPr lang="en-US" sz="3200" b="1" dirty="0" smtClean="0"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a typeface="+mj-ea"/>
                <a:cs typeface="Times New Roman" panose="02020603050405020304" pitchFamily="18" charset="0"/>
              </a:rPr>
              <a:t>nhựa</a:t>
            </a:r>
            <a:endParaRPr lang="en-US" sz="3200" b="1" dirty="0"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1015365" y="5144770"/>
            <a:ext cx="266382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defRPr/>
            </a:pPr>
            <a:r>
              <a:rPr lang="en-US" altLang="vi-VN" sz="3200" b="1" dirty="0" err="1" smtClean="0">
                <a:ea typeface="+mj-ea"/>
                <a:cs typeface="Times New Roman" panose="02020603050405020304" pitchFamily="18" charset="0"/>
              </a:rPr>
              <a:t>Que</a:t>
            </a:r>
            <a:r>
              <a:rPr lang="en-US" altLang="vi-VN" sz="3200" b="1" dirty="0" smtClean="0"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ea typeface="+mj-ea"/>
                <a:cs typeface="Times New Roman" panose="02020603050405020304" pitchFamily="18" charset="0"/>
              </a:rPr>
              <a:t>tre</a:t>
            </a:r>
            <a:r>
              <a:rPr lang="en-US" altLang="vi-VN" sz="3200" b="1" dirty="0" smtClean="0"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ea typeface="+mj-ea"/>
                <a:cs typeface="Times New Roman" panose="02020603050405020304" pitchFamily="18" charset="0"/>
              </a:rPr>
              <a:t>tròn</a:t>
            </a:r>
            <a:endParaRPr lang="en-US" sz="3200" b="1" dirty="0"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230880" y="6025515"/>
            <a:ext cx="5608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làm dự án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504" y="289107"/>
            <a:ext cx="2651759" cy="2023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352697"/>
            <a:ext cx="9772952" cy="568866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NHÓM 2,3 KHÁM PHÁ</a:t>
            </a:r>
          </a:p>
          <a:p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273107"/>
              </p:ext>
            </p:extLst>
          </p:nvPr>
        </p:nvGraphicFramePr>
        <p:xfrm>
          <a:off x="1097278" y="1823837"/>
          <a:ext cx="7667897" cy="45513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9823">
                  <a:extLst>
                    <a:ext uri="{9D8B030D-6E8A-4147-A177-3AD203B41FA5}">
                      <a16:colId xmlns:a16="http://schemas.microsoft.com/office/drawing/2014/main" val="4087288920"/>
                    </a:ext>
                  </a:extLst>
                </a:gridCol>
                <a:gridCol w="2046973">
                  <a:extLst>
                    <a:ext uri="{9D8B030D-6E8A-4147-A177-3AD203B41FA5}">
                      <a16:colId xmlns:a16="http://schemas.microsoft.com/office/drawing/2014/main" val="2344245515"/>
                    </a:ext>
                  </a:extLst>
                </a:gridCol>
                <a:gridCol w="2051101">
                  <a:extLst>
                    <a:ext uri="{9D8B030D-6E8A-4147-A177-3AD203B41FA5}">
                      <a16:colId xmlns:a16="http://schemas.microsoft.com/office/drawing/2014/main" val="183889019"/>
                    </a:ext>
                  </a:extLst>
                </a:gridCol>
              </a:tblGrid>
              <a:tr h="11388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Chìm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3970819"/>
                  </a:ext>
                </a:extLst>
              </a:tr>
              <a:tr h="68249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Sỏi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5447712"/>
                  </a:ext>
                </a:extLst>
              </a:tr>
              <a:tr h="68249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Vỏ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sò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4665274"/>
                  </a:ext>
                </a:extLst>
              </a:tr>
              <a:tr h="68249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5602903"/>
                  </a:ext>
                </a:extLst>
              </a:tr>
              <a:tr h="68249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Vỏ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chai </a:t>
                      </a:r>
                      <a:r>
                        <a:rPr lang="en-US" sz="180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nhựa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4367430"/>
                  </a:ext>
                </a:extLst>
              </a:tr>
              <a:tr h="68249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Xốp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bọt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0183978"/>
                  </a:ext>
                </a:extLst>
              </a:tr>
            </a:tbl>
          </a:graphicData>
        </a:graphic>
      </p:graphicFrame>
      <p:grpSp>
        <p:nvGrpSpPr>
          <p:cNvPr id="9" name="Group 1"/>
          <p:cNvGrpSpPr>
            <a:grpSpLocks noChangeAspect="1"/>
          </p:cNvGrpSpPr>
          <p:nvPr/>
        </p:nvGrpSpPr>
        <p:grpSpPr bwMode="auto">
          <a:xfrm>
            <a:off x="7513678" y="2057192"/>
            <a:ext cx="1599199" cy="629687"/>
            <a:chOff x="2527" y="7575"/>
            <a:chExt cx="7200" cy="4320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2527" y="7575"/>
              <a:ext cx="7200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2"/>
            <p:cNvSpPr>
              <a:spLocks noChangeArrowheads="1"/>
            </p:cNvSpPr>
            <p:nvPr/>
          </p:nvSpPr>
          <p:spPr bwMode="auto">
            <a:xfrm>
              <a:off x="3826" y="7575"/>
              <a:ext cx="2950" cy="3337"/>
            </a:xfrm>
            <a:prstGeom prst="upArrow">
              <a:avLst>
                <a:gd name="adj1" fmla="val 50000"/>
                <a:gd name="adj2" fmla="val 2828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5897698" y="2057192"/>
            <a:ext cx="557141" cy="487499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3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15600" y="2305050"/>
            <a:ext cx="280265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vi-VN" sz="3200" b="1" dirty="0" err="1" smtClean="0">
                <a:ea typeface="+mj-ea"/>
                <a:cs typeface="Times New Roman" panose="02020603050405020304" pitchFamily="18" charset="0"/>
              </a:rPr>
              <a:t>Vỏ</a:t>
            </a:r>
            <a:r>
              <a:rPr lang="en-US" altLang="vi-VN" sz="3200" b="1" dirty="0" smtClean="0"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ea typeface="+mj-ea"/>
                <a:cs typeface="Times New Roman" panose="02020603050405020304" pitchFamily="18" charset="0"/>
              </a:rPr>
              <a:t>sò</a:t>
            </a:r>
            <a:endParaRPr lang="en-US" sz="3200" b="1" dirty="0"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8839444" y="5258043"/>
            <a:ext cx="2178441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defRPr/>
            </a:pPr>
            <a:r>
              <a:rPr lang="en-US" sz="3200" b="1" dirty="0" err="1" smtClean="0">
                <a:ea typeface="+mj-ea"/>
                <a:cs typeface="Times New Roman" panose="02020603050405020304" pitchFamily="18" charset="0"/>
              </a:rPr>
              <a:t>Vỏ</a:t>
            </a:r>
            <a:r>
              <a:rPr lang="en-US" sz="3200" b="1" dirty="0" smtClean="0"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a typeface="+mj-ea"/>
                <a:cs typeface="Times New Roman" panose="02020603050405020304" pitchFamily="18" charset="0"/>
              </a:rPr>
              <a:t>ngao</a:t>
            </a:r>
            <a:endParaRPr lang="en-US" sz="3200" b="1" dirty="0"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181452" y="5334243"/>
            <a:ext cx="1921658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defRPr/>
            </a:pPr>
            <a:r>
              <a:rPr lang="en-US" altLang="vi-VN" sz="3200" b="1" dirty="0" err="1" smtClean="0">
                <a:ea typeface="+mj-ea"/>
                <a:cs typeface="Times New Roman" panose="02020603050405020304" pitchFamily="18" charset="0"/>
              </a:rPr>
              <a:t>Lá</a:t>
            </a:r>
            <a:r>
              <a:rPr lang="en-US" altLang="vi-VN" sz="3200" b="1" dirty="0" smtClean="0"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ea typeface="+mj-ea"/>
                <a:cs typeface="Times New Roman" panose="02020603050405020304" pitchFamily="18" charset="0"/>
              </a:rPr>
              <a:t>cây</a:t>
            </a:r>
            <a:endParaRPr lang="en-US" sz="3200" b="1" dirty="0"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8246345" y="2286000"/>
            <a:ext cx="234545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defRPr/>
            </a:pPr>
            <a:r>
              <a:rPr lang="en-US" sz="3200" b="1" dirty="0" err="1" smtClean="0">
                <a:ea typeface="+mj-ea"/>
                <a:cs typeface="Times New Roman" panose="02020603050405020304" pitchFamily="18" charset="0"/>
              </a:rPr>
              <a:t>Viên</a:t>
            </a:r>
            <a:r>
              <a:rPr lang="en-US" sz="3200" b="1" dirty="0" smtClean="0"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a typeface="+mj-ea"/>
                <a:cs typeface="Times New Roman" panose="02020603050405020304" pitchFamily="18" charset="0"/>
              </a:rPr>
              <a:t>sỏi</a:t>
            </a:r>
            <a:endParaRPr lang="en-US" sz="3200" b="1" dirty="0"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800835" y="2209860"/>
            <a:ext cx="280265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defRPr/>
            </a:pPr>
            <a:r>
              <a:rPr lang="en-US" sz="3200" b="1" dirty="0" err="1" smtClean="0">
                <a:ea typeface="+mj-ea"/>
                <a:cs typeface="Times New Roman" panose="02020603050405020304" pitchFamily="18" charset="0"/>
              </a:rPr>
              <a:t>Vỏ</a:t>
            </a:r>
            <a:r>
              <a:rPr lang="en-US" sz="3200" b="1" dirty="0" smtClean="0">
                <a:ea typeface="+mj-ea"/>
                <a:cs typeface="Times New Roman" panose="02020603050405020304" pitchFamily="18" charset="0"/>
              </a:rPr>
              <a:t> chai </a:t>
            </a:r>
            <a:r>
              <a:rPr lang="en-US" sz="3200" b="1" dirty="0" err="1" smtClean="0">
                <a:ea typeface="+mj-ea"/>
                <a:cs typeface="Times New Roman" panose="02020603050405020304" pitchFamily="18" charset="0"/>
              </a:rPr>
              <a:t>nhựa</a:t>
            </a:r>
            <a:endParaRPr lang="en-US" sz="3200" b="1" dirty="0"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015365" y="5144770"/>
            <a:ext cx="266382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defRPr/>
            </a:pPr>
            <a:r>
              <a:rPr lang="en-US" altLang="vi-VN" sz="3200" b="1" dirty="0" err="1" smtClean="0">
                <a:ea typeface="+mj-ea"/>
                <a:cs typeface="Times New Roman" panose="02020603050405020304" pitchFamily="18" charset="0"/>
              </a:rPr>
              <a:t>Xốp</a:t>
            </a:r>
            <a:r>
              <a:rPr lang="en-US" altLang="vi-VN" sz="3200" b="1" dirty="0" smtClean="0"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ea typeface="+mj-ea"/>
                <a:cs typeface="Times New Roman" panose="02020603050405020304" pitchFamily="18" charset="0"/>
              </a:rPr>
              <a:t>bọt</a:t>
            </a:r>
            <a:r>
              <a:rPr lang="en-US" altLang="vi-VN" sz="3200" b="1" dirty="0" smtClean="0"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ea typeface="+mj-ea"/>
                <a:cs typeface="Times New Roman" panose="02020603050405020304" pitchFamily="18" charset="0"/>
              </a:rPr>
              <a:t>biển</a:t>
            </a:r>
            <a:endParaRPr lang="en-US" sz="3200" b="1" dirty="0"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289" y="381001"/>
            <a:ext cx="3237983" cy="18716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" y="3060927"/>
            <a:ext cx="3176625" cy="21332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164" y="3176677"/>
            <a:ext cx="2637807" cy="1891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95496"/>
            <a:ext cx="2712085" cy="18047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39" y="445309"/>
            <a:ext cx="2773195" cy="18454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345" y="3287516"/>
            <a:ext cx="3272366" cy="197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8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</TotalTime>
  <Words>1229</Words>
  <Application>Microsoft Office PowerPoint</Application>
  <PresentationFormat>Widescreen</PresentationFormat>
  <Paragraphs>171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       </vt:lpstr>
      <vt:lpstr>PowerPoint Presentation</vt:lpstr>
      <vt:lpstr>PowerPoint Presentation</vt:lpstr>
      <vt:lpstr>PowerPoint Presentation</vt:lpstr>
      <vt:lpstr>Một số hình ảnh lũ lụt thương tâm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Techsi.vn</cp:lastModifiedBy>
  <cp:revision>64</cp:revision>
  <dcterms:created xsi:type="dcterms:W3CDTF">2021-08-09T09:57:00Z</dcterms:created>
  <dcterms:modified xsi:type="dcterms:W3CDTF">2024-02-28T03:14:49Z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1033-11.2.0.10224</vt:lpwstr>
  </property>
</Properties>
</file>