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6" r:id="rId7"/>
    <p:sldId id="267" r:id="rId8"/>
    <p:sldId id="269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6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6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C857-6B80-4532-BD8E-5EB5D503AAD5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65D1-71B2-464B-A5A3-84D8A135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9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svg"/><Relationship Id="rId15" Type="http://schemas.openxmlformats.org/officeDocument/2006/relationships/image" Target="../media/image55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svg"/><Relationship Id="rId1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7936929" y="4571335"/>
            <a:ext cx="1253807" cy="2192449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431989"/>
            <a:ext cx="1113568" cy="27432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69484" y="1094790"/>
            <a:ext cx="6205034" cy="466842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478590" y="3032601"/>
            <a:ext cx="758172" cy="1151123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68548" y="3253340"/>
            <a:ext cx="2505835" cy="3228351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3844" y="4336320"/>
            <a:ext cx="1251926" cy="1900785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976978" y="2830535"/>
            <a:ext cx="1285657" cy="2516269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3698051" y="714010"/>
            <a:ext cx="2036967" cy="893797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4544" y="357171"/>
            <a:ext cx="1537514" cy="197058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547816" y="3418440"/>
            <a:ext cx="450854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2"/>
              </a:lnSpc>
            </a:pPr>
            <a:r>
              <a:rPr lang="en-US" sz="7200" b="1" dirty="0" err="1">
                <a:solidFill>
                  <a:srgbClr val="282325"/>
                </a:solidFill>
                <a:latin typeface="Calibri Light" pitchFamily="34" charset="0"/>
              </a:rPr>
              <a:t>Số</a:t>
            </a:r>
            <a:r>
              <a:rPr lang="en-US" sz="7200" b="1" dirty="0">
                <a:solidFill>
                  <a:srgbClr val="282325"/>
                </a:solidFill>
                <a:latin typeface="Calibri Light" pitchFamily="34" charset="0"/>
              </a:rPr>
              <a:t> </a:t>
            </a:r>
            <a:r>
              <a:rPr lang="en-US" sz="7200" b="1" dirty="0" smtClean="0">
                <a:solidFill>
                  <a:srgbClr val="282325"/>
                </a:solidFill>
                <a:latin typeface="Calibri Light" pitchFamily="34" charset="0"/>
              </a:rPr>
              <a:t>5 </a:t>
            </a:r>
            <a:r>
              <a:rPr lang="en-US" sz="7200" b="1" dirty="0">
                <a:solidFill>
                  <a:srgbClr val="282325"/>
                </a:solidFill>
                <a:latin typeface="Calibri Light" pitchFamily="34" charset="0"/>
              </a:rPr>
              <a:t>(</a:t>
            </a:r>
            <a:r>
              <a:rPr lang="en-US" sz="7200" b="1" dirty="0" err="1">
                <a:solidFill>
                  <a:srgbClr val="282325"/>
                </a:solidFill>
                <a:latin typeface="Calibri Light" pitchFamily="34" charset="0"/>
              </a:rPr>
              <a:t>Tiết</a:t>
            </a:r>
            <a:r>
              <a:rPr lang="en-US" sz="7200" b="1" dirty="0">
                <a:solidFill>
                  <a:srgbClr val="282325"/>
                </a:solidFill>
                <a:latin typeface="Calibri Light" pitchFamily="34" charset="0"/>
              </a:rPr>
              <a:t> 2)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760207" y="6383854"/>
            <a:ext cx="1623587" cy="310408"/>
            <a:chOff x="0" y="0"/>
            <a:chExt cx="4329563" cy="620816"/>
          </a:xfrm>
        </p:grpSpPr>
        <p:sp>
          <p:nvSpPr>
            <p:cNvPr id="14" name="Freeform 14"/>
            <p:cNvSpPr/>
            <p:nvPr/>
          </p:nvSpPr>
          <p:spPr>
            <a:xfrm>
              <a:off x="1855527" y="0"/>
              <a:ext cx="2474036" cy="391348"/>
            </a:xfrm>
            <a:custGeom>
              <a:avLst/>
              <a:gdLst/>
              <a:ahLst/>
              <a:cxnLst/>
              <a:rect l="l" t="t" r="r" b="b"/>
              <a:pathLst>
                <a:path w="2474036" h="391348">
                  <a:moveTo>
                    <a:pt x="0" y="0"/>
                  </a:moveTo>
                  <a:lnTo>
                    <a:pt x="2474036" y="0"/>
                  </a:lnTo>
                  <a:lnTo>
                    <a:pt x="2474036" y="391348"/>
                  </a:lnTo>
                  <a:lnTo>
                    <a:pt x="0" y="391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5262"/>
              <a:ext cx="1598620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6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Helvetica World"/>
                </a:rPr>
                <a:t>INSPIRED BY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918328" y="2275606"/>
            <a:ext cx="330734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900">
                <a:solidFill>
                  <a:srgbClr val="000000"/>
                </a:solidFill>
                <a:latin typeface="DejaVu Serif Bold"/>
              </a:rPr>
              <a:t>LQVT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80558" y="1324290"/>
            <a:ext cx="504306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2665"/>
              </a:lnSpc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19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2" name="Freeform 11"/>
          <p:cNvSpPr/>
          <p:nvPr/>
        </p:nvSpPr>
        <p:spPr>
          <a:xfrm>
            <a:off x="4417460" y="3296327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1328188" y="4393847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6421" y="4301879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Freeform 15"/>
          <p:cNvSpPr/>
          <p:nvPr/>
        </p:nvSpPr>
        <p:spPr>
          <a:xfrm>
            <a:off x="3086100" y="842884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3505061" y="1780342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11500" y="842884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6130461" y="1780342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Freeform 19"/>
          <p:cNvSpPr/>
          <p:nvPr/>
        </p:nvSpPr>
        <p:spPr>
          <a:xfrm>
            <a:off x="1016144" y="3326065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0653321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8964" y="671219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17938" y="1089216"/>
            <a:ext cx="5598319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9"/>
              </a:lnSpc>
            </a:pPr>
            <a:r>
              <a:rPr lang="en-US" sz="6500">
                <a:solidFill>
                  <a:srgbClr val="282325"/>
                </a:solidFill>
                <a:latin typeface="Londrina Solid"/>
              </a:rPr>
              <a:t>THANKS YOU</a:t>
            </a:r>
          </a:p>
          <a:p>
            <a:pPr algn="ctr">
              <a:lnSpc>
                <a:spcPts val="5175"/>
              </a:lnSpc>
            </a:pPr>
            <a:endParaRPr lang="en-US" sz="650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5175"/>
              </a:lnSpc>
            </a:pPr>
            <a:endParaRPr lang="en-US" sz="650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1005630263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24169" y="2616200"/>
            <a:ext cx="5919292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4703"/>
              </a:lnSpc>
            </a:pP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2375539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74800" y="2016422"/>
            <a:ext cx="6601907" cy="3013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39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lượngtrong</a:t>
            </a: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9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9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39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03"/>
              </a:lnSpc>
            </a:pPr>
            <a:endParaRPr lang="en-US" sz="39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703"/>
              </a:lnSpc>
            </a:pPr>
            <a:endParaRPr lang="en-US" sz="39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703"/>
              </a:lnSpc>
            </a:pPr>
            <a:endParaRPr lang="en-US" sz="3900" dirty="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1466025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441001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02784" y="5645577"/>
            <a:ext cx="1541217" cy="1212423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/>
          <p:cNvSpPr txBox="1"/>
          <p:nvPr/>
        </p:nvSpPr>
        <p:spPr>
          <a:xfrm>
            <a:off x="2027744" y="1101916"/>
            <a:ext cx="5088513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0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30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03"/>
              </a:lnSpc>
            </a:pPr>
            <a:endParaRPr lang="en-US" sz="30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703"/>
              </a:lnSpc>
            </a:pPr>
            <a:endParaRPr lang="en-US" sz="30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3795" y="4136725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Freeform 9"/>
          <p:cNvSpPr/>
          <p:nvPr/>
        </p:nvSpPr>
        <p:spPr>
          <a:xfrm>
            <a:off x="602220" y="2306783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9"/>
          <p:cNvSpPr/>
          <p:nvPr/>
        </p:nvSpPr>
        <p:spPr>
          <a:xfrm>
            <a:off x="2177680" y="2335198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9"/>
          <p:cNvSpPr/>
          <p:nvPr/>
        </p:nvSpPr>
        <p:spPr>
          <a:xfrm>
            <a:off x="3665871" y="2335198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9"/>
          <p:cNvSpPr/>
          <p:nvPr/>
        </p:nvSpPr>
        <p:spPr>
          <a:xfrm>
            <a:off x="5206695" y="2335198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9"/>
          <p:cNvSpPr/>
          <p:nvPr/>
        </p:nvSpPr>
        <p:spPr>
          <a:xfrm>
            <a:off x="6719810" y="2307374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49650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09600" y="962693"/>
            <a:ext cx="8355722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0"/>
              </a:lnSpc>
            </a:pP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*HĐ2: So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vi  </a:t>
            </a:r>
            <a:r>
              <a:rPr lang="en-US" sz="2800" dirty="0" smtClean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endParaRPr lang="en-US" sz="28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64478" y="5772365"/>
            <a:ext cx="720772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-Con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có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nhận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xét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gì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về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số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 smtClean="0">
                <a:solidFill>
                  <a:srgbClr val="282325"/>
                </a:solidFill>
                <a:latin typeface="Noto Serif Display"/>
              </a:rPr>
              <a:t>xe</a:t>
            </a:r>
            <a:r>
              <a:rPr lang="en-US" sz="1900" dirty="0" smtClean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và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số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 smtClean="0">
                <a:solidFill>
                  <a:srgbClr val="282325"/>
                </a:solidFill>
                <a:latin typeface="Noto Serif Display"/>
              </a:rPr>
              <a:t>mũ</a:t>
            </a:r>
            <a:r>
              <a:rPr lang="en-US" sz="1900" dirty="0" smtClean="0">
                <a:solidFill>
                  <a:srgbClr val="282325"/>
                </a:solidFill>
                <a:latin typeface="Noto Serif Display"/>
              </a:rPr>
              <a:t>?</a:t>
            </a:r>
            <a:endParaRPr lang="en-US" sz="1900" dirty="0">
              <a:solidFill>
                <a:srgbClr val="282325"/>
              </a:solidFill>
              <a:latin typeface="Noto Serif Display"/>
            </a:endParaRPr>
          </a:p>
          <a:p>
            <a:pPr algn="ctr">
              <a:lnSpc>
                <a:spcPts val="2665"/>
              </a:lnSpc>
            </a:pP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-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Để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hai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nhóm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bằng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nhau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ta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phải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làm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 </a:t>
            </a:r>
            <a:r>
              <a:rPr lang="en-US" sz="1900" dirty="0" err="1">
                <a:solidFill>
                  <a:srgbClr val="282325"/>
                </a:solidFill>
                <a:latin typeface="Noto Serif Display"/>
              </a:rPr>
              <a:t>gì</a:t>
            </a:r>
            <a:r>
              <a:rPr lang="en-US" sz="1900" dirty="0">
                <a:solidFill>
                  <a:srgbClr val="282325"/>
                </a:solidFill>
                <a:latin typeface="Noto Serif Display"/>
              </a:rPr>
              <a:t>?</a:t>
            </a:r>
          </a:p>
          <a:p>
            <a:pPr algn="ctr">
              <a:lnSpc>
                <a:spcPts val="2665"/>
              </a:lnSpc>
            </a:pPr>
            <a:endParaRPr lang="en-US" sz="1900" dirty="0">
              <a:solidFill>
                <a:srgbClr val="282325"/>
              </a:solidFill>
              <a:latin typeface="Noto Serif Displa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93463" y="1822413"/>
            <a:ext cx="963237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93463" y="4273284"/>
            <a:ext cx="963237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Freeform 9"/>
          <p:cNvSpPr/>
          <p:nvPr/>
        </p:nvSpPr>
        <p:spPr>
          <a:xfrm>
            <a:off x="355669" y="204043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1896493" y="205064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9"/>
          <p:cNvSpPr/>
          <p:nvPr/>
        </p:nvSpPr>
        <p:spPr>
          <a:xfrm>
            <a:off x="3444244" y="204043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9"/>
          <p:cNvSpPr/>
          <p:nvPr/>
        </p:nvSpPr>
        <p:spPr>
          <a:xfrm>
            <a:off x="4990558" y="204043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9"/>
          <p:cNvSpPr/>
          <p:nvPr/>
        </p:nvSpPr>
        <p:spPr>
          <a:xfrm>
            <a:off x="6531382" y="2040437"/>
            <a:ext cx="1540824" cy="1531632"/>
          </a:xfrm>
          <a:custGeom>
            <a:avLst/>
            <a:gdLst/>
            <a:ahLst/>
            <a:cxnLst/>
            <a:rect l="l" t="t" r="r" b="b"/>
            <a:pathLst>
              <a:path w="5184000" h="41148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0"/>
          <p:cNvSpPr/>
          <p:nvPr/>
        </p:nvSpPr>
        <p:spPr>
          <a:xfrm>
            <a:off x="585754" y="4609618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4" name="Freeform 10"/>
          <p:cNvSpPr/>
          <p:nvPr/>
        </p:nvSpPr>
        <p:spPr>
          <a:xfrm>
            <a:off x="2120839" y="4610292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5" name="Freeform 10"/>
          <p:cNvSpPr/>
          <p:nvPr/>
        </p:nvSpPr>
        <p:spPr>
          <a:xfrm>
            <a:off x="3743821" y="4588452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6" name="Freeform 10"/>
          <p:cNvSpPr/>
          <p:nvPr/>
        </p:nvSpPr>
        <p:spPr>
          <a:xfrm>
            <a:off x="5214904" y="4553165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7" name="Freeform 10"/>
          <p:cNvSpPr/>
          <p:nvPr/>
        </p:nvSpPr>
        <p:spPr>
          <a:xfrm>
            <a:off x="6531382" y="4579793"/>
            <a:ext cx="1092131" cy="1085850"/>
          </a:xfrm>
          <a:custGeom>
            <a:avLst/>
            <a:gdLst/>
            <a:ahLst/>
            <a:cxnLst/>
            <a:rect l="l" t="t" r="r" b="b"/>
            <a:pathLst>
              <a:path w="3282869" h="3118726">
                <a:moveTo>
                  <a:pt x="0" y="0"/>
                </a:moveTo>
                <a:lnTo>
                  <a:pt x="3282869" y="0"/>
                </a:lnTo>
                <a:lnTo>
                  <a:pt x="3282869" y="3118726"/>
                </a:lnTo>
                <a:lnTo>
                  <a:pt x="0" y="31187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8" name="TextBox 37"/>
          <p:cNvSpPr txBox="1"/>
          <p:nvPr/>
        </p:nvSpPr>
        <p:spPr>
          <a:xfrm>
            <a:off x="8193463" y="4273284"/>
            <a:ext cx="963237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4955569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4900" y="1095567"/>
            <a:ext cx="6858000" cy="4103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0"/>
              </a:lnSpc>
            </a:pP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*HĐ3: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876874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12115" y="1503871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30381" y="3886199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7989650" y="1003541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9650" y="4071299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Freeform 12"/>
          <p:cNvSpPr/>
          <p:nvPr/>
        </p:nvSpPr>
        <p:spPr>
          <a:xfrm>
            <a:off x="2596872" y="1503871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2"/>
          <p:cNvSpPr/>
          <p:nvPr/>
        </p:nvSpPr>
        <p:spPr>
          <a:xfrm>
            <a:off x="3965433" y="1496944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/>
          <p:cNvSpPr/>
          <p:nvPr/>
        </p:nvSpPr>
        <p:spPr>
          <a:xfrm>
            <a:off x="5343269" y="1472399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2"/>
          <p:cNvSpPr/>
          <p:nvPr/>
        </p:nvSpPr>
        <p:spPr>
          <a:xfrm>
            <a:off x="6652001" y="1461733"/>
            <a:ext cx="1308732" cy="1336413"/>
          </a:xfrm>
          <a:custGeom>
            <a:avLst/>
            <a:gdLst/>
            <a:ahLst/>
            <a:cxnLst/>
            <a:rect l="l" t="t" r="r" b="b"/>
            <a:pathLst>
              <a:path w="4044506" h="4114800">
                <a:moveTo>
                  <a:pt x="0" y="0"/>
                </a:moveTo>
                <a:lnTo>
                  <a:pt x="4044505" y="0"/>
                </a:lnTo>
                <a:lnTo>
                  <a:pt x="4044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3"/>
          <p:cNvSpPr/>
          <p:nvPr/>
        </p:nvSpPr>
        <p:spPr>
          <a:xfrm>
            <a:off x="2843585" y="4031023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4499094" y="4031023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5796785" y="4105286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7003916" y="4097552"/>
            <a:ext cx="1131820" cy="2076887"/>
          </a:xfrm>
          <a:custGeom>
            <a:avLst/>
            <a:gdLst/>
            <a:ahLst/>
            <a:cxnLst/>
            <a:rect l="l" t="t" r="r" b="b"/>
            <a:pathLst>
              <a:path w="5585841" h="8229600">
                <a:moveTo>
                  <a:pt x="0" y="0"/>
                </a:moveTo>
                <a:lnTo>
                  <a:pt x="5585840" y="0"/>
                </a:lnTo>
                <a:lnTo>
                  <a:pt x="55858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8"/>
          <p:cNvSpPr txBox="1"/>
          <p:nvPr/>
        </p:nvSpPr>
        <p:spPr>
          <a:xfrm>
            <a:off x="7989649" y="4097552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498973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7989650" y="1003541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89650" y="3950757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Freeform 10"/>
          <p:cNvSpPr/>
          <p:nvPr/>
        </p:nvSpPr>
        <p:spPr>
          <a:xfrm>
            <a:off x="805848" y="4591486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13"/>
          <p:cNvSpPr/>
          <p:nvPr/>
        </p:nvSpPr>
        <p:spPr>
          <a:xfrm>
            <a:off x="644565" y="1166720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13"/>
          <p:cNvSpPr/>
          <p:nvPr/>
        </p:nvSpPr>
        <p:spPr>
          <a:xfrm>
            <a:off x="2231282" y="1223697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3"/>
          <p:cNvSpPr/>
          <p:nvPr/>
        </p:nvSpPr>
        <p:spPr>
          <a:xfrm>
            <a:off x="3619500" y="1166720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3"/>
          <p:cNvSpPr/>
          <p:nvPr/>
        </p:nvSpPr>
        <p:spPr>
          <a:xfrm>
            <a:off x="5059454" y="1166720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3"/>
          <p:cNvSpPr/>
          <p:nvPr/>
        </p:nvSpPr>
        <p:spPr>
          <a:xfrm>
            <a:off x="6391333" y="1161843"/>
            <a:ext cx="1331879" cy="1939961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0"/>
          <p:cNvSpPr/>
          <p:nvPr/>
        </p:nvSpPr>
        <p:spPr>
          <a:xfrm>
            <a:off x="2469686" y="4591486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0"/>
          <p:cNvSpPr/>
          <p:nvPr/>
        </p:nvSpPr>
        <p:spPr>
          <a:xfrm>
            <a:off x="3987649" y="4544429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0"/>
          <p:cNvSpPr/>
          <p:nvPr/>
        </p:nvSpPr>
        <p:spPr>
          <a:xfrm>
            <a:off x="5385224" y="4491878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672865" y="4544428"/>
            <a:ext cx="1170596" cy="1363205"/>
          </a:xfrm>
          <a:custGeom>
            <a:avLst/>
            <a:gdLst/>
            <a:ahLst/>
            <a:cxnLst/>
            <a:rect l="l" t="t" r="r" b="b"/>
            <a:pathLst>
              <a:path w="4584735" h="4114800">
                <a:moveTo>
                  <a:pt x="0" y="0"/>
                </a:moveTo>
                <a:lnTo>
                  <a:pt x="4584735" y="0"/>
                </a:lnTo>
                <a:lnTo>
                  <a:pt x="45847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1"/>
          <p:cNvSpPr txBox="1"/>
          <p:nvPr/>
        </p:nvSpPr>
        <p:spPr>
          <a:xfrm>
            <a:off x="7989649" y="3947438"/>
            <a:ext cx="1154351" cy="175986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977190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1" grpId="1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79820" y="1095567"/>
            <a:ext cx="4836437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0"/>
              </a:lnSpc>
            </a:pP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*HĐ3: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7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81059999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219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Agrandir</vt:lpstr>
      <vt:lpstr>Agrandir Bold</vt:lpstr>
      <vt:lpstr>Arial</vt:lpstr>
      <vt:lpstr>Calibri</vt:lpstr>
      <vt:lpstr>Calibri Light</vt:lpstr>
      <vt:lpstr>DejaVu Serif Bold</vt:lpstr>
      <vt:lpstr>Helvetica World</vt:lpstr>
      <vt:lpstr>Londrina Solid</vt:lpstr>
      <vt:lpstr>Noto Serif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Techsi.vn</cp:lastModifiedBy>
  <cp:revision>3</cp:revision>
  <dcterms:created xsi:type="dcterms:W3CDTF">2024-03-08T05:31:09Z</dcterms:created>
  <dcterms:modified xsi:type="dcterms:W3CDTF">2024-04-06T09:15:37Z</dcterms:modified>
</cp:coreProperties>
</file>