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62" r:id="rId5"/>
    <p:sldId id="260" r:id="rId6"/>
    <p:sldId id="263" r:id="rId7"/>
    <p:sldId id="264" r:id="rId8"/>
    <p:sldId id="266" r:id="rId9"/>
    <p:sldId id="265" r:id="rId10"/>
    <p:sldId id="267" r:id="rId11"/>
    <p:sldId id="268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1051" y="5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E6D51-0DC6-4302-96D4-5445B422FDFD}" type="datetimeFigureOut">
              <a:rPr lang="en-US" smtClean="0"/>
              <a:t>5/11/2024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C6B4F-894A-4E2D-A2E9-51540C6684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9130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E6D51-0DC6-4302-96D4-5445B422FDFD}" type="datetimeFigureOut">
              <a:rPr lang="en-US" smtClean="0"/>
              <a:t>5/11/2024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C6B4F-894A-4E2D-A2E9-51540C6684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8360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E6D51-0DC6-4302-96D4-5445B422FDFD}" type="datetimeFigureOut">
              <a:rPr lang="en-US" smtClean="0"/>
              <a:t>5/11/2024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C6B4F-894A-4E2D-A2E9-51540C6684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0274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E6D51-0DC6-4302-96D4-5445B422FDFD}" type="datetimeFigureOut">
              <a:rPr lang="en-US" smtClean="0"/>
              <a:t>5/11/2024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C6B4F-894A-4E2D-A2E9-51540C6684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7363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E6D51-0DC6-4302-96D4-5445B422FDFD}" type="datetimeFigureOut">
              <a:rPr lang="en-US" smtClean="0"/>
              <a:t>5/11/2024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C6B4F-894A-4E2D-A2E9-51540C6684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5113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E6D51-0DC6-4302-96D4-5445B422FDFD}" type="datetimeFigureOut">
              <a:rPr lang="en-US" smtClean="0"/>
              <a:t>5/11/2024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C6B4F-894A-4E2D-A2E9-51540C6684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4367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E6D51-0DC6-4302-96D4-5445B422FDFD}" type="datetimeFigureOut">
              <a:rPr lang="en-US" smtClean="0"/>
              <a:t>5/11/2024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C6B4F-894A-4E2D-A2E9-51540C6684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7489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E6D51-0DC6-4302-96D4-5445B422FDFD}" type="datetimeFigureOut">
              <a:rPr lang="en-US" smtClean="0"/>
              <a:t>5/11/2024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C6B4F-894A-4E2D-A2E9-51540C6684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1031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E6D51-0DC6-4302-96D4-5445B422FDFD}" type="datetimeFigureOut">
              <a:rPr lang="en-US" smtClean="0"/>
              <a:t>5/11/2024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C6B4F-894A-4E2D-A2E9-51540C6684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698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E6D51-0DC6-4302-96D4-5445B422FDFD}" type="datetimeFigureOut">
              <a:rPr lang="en-US" smtClean="0"/>
              <a:t>5/11/2024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C6B4F-894A-4E2D-A2E9-51540C6684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38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E6D51-0DC6-4302-96D4-5445B422FDFD}" type="datetimeFigureOut">
              <a:rPr lang="en-US" smtClean="0"/>
              <a:t>5/11/2024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C6B4F-894A-4E2D-A2E9-51540C6684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3292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FE6D51-0DC6-4302-96D4-5445B422FDFD}" type="datetimeFigureOut">
              <a:rPr lang="en-US" smtClean="0"/>
              <a:t>5/11/2024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AC6B4F-894A-4E2D-A2E9-51540C6684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7841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192001" cy="6854233"/>
          </a:xfrm>
          <a:prstGeom prst="rect">
            <a:avLst/>
          </a:prstGeom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0086252"/>
              </p:ext>
            </p:extLst>
          </p:nvPr>
        </p:nvGraphicFramePr>
        <p:xfrm>
          <a:off x="1004454" y="544585"/>
          <a:ext cx="10515600" cy="822960"/>
        </p:xfrm>
        <a:graphic>
          <a:graphicData uri="http://schemas.openxmlformats.org/drawingml/2006/table">
            <a:tbl>
              <a:tblPr/>
              <a:tblGrid>
                <a:gridCol w="10515600">
                  <a:extLst>
                    <a:ext uri="{9D8B030D-6E8A-4147-A177-3AD203B41FA5}">
                      <a16:colId xmlns:a16="http://schemas.microsoft.com/office/drawing/2014/main" val="307172022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vi-VN" sz="24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PHÒNG GIÁO DỤC VÀ ĐÀO TẠO QUẬN LONG BIÊN</a:t>
                      </a:r>
                      <a:endParaRPr lang="vi-VN" sz="2400" dirty="0"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pPr algn="ctr"/>
                      <a:r>
                        <a:rPr lang="vi-VN" sz="24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TRƯỜNG MẦM </a:t>
                      </a:r>
                      <a:r>
                        <a:rPr lang="vi-VN" sz="2400" b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NON </a:t>
                      </a:r>
                      <a:r>
                        <a:rPr lang="en-US" sz="2400" b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HOA MỘC LAN</a:t>
                      </a:r>
                      <a:endParaRPr lang="vi-VN" sz="2400" dirty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23481981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8739769"/>
              </p:ext>
            </p:extLst>
          </p:nvPr>
        </p:nvGraphicFramePr>
        <p:xfrm>
          <a:off x="1223529" y="2513360"/>
          <a:ext cx="10515600" cy="1310640"/>
        </p:xfrm>
        <a:graphic>
          <a:graphicData uri="http://schemas.openxmlformats.org/drawingml/2006/table">
            <a:tbl>
              <a:tblPr/>
              <a:tblGrid>
                <a:gridCol w="10515600">
                  <a:extLst>
                    <a:ext uri="{9D8B030D-6E8A-4147-A177-3AD203B41FA5}">
                      <a16:colId xmlns:a16="http://schemas.microsoft.com/office/drawing/2014/main" val="88073747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>
                          <a:solidFill>
                            <a:srgbClr val="000096"/>
                          </a:solidFill>
                          <a:effectLst/>
                          <a:latin typeface="Times New Roman" panose="02020603050405020304" pitchFamily="18" charset="0"/>
                        </a:rPr>
                        <a:t>HOẠT ĐỘNG</a:t>
                      </a:r>
                      <a:endParaRPr lang="en-US" sz="4000" dirty="0">
                        <a:effectLst/>
                      </a:endParaRPr>
                    </a:p>
                    <a:p>
                      <a:pPr algn="ctr"/>
                      <a:r>
                        <a:rPr lang="en-US" sz="4000" b="1" dirty="0">
                          <a:solidFill>
                            <a:srgbClr val="000096"/>
                          </a:solidFill>
                          <a:effectLst/>
                          <a:latin typeface="Times New Roman" panose="02020603050405020304" pitchFamily="18" charset="0"/>
                        </a:rPr>
                        <a:t>LÀM QUEN CHỮ CÁI</a:t>
                      </a:r>
                      <a:endParaRPr lang="en-US" sz="4000" dirty="0"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9221323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4172569"/>
              </p:ext>
            </p:extLst>
          </p:nvPr>
        </p:nvGraphicFramePr>
        <p:xfrm>
          <a:off x="2155872" y="3801657"/>
          <a:ext cx="8887693" cy="701040"/>
        </p:xfrm>
        <a:graphic>
          <a:graphicData uri="http://schemas.openxmlformats.org/drawingml/2006/table">
            <a:tbl>
              <a:tblPr/>
              <a:tblGrid>
                <a:gridCol w="8887693">
                  <a:extLst>
                    <a:ext uri="{9D8B030D-6E8A-4147-A177-3AD203B41FA5}">
                      <a16:colId xmlns:a16="http://schemas.microsoft.com/office/drawing/2014/main" val="11770958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Đề</a:t>
                      </a:r>
                      <a:r>
                        <a:rPr lang="en-US" sz="40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40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tài</a:t>
                      </a:r>
                      <a:r>
                        <a:rPr lang="en-US" sz="40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: </a:t>
                      </a:r>
                      <a:r>
                        <a:rPr lang="en-US" sz="40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Làm</a:t>
                      </a:r>
                      <a:r>
                        <a:rPr lang="en-US" sz="40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40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quen</a:t>
                      </a:r>
                      <a:r>
                        <a:rPr lang="en-US" sz="40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40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chữ</a:t>
                      </a:r>
                      <a:r>
                        <a:rPr lang="en-US" sz="40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 cái s, x</a:t>
                      </a:r>
                      <a:endParaRPr lang="en-US" sz="4000" dirty="0"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44510867"/>
                  </a:ext>
                </a:extLst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4327724"/>
              </p:ext>
            </p:extLst>
          </p:nvPr>
        </p:nvGraphicFramePr>
        <p:xfrm>
          <a:off x="4485408" y="4502697"/>
          <a:ext cx="6293428" cy="518160"/>
        </p:xfrm>
        <a:graphic>
          <a:graphicData uri="http://schemas.openxmlformats.org/drawingml/2006/table">
            <a:tbl>
              <a:tblPr/>
              <a:tblGrid>
                <a:gridCol w="6293428">
                  <a:extLst>
                    <a:ext uri="{9D8B030D-6E8A-4147-A177-3AD203B41FA5}">
                      <a16:colId xmlns:a16="http://schemas.microsoft.com/office/drawing/2014/main" val="45994926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/>
                      <a:r>
                        <a:rPr lang="vi-VN" sz="28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Lứa tuổi: </a:t>
                      </a:r>
                      <a:r>
                        <a:rPr lang="vi-VN" sz="28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5-6 tuổi</a:t>
                      </a:r>
                      <a:endParaRPr lang="vi-VN" dirty="0">
                        <a:solidFill>
                          <a:srgbClr val="002060"/>
                        </a:solidFill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0065671"/>
                  </a:ext>
                </a:extLst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2154976"/>
              </p:ext>
            </p:extLst>
          </p:nvPr>
        </p:nvGraphicFramePr>
        <p:xfrm>
          <a:off x="4485408" y="6126274"/>
          <a:ext cx="3991842" cy="365760"/>
        </p:xfrm>
        <a:graphic>
          <a:graphicData uri="http://schemas.openxmlformats.org/drawingml/2006/table">
            <a:tbl>
              <a:tblPr/>
              <a:tblGrid>
                <a:gridCol w="3991842">
                  <a:extLst>
                    <a:ext uri="{9D8B030D-6E8A-4147-A177-3AD203B41FA5}">
                      <a16:colId xmlns:a16="http://schemas.microsoft.com/office/drawing/2014/main" val="45994926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/>
                      <a:endParaRPr lang="vi-VN" dirty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0065671"/>
                  </a:ext>
                </a:extLst>
              </a:tr>
            </a:tbl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859866" y="1387405"/>
            <a:ext cx="1003763" cy="96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9434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16211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327525"/>
            <a:ext cx="10515600" cy="1325563"/>
          </a:xfrm>
        </p:spPr>
        <p:txBody>
          <a:bodyPr/>
          <a:lstStyle/>
          <a:p>
            <a:pPr algn="ctr"/>
            <a:r>
              <a:rPr lang="en-US" b="1" dirty="0" err="1">
                <a:solidFill>
                  <a:srgbClr val="FF0000"/>
                </a:solidFill>
                <a:latin typeface=".VnAvant" panose="020B7200000000000000" pitchFamily="34" charset="0"/>
              </a:rPr>
              <a:t>Trß</a:t>
            </a:r>
            <a:r>
              <a:rPr lang="en-US" b="1" dirty="0">
                <a:solidFill>
                  <a:srgbClr val="FF0000"/>
                </a:solidFill>
                <a:latin typeface=".VnAvant" panose="020B7200000000000000" pitchFamily="34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.VnAvant" panose="020B7200000000000000" pitchFamily="34" charset="0"/>
              </a:rPr>
              <a:t>ch¬i</a:t>
            </a:r>
            <a:r>
              <a:rPr lang="en-US" dirty="0">
                <a:solidFill>
                  <a:srgbClr val="FF0000"/>
                </a:solidFill>
                <a:latin typeface=".VnAvant" panose="020B7200000000000000" pitchFamily="34" charset="0"/>
              </a:rPr>
              <a:t>: </a:t>
            </a:r>
            <a:br>
              <a:rPr lang="en-US" dirty="0">
                <a:solidFill>
                  <a:srgbClr val="FF0000"/>
                </a:solidFill>
                <a:latin typeface=".VnAvant" panose="020B7200000000000000" pitchFamily="34" charset="0"/>
              </a:rPr>
            </a:br>
            <a:r>
              <a:rPr lang="en-US" dirty="0" err="1">
                <a:solidFill>
                  <a:srgbClr val="FF0000"/>
                </a:solidFill>
                <a:latin typeface=".VnAvant" panose="020B7200000000000000" pitchFamily="34" charset="0"/>
              </a:rPr>
              <a:t>Thi</a:t>
            </a:r>
            <a:r>
              <a:rPr lang="en-US" dirty="0">
                <a:solidFill>
                  <a:srgbClr val="FF0000"/>
                </a:solidFill>
                <a:latin typeface=".VnAvant" panose="020B7200000000000000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.VnAvant" panose="020B7200000000000000" pitchFamily="34" charset="0"/>
              </a:rPr>
              <a:t>xem</a:t>
            </a:r>
            <a:r>
              <a:rPr lang="en-US" dirty="0">
                <a:solidFill>
                  <a:srgbClr val="FF0000"/>
                </a:solidFill>
                <a:latin typeface=".VnAvant" panose="020B7200000000000000" pitchFamily="34" charset="0"/>
              </a:rPr>
              <a:t> ®</a:t>
            </a:r>
            <a:r>
              <a:rPr lang="en-US" dirty="0" err="1">
                <a:solidFill>
                  <a:srgbClr val="FF0000"/>
                </a:solidFill>
                <a:latin typeface=".VnAvant" panose="020B7200000000000000" pitchFamily="34" charset="0"/>
              </a:rPr>
              <a:t>éi</a:t>
            </a:r>
            <a:r>
              <a:rPr lang="en-US" dirty="0">
                <a:solidFill>
                  <a:srgbClr val="FF0000"/>
                </a:solidFill>
                <a:latin typeface=".VnAvant" panose="020B7200000000000000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.VnAvant" panose="020B7200000000000000" pitchFamily="34" charset="0"/>
              </a:rPr>
              <a:t>nµo</a:t>
            </a:r>
            <a:r>
              <a:rPr lang="en-US" dirty="0">
                <a:solidFill>
                  <a:srgbClr val="FF0000"/>
                </a:solidFill>
                <a:latin typeface=".VnAvant" panose="020B7200000000000000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.VnAvant" panose="020B7200000000000000" pitchFamily="34" charset="0"/>
              </a:rPr>
              <a:t>nhanh</a:t>
            </a:r>
            <a:endParaRPr lang="en-US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0683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094"/>
          <a:stretch/>
        </p:blipFill>
        <p:spPr>
          <a:xfrm>
            <a:off x="0" y="0"/>
            <a:ext cx="12192000" cy="684582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437" y="1528906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n-US" sz="6000" b="1" dirty="0" err="1">
                <a:solidFill>
                  <a:srgbClr val="FF0000"/>
                </a:solidFill>
                <a:latin typeface=".VnAvant" panose="020B7200000000000000" pitchFamily="34" charset="0"/>
              </a:rPr>
              <a:t>Trß</a:t>
            </a:r>
            <a:r>
              <a:rPr lang="en-US" sz="6000" b="1" dirty="0">
                <a:solidFill>
                  <a:srgbClr val="FF0000"/>
                </a:solidFill>
                <a:latin typeface=".VnAvant" panose="020B7200000000000000" pitchFamily="34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.VnAvant" panose="020B7200000000000000" pitchFamily="34" charset="0"/>
              </a:rPr>
              <a:t>ch¬i</a:t>
            </a:r>
            <a:r>
              <a:rPr lang="en-US" sz="6000" b="1" dirty="0">
                <a:solidFill>
                  <a:srgbClr val="FF0000"/>
                </a:solidFill>
                <a:latin typeface=".VnAvant" panose="020B7200000000000000" pitchFamily="34" charset="0"/>
              </a:rPr>
              <a:t>: </a:t>
            </a:r>
            <a:br>
              <a:rPr lang="en-US" sz="6000" dirty="0">
                <a:solidFill>
                  <a:srgbClr val="FF0000"/>
                </a:solidFill>
                <a:latin typeface=".VnAvant" panose="020B7200000000000000" pitchFamily="34" charset="0"/>
              </a:rPr>
            </a:br>
            <a:r>
              <a:rPr lang="en-US" sz="6000" dirty="0">
                <a:solidFill>
                  <a:srgbClr val="FF0000"/>
                </a:solidFill>
                <a:latin typeface=".VnAvant" panose="020B7200000000000000" pitchFamily="34" charset="0"/>
              </a:rPr>
              <a:t>BÐ </a:t>
            </a:r>
            <a:r>
              <a:rPr lang="en-US" sz="6000" dirty="0" err="1">
                <a:solidFill>
                  <a:srgbClr val="FF0000"/>
                </a:solidFill>
                <a:latin typeface=".VnAvant" panose="020B7200000000000000" pitchFamily="34" charset="0"/>
              </a:rPr>
              <a:t>th«ng</a:t>
            </a:r>
            <a:r>
              <a:rPr lang="en-US" sz="6000" dirty="0">
                <a:solidFill>
                  <a:srgbClr val="FF0000"/>
                </a:solidFill>
                <a:latin typeface=".VnAvant" panose="020B7200000000000000" pitchFamily="34" charset="0"/>
              </a:rPr>
              <a:t> minh</a:t>
            </a:r>
          </a:p>
        </p:txBody>
      </p:sp>
    </p:spTree>
    <p:extLst>
      <p:ext uri="{BB962C8B-B14F-4D97-AF65-F5344CB8AC3E}">
        <p14:creationId xmlns:p14="http://schemas.microsoft.com/office/powerpoint/2010/main" val="1094664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1130"/>
            <a:ext cx="12192001" cy="6858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5421" y="2176607"/>
            <a:ext cx="3458441" cy="1325563"/>
          </a:xfrm>
        </p:spPr>
        <p:txBody>
          <a:bodyPr>
            <a:noAutofit/>
          </a:bodyPr>
          <a:lstStyle/>
          <a:p>
            <a:r>
              <a:rPr lang="en-US" sz="50000" b="1" dirty="0">
                <a:solidFill>
                  <a:srgbClr val="002060"/>
                </a:solidFill>
                <a:latin typeface=".VnAvant" panose="020B7200000000000000" pitchFamily="34" charset="0"/>
              </a:rPr>
              <a:t>s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5755" b="75000" l="38580" r="63690"/>
                    </a14:imgEffect>
                  </a14:imgLayer>
                </a14:imgProps>
              </a:ext>
            </a:extLst>
          </a:blip>
          <a:srcRect l="35542" t="16992" r="33162" b="54453"/>
          <a:stretch/>
        </p:blipFill>
        <p:spPr>
          <a:xfrm>
            <a:off x="4106696" y="1101870"/>
            <a:ext cx="3894302" cy="195565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5755" b="75000" l="38580" r="63690"/>
                    </a14:imgEffect>
                  </a14:imgLayer>
                </a14:imgProps>
              </a:ext>
            </a:extLst>
          </a:blip>
          <a:srcRect l="40358" t="45493" r="37367" b="25927"/>
          <a:stretch/>
        </p:blipFill>
        <p:spPr>
          <a:xfrm>
            <a:off x="4710824" y="3057524"/>
            <a:ext cx="2771775" cy="1957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527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8545"/>
            <a:ext cx="12039600" cy="671945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424545" y="2937164"/>
            <a:ext cx="764771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solidFill>
                  <a:srgbClr val="00206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Trß</a:t>
            </a:r>
            <a:r>
              <a:rPr lang="en-US" sz="4800" b="1" dirty="0">
                <a:solidFill>
                  <a:srgbClr val="00206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ch¬i</a:t>
            </a:r>
            <a:r>
              <a:rPr lang="en-US" sz="4800" b="1" dirty="0">
                <a:solidFill>
                  <a:srgbClr val="00206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sz="4800" b="1" dirty="0">
                <a:solidFill>
                  <a:srgbClr val="0070C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Khu«n</a:t>
            </a:r>
            <a:r>
              <a:rPr lang="en-US" sz="4800" b="1" dirty="0">
                <a:solidFill>
                  <a:srgbClr val="0070C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mÆt</a:t>
            </a:r>
            <a:r>
              <a:rPr lang="en-US" sz="4800" b="1" dirty="0">
                <a:solidFill>
                  <a:srgbClr val="0070C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bÝ</a:t>
            </a:r>
            <a:r>
              <a:rPr lang="en-US" sz="4800" b="1" dirty="0">
                <a:solidFill>
                  <a:srgbClr val="0070C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Èn</a:t>
            </a:r>
            <a:endParaRPr lang="en-US" sz="4800" b="1" dirty="0">
              <a:solidFill>
                <a:srgbClr val="0070C0"/>
              </a:solidFill>
              <a:latin typeface=".VnAvant" panose="020B72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06622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9" y="-95921"/>
            <a:ext cx="12181351" cy="6953921"/>
          </a:xfrm>
        </p:spPr>
      </p:pic>
      <p:sp>
        <p:nvSpPr>
          <p:cNvPr id="12" name="TextBox 11"/>
          <p:cNvSpPr txBox="1"/>
          <p:nvPr/>
        </p:nvSpPr>
        <p:spPr>
          <a:xfrm>
            <a:off x="2388774" y="1236981"/>
            <a:ext cx="759206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0" b="1" dirty="0" err="1">
                <a:solidFill>
                  <a:srgbClr val="FF0000"/>
                </a:solidFill>
                <a:latin typeface=".VnAvant" panose="020B7200000000000000" pitchFamily="34" charset="0"/>
              </a:rPr>
              <a:t>i</a:t>
            </a:r>
            <a:endParaRPr lang="en-US" sz="150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3886" y="992384"/>
            <a:ext cx="2888582" cy="2888582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956931" y="1357163"/>
            <a:ext cx="1219723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0" b="1" dirty="0">
                <a:solidFill>
                  <a:srgbClr val="FF0000"/>
                </a:solidFill>
                <a:latin typeface=".VnAvant" panose="020B7200000000000000" pitchFamily="34" charset="0"/>
              </a:rPr>
              <a:t>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2556" y="583939"/>
            <a:ext cx="3719832" cy="3513811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9631989" y="1324015"/>
            <a:ext cx="1219723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0" b="1" dirty="0">
                <a:solidFill>
                  <a:srgbClr val="FF0000"/>
                </a:solidFill>
                <a:latin typeface=".VnAvant" panose="020B7200000000000000" pitchFamily="34" charset="0"/>
              </a:rPr>
              <a:t>X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994" y="993019"/>
            <a:ext cx="2844223" cy="3062651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942030" y="-17601"/>
            <a:ext cx="111851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.VnAvant" panose="020B7200000000000000" pitchFamily="34" charset="0"/>
              </a:rPr>
              <a:t>Con </a:t>
            </a:r>
            <a:r>
              <a:rPr lang="en-US" sz="2800" b="1" dirty="0" err="1">
                <a:solidFill>
                  <a:srgbClr val="002060"/>
                </a:solidFill>
                <a:latin typeface=".VnAvant" panose="020B7200000000000000" pitchFamily="34" charset="0"/>
              </a:rPr>
              <a:t>h·y</a:t>
            </a:r>
            <a:r>
              <a:rPr lang="en-US" sz="2800" b="1" dirty="0">
                <a:solidFill>
                  <a:srgbClr val="002060"/>
                </a:solidFill>
                <a:latin typeface=".VnAvant" panose="020B7200000000000000" pitchFamily="34" charset="0"/>
              </a:rPr>
              <a:t> l¾ng </a:t>
            </a:r>
            <a:r>
              <a:rPr lang="en-US" sz="2800" b="1" dirty="0" err="1">
                <a:solidFill>
                  <a:srgbClr val="002060"/>
                </a:solidFill>
                <a:latin typeface=".VnAvant" panose="020B7200000000000000" pitchFamily="34" charset="0"/>
              </a:rPr>
              <a:t>nghe</a:t>
            </a:r>
            <a:r>
              <a:rPr lang="en-US" sz="2800" b="1" dirty="0">
                <a:solidFill>
                  <a:srgbClr val="002060"/>
                </a:solidFill>
                <a:latin typeface=".VnAvant" panose="020B72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.VnAvant" panose="020B7200000000000000" pitchFamily="34" charset="0"/>
              </a:rPr>
              <a:t>c©u</a:t>
            </a:r>
            <a:r>
              <a:rPr lang="en-US" sz="2800" b="1" dirty="0">
                <a:solidFill>
                  <a:srgbClr val="002060"/>
                </a:solidFill>
                <a:latin typeface=".VnAvant" panose="020B72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.VnAvant" panose="020B7200000000000000" pitchFamily="34" charset="0"/>
              </a:rPr>
              <a:t>hái</a:t>
            </a:r>
            <a:r>
              <a:rPr lang="en-US" sz="2800" b="1" dirty="0">
                <a:solidFill>
                  <a:srgbClr val="002060"/>
                </a:solidFill>
                <a:latin typeface=".VnAvant" panose="020B7200000000000000" pitchFamily="34" charset="0"/>
              </a:rPr>
              <a:t> vµ ®</a:t>
            </a:r>
            <a:r>
              <a:rPr lang="en-US" sz="2800" b="1" dirty="0" err="1">
                <a:solidFill>
                  <a:srgbClr val="002060"/>
                </a:solidFill>
                <a:latin typeface=".VnAvant" panose="020B7200000000000000" pitchFamily="34" charset="0"/>
              </a:rPr>
              <a:t>o¸n</a:t>
            </a:r>
            <a:r>
              <a:rPr lang="en-US" sz="2800" b="1" dirty="0">
                <a:solidFill>
                  <a:srgbClr val="002060"/>
                </a:solidFill>
                <a:latin typeface=".VnAvant" panose="020B72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.VnAvant" panose="020B7200000000000000" pitchFamily="34" charset="0"/>
              </a:rPr>
              <a:t>xem</a:t>
            </a:r>
            <a:r>
              <a:rPr lang="en-US" sz="2800" b="1" dirty="0">
                <a:solidFill>
                  <a:srgbClr val="002060"/>
                </a:solidFill>
                <a:latin typeface=".VnAvant" panose="020B72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.VnAvant" panose="020B7200000000000000" pitchFamily="34" charset="0"/>
              </a:rPr>
              <a:t>t«i</a:t>
            </a:r>
            <a:r>
              <a:rPr lang="en-US" sz="2800" b="1" dirty="0">
                <a:solidFill>
                  <a:srgbClr val="002060"/>
                </a:solidFill>
                <a:latin typeface=".VnAvant" panose="020B72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.VnAvant" panose="020B7200000000000000" pitchFamily="34" charset="0"/>
              </a:rPr>
              <a:t>cã</a:t>
            </a:r>
            <a:r>
              <a:rPr lang="en-US" sz="2800" b="1" dirty="0">
                <a:solidFill>
                  <a:srgbClr val="002060"/>
                </a:solidFill>
                <a:latin typeface=".VnAvant" panose="020B72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.VnAvant" panose="020B7200000000000000" pitchFamily="34" charset="0"/>
              </a:rPr>
              <a:t>ch</a:t>
            </a:r>
            <a:r>
              <a:rPr lang="en-US" sz="2800" b="1" dirty="0">
                <a:solidFill>
                  <a:srgbClr val="002060"/>
                </a:solidFill>
                <a:latin typeface=".VnAvant" panose="020B7200000000000000" pitchFamily="34" charset="0"/>
              </a:rPr>
              <a:t>÷ g× </a:t>
            </a:r>
            <a:r>
              <a:rPr lang="en-US" sz="2800" b="1" dirty="0" err="1">
                <a:solidFill>
                  <a:srgbClr val="002060"/>
                </a:solidFill>
                <a:latin typeface=".VnAvant" panose="020B7200000000000000" pitchFamily="34" charset="0"/>
              </a:rPr>
              <a:t>nhÐ</a:t>
            </a:r>
            <a:r>
              <a:rPr lang="en-US" sz="2800" b="1" dirty="0">
                <a:solidFill>
                  <a:srgbClr val="002060"/>
                </a:solidFill>
                <a:latin typeface=".VnAvant" panose="020B7200000000000000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655534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2567"/>
            <a:ext cx="12192001" cy="6858000"/>
          </a:xfr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4300352" y="2522955"/>
            <a:ext cx="3458441" cy="13478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0000" b="1" dirty="0">
                <a:solidFill>
                  <a:srgbClr val="002060"/>
                </a:solidFill>
                <a:latin typeface=".VnAvant" panose="020B7200000000000000" pitchFamily="34" charset="0"/>
              </a:rPr>
              <a:t>x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72832"/>
          </a:xfrm>
        </p:spPr>
        <p:txBody>
          <a:bodyPr/>
          <a:lstStyle/>
          <a:p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8620" b="72396" l="39531" r="69107"/>
                    </a14:imgEffect>
                  </a14:imgLayer>
                </a14:imgProps>
              </a:ext>
            </a:extLst>
          </a:blip>
          <a:srcRect l="41047" t="18842" r="31076" b="27623"/>
          <a:stretch/>
        </p:blipFill>
        <p:spPr>
          <a:xfrm>
            <a:off x="4467122" y="1574208"/>
            <a:ext cx="3565104" cy="3772046"/>
          </a:xfrm>
          <a:custGeom>
            <a:avLst/>
            <a:gdLst>
              <a:gd name="connsiteX0" fmla="*/ 0 w 3536719"/>
              <a:gd name="connsiteY0" fmla="*/ 0 h 3742013"/>
              <a:gd name="connsiteX1" fmla="*/ 965546 w 3536719"/>
              <a:gd name="connsiteY1" fmla="*/ 0 h 3742013"/>
              <a:gd name="connsiteX2" fmla="*/ 3536719 w 3536719"/>
              <a:gd name="connsiteY2" fmla="*/ 3742013 h 3742013"/>
              <a:gd name="connsiteX3" fmla="*/ 2502112 w 3536719"/>
              <a:gd name="connsiteY3" fmla="*/ 3742013 h 3742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36719" h="3742013">
                <a:moveTo>
                  <a:pt x="0" y="0"/>
                </a:moveTo>
                <a:lnTo>
                  <a:pt x="965546" y="0"/>
                </a:lnTo>
                <a:lnTo>
                  <a:pt x="3536719" y="3742013"/>
                </a:lnTo>
                <a:lnTo>
                  <a:pt x="2502112" y="3742013"/>
                </a:lnTo>
                <a:close/>
              </a:path>
            </a:pathLst>
          </a:cu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8620" b="72396" l="39531" r="69107"/>
                    </a14:imgEffect>
                  </a14:imgLayer>
                </a14:imgProps>
              </a:ext>
            </a:extLst>
          </a:blip>
          <a:srcRect l="41047" t="18842" r="31076" b="27623"/>
          <a:stretch/>
        </p:blipFill>
        <p:spPr>
          <a:xfrm flipV="1">
            <a:off x="4341917" y="1470057"/>
            <a:ext cx="3566263" cy="3862342"/>
          </a:xfrm>
          <a:custGeom>
            <a:avLst/>
            <a:gdLst>
              <a:gd name="connsiteX0" fmla="*/ 0 w 3536719"/>
              <a:gd name="connsiteY0" fmla="*/ 0 h 3742013"/>
              <a:gd name="connsiteX1" fmla="*/ 965546 w 3536719"/>
              <a:gd name="connsiteY1" fmla="*/ 0 h 3742013"/>
              <a:gd name="connsiteX2" fmla="*/ 3536719 w 3536719"/>
              <a:gd name="connsiteY2" fmla="*/ 3742013 h 3742013"/>
              <a:gd name="connsiteX3" fmla="*/ 2502112 w 3536719"/>
              <a:gd name="connsiteY3" fmla="*/ 3742013 h 3742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36719" h="3742013">
                <a:moveTo>
                  <a:pt x="0" y="0"/>
                </a:moveTo>
                <a:lnTo>
                  <a:pt x="965546" y="0"/>
                </a:lnTo>
                <a:lnTo>
                  <a:pt x="3536719" y="3742013"/>
                </a:lnTo>
                <a:lnTo>
                  <a:pt x="2502112" y="3742013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617860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7" t="5270" r="2767" b="5841"/>
          <a:stretch/>
        </p:blipFill>
        <p:spPr>
          <a:xfrm>
            <a:off x="-29457" y="-1"/>
            <a:ext cx="12224089" cy="68580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82049" y="522543"/>
            <a:ext cx="5188527" cy="535420"/>
          </a:xfrm>
        </p:spPr>
        <p:txBody>
          <a:bodyPr>
            <a:noAutofit/>
          </a:bodyPr>
          <a:lstStyle/>
          <a:p>
            <a:r>
              <a:rPr lang="en-US" sz="3600" b="1" dirty="0" err="1">
                <a:solidFill>
                  <a:srgbClr val="0070C0"/>
                </a:solidFill>
                <a:latin typeface=".VnAvant" panose="020B7200000000000000" pitchFamily="34" charset="0"/>
              </a:rPr>
              <a:t>C¸c</a:t>
            </a:r>
            <a:r>
              <a:rPr lang="en-US" sz="3600" b="1" dirty="0">
                <a:solidFill>
                  <a:srgbClr val="0070C0"/>
                </a:solidFill>
                <a:latin typeface=".VnAvant" panose="020B7200000000000000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.VnAvant" panose="020B7200000000000000" pitchFamily="34" charset="0"/>
              </a:rPr>
              <a:t>kiÓu</a:t>
            </a:r>
            <a:r>
              <a:rPr lang="en-US" sz="3600" b="1" dirty="0">
                <a:solidFill>
                  <a:srgbClr val="0070C0"/>
                </a:solidFill>
                <a:latin typeface=".VnAvant" panose="020B7200000000000000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.VnAvant" panose="020B7200000000000000" pitchFamily="34" charset="0"/>
              </a:rPr>
              <a:t>ch</a:t>
            </a:r>
            <a:r>
              <a:rPr lang="en-US" sz="3600" b="1" dirty="0">
                <a:solidFill>
                  <a:srgbClr val="0070C0"/>
                </a:solidFill>
                <a:latin typeface=".VnAvant" panose="020B7200000000000000" pitchFamily="34" charset="0"/>
              </a:rPr>
              <a:t>÷ </a:t>
            </a:r>
            <a:r>
              <a:rPr lang="en-US" sz="3600" b="1" dirty="0" err="1">
                <a:solidFill>
                  <a:srgbClr val="0070C0"/>
                </a:solidFill>
                <a:latin typeface=".VnAvant" panose="020B7200000000000000" pitchFamily="34" charset="0"/>
              </a:rPr>
              <a:t>s,x</a:t>
            </a:r>
            <a:endParaRPr lang="en-US" sz="3600" b="1" dirty="0">
              <a:solidFill>
                <a:srgbClr val="0070C0"/>
              </a:solidFill>
              <a:latin typeface=".VnAvant" panose="020B7200000000000000" pitchFamily="34" charset="0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44620981"/>
              </p:ext>
            </p:extLst>
          </p:nvPr>
        </p:nvGraphicFramePr>
        <p:xfrm>
          <a:off x="2642828" y="732694"/>
          <a:ext cx="1627234" cy="3139440"/>
        </p:xfrm>
        <a:graphic>
          <a:graphicData uri="http://schemas.openxmlformats.org/drawingml/2006/table">
            <a:tbl>
              <a:tblPr/>
              <a:tblGrid>
                <a:gridCol w="1627234">
                  <a:extLst>
                    <a:ext uri="{9D8B030D-6E8A-4147-A177-3AD203B41FA5}">
                      <a16:colId xmlns:a16="http://schemas.microsoft.com/office/drawing/2014/main" val="4244851909"/>
                    </a:ext>
                  </a:extLst>
                </a:gridCol>
              </a:tblGrid>
              <a:tr h="2682240">
                <a:tc>
                  <a:txBody>
                    <a:bodyPr/>
                    <a:lstStyle/>
                    <a:p>
                      <a:r>
                        <a:rPr lang="en-US" sz="20000" b="1" dirty="0">
                          <a:solidFill>
                            <a:srgbClr val="000096"/>
                          </a:solidFill>
                          <a:effectLst/>
                          <a:latin typeface=".VnAvant" panose="020B7200000000000000" pitchFamily="34" charset="0"/>
                        </a:rPr>
                        <a:t>s</a:t>
                      </a:r>
                      <a:endParaRPr lang="en-US" sz="20000" dirty="0"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00739023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4069161"/>
              </p:ext>
            </p:extLst>
          </p:nvPr>
        </p:nvGraphicFramePr>
        <p:xfrm>
          <a:off x="4977521" y="126745"/>
          <a:ext cx="2148865" cy="4351338"/>
        </p:xfrm>
        <a:graphic>
          <a:graphicData uri="http://schemas.openxmlformats.org/drawingml/2006/table">
            <a:tbl>
              <a:tblPr/>
              <a:tblGrid>
                <a:gridCol w="2148865">
                  <a:extLst>
                    <a:ext uri="{9D8B030D-6E8A-4147-A177-3AD203B41FA5}">
                      <a16:colId xmlns:a16="http://schemas.microsoft.com/office/drawing/2014/main" val="253334496"/>
                    </a:ext>
                  </a:extLst>
                </a:gridCol>
              </a:tblGrid>
              <a:tr h="4351338">
                <a:tc>
                  <a:txBody>
                    <a:bodyPr/>
                    <a:lstStyle/>
                    <a:p>
                      <a:r>
                        <a:rPr lang="en-US" sz="25000" b="1" dirty="0">
                          <a:solidFill>
                            <a:srgbClr val="000096"/>
                          </a:solidFill>
                          <a:effectLst/>
                          <a:latin typeface=".VnAvant" panose="020B7200000000000000" pitchFamily="34" charset="0"/>
                        </a:rPr>
                        <a:t>s</a:t>
                      </a:r>
                      <a:endParaRPr lang="en-US" sz="25000" dirty="0">
                        <a:effectLst/>
                      </a:endParaRPr>
                    </a:p>
                  </a:txBody>
                  <a:tcPr marL="85320" marR="85320" marT="42660" marB="426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48040479"/>
                  </a:ext>
                </a:extLst>
              </a:tr>
            </a:tbl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51742" y="1699195"/>
            <a:ext cx="2219018" cy="1833103"/>
          </a:xfrm>
          <a:prstGeom prst="rect">
            <a:avLst/>
          </a:prstGeom>
        </p:spPr>
      </p:pic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0857367"/>
              </p:ext>
            </p:extLst>
          </p:nvPr>
        </p:nvGraphicFramePr>
        <p:xfrm>
          <a:off x="2443232" y="3343862"/>
          <a:ext cx="1932709" cy="3139440"/>
        </p:xfrm>
        <a:graphic>
          <a:graphicData uri="http://schemas.openxmlformats.org/drawingml/2006/table">
            <a:tbl>
              <a:tblPr/>
              <a:tblGrid>
                <a:gridCol w="1932709">
                  <a:extLst>
                    <a:ext uri="{9D8B030D-6E8A-4147-A177-3AD203B41FA5}">
                      <a16:colId xmlns:a16="http://schemas.microsoft.com/office/drawing/2014/main" val="197145409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sz="20000" b="1" dirty="0">
                          <a:solidFill>
                            <a:srgbClr val="000096"/>
                          </a:solidFill>
                          <a:effectLst/>
                          <a:latin typeface=".VnAvant" panose="020B7200000000000000" pitchFamily="34" charset="0"/>
                        </a:rPr>
                        <a:t>x</a:t>
                      </a:r>
                      <a:endParaRPr lang="en-US" sz="20000" dirty="0"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271331"/>
                  </a:ext>
                </a:extLst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6168418"/>
              </p:ext>
            </p:extLst>
          </p:nvPr>
        </p:nvGraphicFramePr>
        <p:xfrm>
          <a:off x="4852165" y="2506662"/>
          <a:ext cx="1996465" cy="4351338"/>
        </p:xfrm>
        <a:graphic>
          <a:graphicData uri="http://schemas.openxmlformats.org/drawingml/2006/table">
            <a:tbl>
              <a:tblPr/>
              <a:tblGrid>
                <a:gridCol w="1996465">
                  <a:extLst>
                    <a:ext uri="{9D8B030D-6E8A-4147-A177-3AD203B41FA5}">
                      <a16:colId xmlns:a16="http://schemas.microsoft.com/office/drawing/2014/main" val="2769918926"/>
                    </a:ext>
                  </a:extLst>
                </a:gridCol>
              </a:tblGrid>
              <a:tr h="4351338">
                <a:tc>
                  <a:txBody>
                    <a:bodyPr/>
                    <a:lstStyle/>
                    <a:p>
                      <a:r>
                        <a:rPr lang="en-US" sz="25000" b="1" dirty="0">
                          <a:solidFill>
                            <a:srgbClr val="000096"/>
                          </a:solidFill>
                          <a:effectLst/>
                          <a:latin typeface=".VnAvant" panose="020B7200000000000000" pitchFamily="34" charset="0"/>
                        </a:rPr>
                        <a:t>x</a:t>
                      </a:r>
                      <a:endParaRPr lang="en-US" sz="25000" dirty="0">
                        <a:effectLst/>
                      </a:endParaRPr>
                    </a:p>
                  </a:txBody>
                  <a:tcPr marL="85320" marR="85320" marT="42660" marB="426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68473522"/>
                  </a:ext>
                </a:extLst>
              </a:tr>
            </a:tbl>
          </a:graphicData>
        </a:graphic>
      </p:graphicFrame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51742" y="4173530"/>
            <a:ext cx="2191850" cy="1788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685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80"/>
          <a:stretch/>
        </p:blipFill>
        <p:spPr>
          <a:xfrm>
            <a:off x="1177636" y="0"/>
            <a:ext cx="9531927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636" y="2387888"/>
            <a:ext cx="10515600" cy="798657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rgbClr val="0070C0"/>
                </a:solidFill>
                <a:latin typeface=".VnAvant" panose="020B7200000000000000" pitchFamily="34" charset="0"/>
              </a:rPr>
              <a:t>So </a:t>
            </a:r>
            <a:r>
              <a:rPr lang="en-US" sz="3600" b="1" dirty="0" err="1">
                <a:solidFill>
                  <a:srgbClr val="0070C0"/>
                </a:solidFill>
                <a:latin typeface=".VnAvant" panose="020B7200000000000000" pitchFamily="34" charset="0"/>
              </a:rPr>
              <a:t>s¸nh</a:t>
            </a:r>
            <a:r>
              <a:rPr lang="en-US" sz="3600" b="1" dirty="0">
                <a:solidFill>
                  <a:srgbClr val="0070C0"/>
                </a:solidFill>
                <a:latin typeface=".VnAvant" panose="020B7200000000000000" pitchFamily="34" charset="0"/>
              </a:rPr>
              <a:t> 2 </a:t>
            </a:r>
            <a:r>
              <a:rPr lang="en-US" sz="3600" b="1" dirty="0" err="1">
                <a:solidFill>
                  <a:srgbClr val="0070C0"/>
                </a:solidFill>
                <a:latin typeface=".VnAvant" panose="020B7200000000000000" pitchFamily="34" charset="0"/>
              </a:rPr>
              <a:t>ch</a:t>
            </a:r>
            <a:r>
              <a:rPr lang="en-US" sz="3600" b="1" dirty="0">
                <a:solidFill>
                  <a:srgbClr val="0070C0"/>
                </a:solidFill>
                <a:latin typeface=".VnAvant" panose="020B7200000000000000" pitchFamily="34" charset="0"/>
              </a:rPr>
              <a:t>÷ </a:t>
            </a:r>
            <a:r>
              <a:rPr lang="en-US" sz="3600" b="1" dirty="0" err="1">
                <a:solidFill>
                  <a:srgbClr val="0070C0"/>
                </a:solidFill>
                <a:latin typeface=".VnAvant" panose="020B7200000000000000" pitchFamily="34" charset="0"/>
              </a:rPr>
              <a:t>s,x</a:t>
            </a:r>
            <a:endParaRPr lang="en-US" sz="3600" b="1" dirty="0">
              <a:solidFill>
                <a:srgbClr val="0070C0"/>
              </a:solidFill>
              <a:latin typeface=".VnAvant" panose="020B7200000000000000" pitchFamily="34" charset="0"/>
            </a:endParaRPr>
          </a:p>
        </p:txBody>
      </p:sp>
      <p:graphicFrame>
        <p:nvGraphicFramePr>
          <p:cNvPr id="4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75847589"/>
              </p:ext>
            </p:extLst>
          </p:nvPr>
        </p:nvGraphicFramePr>
        <p:xfrm>
          <a:off x="3185835" y="2581862"/>
          <a:ext cx="1627234" cy="3901440"/>
        </p:xfrm>
        <a:graphic>
          <a:graphicData uri="http://schemas.openxmlformats.org/drawingml/2006/table">
            <a:tbl>
              <a:tblPr/>
              <a:tblGrid>
                <a:gridCol w="1627234">
                  <a:extLst>
                    <a:ext uri="{9D8B030D-6E8A-4147-A177-3AD203B41FA5}">
                      <a16:colId xmlns:a16="http://schemas.microsoft.com/office/drawing/2014/main" val="4244851909"/>
                    </a:ext>
                  </a:extLst>
                </a:gridCol>
              </a:tblGrid>
              <a:tr h="2682240">
                <a:tc>
                  <a:txBody>
                    <a:bodyPr/>
                    <a:lstStyle/>
                    <a:p>
                      <a:r>
                        <a:rPr lang="en-US" sz="25000" b="1" dirty="0">
                          <a:solidFill>
                            <a:srgbClr val="000096"/>
                          </a:solidFill>
                          <a:effectLst/>
                          <a:latin typeface=".VnAvant" panose="020B7200000000000000" pitchFamily="34" charset="0"/>
                        </a:rPr>
                        <a:t>s</a:t>
                      </a:r>
                      <a:endParaRPr lang="en-US" sz="25000" dirty="0"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00739023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8100860"/>
              </p:ext>
            </p:extLst>
          </p:nvPr>
        </p:nvGraphicFramePr>
        <p:xfrm>
          <a:off x="6821268" y="2581862"/>
          <a:ext cx="1932709" cy="3901440"/>
        </p:xfrm>
        <a:graphic>
          <a:graphicData uri="http://schemas.openxmlformats.org/drawingml/2006/table">
            <a:tbl>
              <a:tblPr/>
              <a:tblGrid>
                <a:gridCol w="1932709">
                  <a:extLst>
                    <a:ext uri="{9D8B030D-6E8A-4147-A177-3AD203B41FA5}">
                      <a16:colId xmlns:a16="http://schemas.microsoft.com/office/drawing/2014/main" val="197145409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sz="25000" b="1" dirty="0">
                          <a:solidFill>
                            <a:srgbClr val="000096"/>
                          </a:solidFill>
                          <a:effectLst/>
                          <a:latin typeface=".VnAvant" panose="020B7200000000000000" pitchFamily="34" charset="0"/>
                        </a:rPr>
                        <a:t>x</a:t>
                      </a:r>
                      <a:endParaRPr lang="en-US" sz="25000" dirty="0"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2713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70976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25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136" y="74180"/>
            <a:ext cx="11658601" cy="699516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636" y="4798580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n-US" sz="6600" b="1" dirty="0" err="1">
                <a:solidFill>
                  <a:schemeClr val="bg1"/>
                </a:solidFill>
                <a:latin typeface=".VnAvant" panose="020B7200000000000000" pitchFamily="34" charset="0"/>
              </a:rPr>
              <a:t>Trß</a:t>
            </a:r>
            <a:r>
              <a:rPr lang="en-US" sz="6600" b="1" dirty="0">
                <a:solidFill>
                  <a:schemeClr val="bg1"/>
                </a:solidFill>
                <a:latin typeface=".VnAvant" panose="020B7200000000000000" pitchFamily="34" charset="0"/>
              </a:rPr>
              <a:t> </a:t>
            </a:r>
            <a:r>
              <a:rPr lang="en-US" sz="6600" b="1" dirty="0" err="1">
                <a:solidFill>
                  <a:schemeClr val="bg1"/>
                </a:solidFill>
                <a:latin typeface=".VnAvant" panose="020B7200000000000000" pitchFamily="34" charset="0"/>
              </a:rPr>
              <a:t>ch¬i</a:t>
            </a:r>
            <a:r>
              <a:rPr lang="en-US" sz="6600" b="1" dirty="0">
                <a:solidFill>
                  <a:schemeClr val="bg1"/>
                </a:solidFill>
                <a:latin typeface=".VnAvant" panose="020B7200000000000000" pitchFamily="34" charset="0"/>
              </a:rPr>
              <a:t>:</a:t>
            </a:r>
            <a:br>
              <a:rPr lang="en-US" sz="6600" b="1" dirty="0">
                <a:solidFill>
                  <a:schemeClr val="bg1"/>
                </a:solidFill>
                <a:latin typeface=".VnAvant" panose="020B7200000000000000" pitchFamily="34" charset="0"/>
              </a:rPr>
            </a:br>
            <a:r>
              <a:rPr lang="en-US" sz="6600" b="1" dirty="0">
                <a:solidFill>
                  <a:schemeClr val="bg1"/>
                </a:solidFill>
                <a:latin typeface=".VnAvant" panose="020B7200000000000000" pitchFamily="34" charset="0"/>
              </a:rPr>
              <a:t> ¤ </a:t>
            </a:r>
            <a:r>
              <a:rPr lang="en-US" sz="6600" b="1" dirty="0" err="1">
                <a:solidFill>
                  <a:schemeClr val="bg1"/>
                </a:solidFill>
                <a:latin typeface=".VnAvant" panose="020B7200000000000000" pitchFamily="34" charset="0"/>
              </a:rPr>
              <a:t>ch</a:t>
            </a:r>
            <a:r>
              <a:rPr lang="en-US" sz="6600" b="1" dirty="0">
                <a:solidFill>
                  <a:schemeClr val="bg1"/>
                </a:solidFill>
                <a:latin typeface=".VnAvant" panose="020B7200000000000000" pitchFamily="34" charset="0"/>
              </a:rPr>
              <a:t>÷ </a:t>
            </a:r>
            <a:r>
              <a:rPr lang="en-US" sz="6600" b="1" dirty="0" err="1">
                <a:solidFill>
                  <a:schemeClr val="bg1"/>
                </a:solidFill>
                <a:latin typeface=".VnAvant" panose="020B7200000000000000" pitchFamily="34" charset="0"/>
              </a:rPr>
              <a:t>bÝ</a:t>
            </a:r>
            <a:r>
              <a:rPr lang="en-US" sz="6600" b="1" dirty="0">
                <a:solidFill>
                  <a:schemeClr val="bg1"/>
                </a:solidFill>
                <a:latin typeface=".VnAvant" panose="020B7200000000000000" pitchFamily="34" charset="0"/>
              </a:rPr>
              <a:t> </a:t>
            </a:r>
            <a:r>
              <a:rPr lang="en-US" sz="6600" b="1" dirty="0" err="1">
                <a:solidFill>
                  <a:schemeClr val="bg1"/>
                </a:solidFill>
                <a:latin typeface=".VnAvant" panose="020B7200000000000000" pitchFamily="34" charset="0"/>
              </a:rPr>
              <a:t>Èn</a:t>
            </a:r>
            <a:endParaRPr lang="en-US" sz="6600" b="1" dirty="0">
              <a:solidFill>
                <a:schemeClr val="bg1"/>
              </a:solidFill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15003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101"/>
          <a:stretch/>
        </p:blipFill>
        <p:spPr>
          <a:xfrm>
            <a:off x="-138544" y="-49348"/>
            <a:ext cx="12330543" cy="690734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890" y="15843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>
                <a:solidFill>
                  <a:srgbClr val="0070C0"/>
                </a:solidFill>
                <a:latin typeface=".VnAvant" panose="020B7200000000000000" pitchFamily="34" charset="0"/>
              </a:rPr>
              <a:t>Con </a:t>
            </a:r>
            <a:r>
              <a:rPr lang="en-US" sz="2800" b="1" dirty="0" err="1">
                <a:solidFill>
                  <a:srgbClr val="0070C0"/>
                </a:solidFill>
                <a:latin typeface=".VnAvant" panose="020B7200000000000000" pitchFamily="34" charset="0"/>
              </a:rPr>
              <a:t>h·y</a:t>
            </a:r>
            <a:r>
              <a:rPr lang="en-US" sz="2800" b="1" dirty="0">
                <a:solidFill>
                  <a:srgbClr val="0070C0"/>
                </a:solidFill>
                <a:latin typeface=".VnAvant" panose="020B7200000000000000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.VnAvant" panose="020B7200000000000000" pitchFamily="34" charset="0"/>
              </a:rPr>
              <a:t>t×m</a:t>
            </a:r>
            <a:r>
              <a:rPr lang="en-US" sz="2800" b="1" dirty="0">
                <a:solidFill>
                  <a:srgbClr val="0070C0"/>
                </a:solidFill>
                <a:latin typeface=".VnAvant" panose="020B7200000000000000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.VnAvant" panose="020B7200000000000000" pitchFamily="34" charset="0"/>
              </a:rPr>
              <a:t>nh÷ng</a:t>
            </a:r>
            <a:r>
              <a:rPr lang="en-US" sz="2800" b="1" dirty="0">
                <a:solidFill>
                  <a:srgbClr val="0070C0"/>
                </a:solidFill>
                <a:latin typeface=".VnAvant" panose="020B7200000000000000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.VnAvant" panose="020B7200000000000000" pitchFamily="34" charset="0"/>
              </a:rPr>
              <a:t>ch</a:t>
            </a:r>
            <a:r>
              <a:rPr lang="en-US" sz="2800" b="1" dirty="0">
                <a:solidFill>
                  <a:srgbClr val="0070C0"/>
                </a:solidFill>
                <a:latin typeface=".VnAvant" panose="020B7200000000000000" pitchFamily="34" charset="0"/>
              </a:rPr>
              <a:t>÷ </a:t>
            </a:r>
            <a:r>
              <a:rPr lang="en-US" sz="2800" b="1" dirty="0" err="1">
                <a:solidFill>
                  <a:srgbClr val="0070C0"/>
                </a:solidFill>
                <a:latin typeface=".VnAvant" panose="020B7200000000000000" pitchFamily="34" charset="0"/>
              </a:rPr>
              <a:t>c¸i</a:t>
            </a:r>
            <a:r>
              <a:rPr lang="en-US" sz="2800" b="1" dirty="0">
                <a:solidFill>
                  <a:srgbClr val="0070C0"/>
                </a:solidFill>
                <a:latin typeface=".VnAvant" panose="020B7200000000000000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.VnAvant" panose="020B7200000000000000" pitchFamily="34" charset="0"/>
              </a:rPr>
              <a:t>phï</a:t>
            </a:r>
            <a:r>
              <a:rPr lang="en-US" sz="2800" b="1" dirty="0">
                <a:solidFill>
                  <a:srgbClr val="0070C0"/>
                </a:solidFill>
                <a:latin typeface=".VnAvant" panose="020B7200000000000000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.VnAvant" panose="020B7200000000000000" pitchFamily="34" charset="0"/>
              </a:rPr>
              <a:t>hîp</a:t>
            </a:r>
            <a:r>
              <a:rPr lang="en-US" sz="2800" b="1" dirty="0">
                <a:solidFill>
                  <a:srgbClr val="0070C0"/>
                </a:solidFill>
                <a:latin typeface=".VnAvant" panose="020B7200000000000000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.VnAvant" panose="020B7200000000000000" pitchFamily="34" charset="0"/>
              </a:rPr>
              <a:t>trong</a:t>
            </a:r>
            <a:r>
              <a:rPr lang="en-US" sz="2800" b="1" dirty="0">
                <a:solidFill>
                  <a:srgbClr val="0070C0"/>
                </a:solidFill>
                <a:latin typeface=".VnAvant" panose="020B7200000000000000" pitchFamily="34" charset="0"/>
              </a:rPr>
              <a:t> « </a:t>
            </a:r>
            <a:r>
              <a:rPr lang="en-US" sz="2800" b="1" dirty="0" err="1">
                <a:solidFill>
                  <a:srgbClr val="0070C0"/>
                </a:solidFill>
                <a:latin typeface=".VnAvant" panose="020B7200000000000000" pitchFamily="34" charset="0"/>
              </a:rPr>
              <a:t>trèng</a:t>
            </a:r>
            <a:r>
              <a:rPr lang="en-US" sz="2800" b="1" dirty="0">
                <a:solidFill>
                  <a:srgbClr val="0070C0"/>
                </a:solidFill>
                <a:latin typeface=".VnAvant" panose="020B7200000000000000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.VnAvant" panose="020B7200000000000000" pitchFamily="34" charset="0"/>
              </a:rPr>
              <a:t>nhÐ</a:t>
            </a:r>
            <a:r>
              <a:rPr lang="en-US" sz="2800" b="1" dirty="0">
                <a:solidFill>
                  <a:srgbClr val="0070C0"/>
                </a:solidFill>
                <a:latin typeface=".VnAvant" panose="020B7200000000000000" pitchFamily="34" charset="0"/>
              </a:rPr>
              <a:t>!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85431872"/>
              </p:ext>
            </p:extLst>
          </p:nvPr>
        </p:nvGraphicFramePr>
        <p:xfrm>
          <a:off x="69270" y="2909888"/>
          <a:ext cx="11914914" cy="1066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83174">
                  <a:extLst>
                    <a:ext uri="{9D8B030D-6E8A-4147-A177-3AD203B41FA5}">
                      <a16:colId xmlns:a16="http://schemas.microsoft.com/office/drawing/2014/main" val="457636701"/>
                    </a:ext>
                  </a:extLst>
                </a:gridCol>
                <a:gridCol w="1083174">
                  <a:extLst>
                    <a:ext uri="{9D8B030D-6E8A-4147-A177-3AD203B41FA5}">
                      <a16:colId xmlns:a16="http://schemas.microsoft.com/office/drawing/2014/main" val="566596873"/>
                    </a:ext>
                  </a:extLst>
                </a:gridCol>
                <a:gridCol w="1083174">
                  <a:extLst>
                    <a:ext uri="{9D8B030D-6E8A-4147-A177-3AD203B41FA5}">
                      <a16:colId xmlns:a16="http://schemas.microsoft.com/office/drawing/2014/main" val="1241506035"/>
                    </a:ext>
                  </a:extLst>
                </a:gridCol>
                <a:gridCol w="1083174">
                  <a:extLst>
                    <a:ext uri="{9D8B030D-6E8A-4147-A177-3AD203B41FA5}">
                      <a16:colId xmlns:a16="http://schemas.microsoft.com/office/drawing/2014/main" val="2479768621"/>
                    </a:ext>
                  </a:extLst>
                </a:gridCol>
                <a:gridCol w="1083174">
                  <a:extLst>
                    <a:ext uri="{9D8B030D-6E8A-4147-A177-3AD203B41FA5}">
                      <a16:colId xmlns:a16="http://schemas.microsoft.com/office/drawing/2014/main" val="2720189148"/>
                    </a:ext>
                  </a:extLst>
                </a:gridCol>
                <a:gridCol w="1083174">
                  <a:extLst>
                    <a:ext uri="{9D8B030D-6E8A-4147-A177-3AD203B41FA5}">
                      <a16:colId xmlns:a16="http://schemas.microsoft.com/office/drawing/2014/main" val="4019630879"/>
                    </a:ext>
                  </a:extLst>
                </a:gridCol>
                <a:gridCol w="1083174">
                  <a:extLst>
                    <a:ext uri="{9D8B030D-6E8A-4147-A177-3AD203B41FA5}">
                      <a16:colId xmlns:a16="http://schemas.microsoft.com/office/drawing/2014/main" val="3274542222"/>
                    </a:ext>
                  </a:extLst>
                </a:gridCol>
                <a:gridCol w="1083174">
                  <a:extLst>
                    <a:ext uri="{9D8B030D-6E8A-4147-A177-3AD203B41FA5}">
                      <a16:colId xmlns:a16="http://schemas.microsoft.com/office/drawing/2014/main" val="474488015"/>
                    </a:ext>
                  </a:extLst>
                </a:gridCol>
                <a:gridCol w="1083174">
                  <a:extLst>
                    <a:ext uri="{9D8B030D-6E8A-4147-A177-3AD203B41FA5}">
                      <a16:colId xmlns:a16="http://schemas.microsoft.com/office/drawing/2014/main" val="2409763617"/>
                    </a:ext>
                  </a:extLst>
                </a:gridCol>
                <a:gridCol w="1083174">
                  <a:extLst>
                    <a:ext uri="{9D8B030D-6E8A-4147-A177-3AD203B41FA5}">
                      <a16:colId xmlns:a16="http://schemas.microsoft.com/office/drawing/2014/main" val="146321286"/>
                    </a:ext>
                  </a:extLst>
                </a:gridCol>
                <a:gridCol w="1083174">
                  <a:extLst>
                    <a:ext uri="{9D8B030D-6E8A-4147-A177-3AD203B41FA5}">
                      <a16:colId xmlns:a16="http://schemas.microsoft.com/office/drawing/2014/main" val="2192515296"/>
                    </a:ext>
                  </a:extLst>
                </a:gridCol>
              </a:tblGrid>
              <a:tr h="997528">
                <a:tc>
                  <a:txBody>
                    <a:bodyPr/>
                    <a:lstStyle/>
                    <a:p>
                      <a:r>
                        <a:rPr lang="en-US" sz="6400" b="1" dirty="0">
                          <a:solidFill>
                            <a:srgbClr val="1400D6"/>
                          </a:solidFill>
                          <a:effectLst/>
                          <a:latin typeface=".VnAvant" panose="020B7200000000000000" pitchFamily="34" charset="0"/>
                        </a:rPr>
                        <a:t> s</a:t>
                      </a:r>
                      <a:endParaRPr lang="en-US" sz="6400" dirty="0">
                        <a:effectLst/>
                        <a:latin typeface=".VnAvant" panose="020B7200000000000000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6400" b="1" dirty="0">
                          <a:solidFill>
                            <a:srgbClr val="1400D6"/>
                          </a:solidFill>
                          <a:effectLst/>
                          <a:latin typeface=".VnAvant" panose="020B7200000000000000" pitchFamily="34" charset="0"/>
                        </a:rPr>
                        <a:t> p</a:t>
                      </a:r>
                      <a:endParaRPr lang="en-US" sz="6400" dirty="0">
                        <a:latin typeface=".VnAvant" panose="020B7200000000000000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6400" b="1" dirty="0">
                          <a:solidFill>
                            <a:srgbClr val="1400D6"/>
                          </a:solidFill>
                          <a:effectLst/>
                          <a:latin typeface=".VnAvant" panose="020B7200000000000000" pitchFamily="34" charset="0"/>
                        </a:rPr>
                        <a:t> x</a:t>
                      </a:r>
                      <a:endParaRPr lang="en-US" sz="6400" dirty="0">
                        <a:latin typeface=".VnAvant" panose="020B7200000000000000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6400" b="1" dirty="0">
                          <a:solidFill>
                            <a:srgbClr val="1400D6"/>
                          </a:solidFill>
                          <a:effectLst/>
                          <a:latin typeface=".VnAvant" panose="020B7200000000000000" pitchFamily="34" charset="0"/>
                        </a:rPr>
                        <a:t> s</a:t>
                      </a:r>
                      <a:endParaRPr lang="en-US" sz="6400" dirty="0">
                        <a:latin typeface=".VnAvant" panose="020B7200000000000000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6400" b="1" dirty="0">
                          <a:solidFill>
                            <a:srgbClr val="1400D6"/>
                          </a:solidFill>
                          <a:effectLst/>
                          <a:latin typeface=".VnAvant" panose="020B7200000000000000" pitchFamily="34" charset="0"/>
                        </a:rPr>
                        <a:t> p</a:t>
                      </a:r>
                      <a:endParaRPr lang="en-US" sz="6400" dirty="0">
                        <a:latin typeface=".VnAvant" panose="020B7200000000000000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6400" dirty="0">
                          <a:latin typeface=".VnAvant" panose="020B7200000000000000" pitchFamily="34" charset="0"/>
                        </a:rPr>
                        <a:t> </a:t>
                      </a:r>
                      <a:r>
                        <a:rPr lang="en-US" sz="6400" b="1" dirty="0">
                          <a:solidFill>
                            <a:srgbClr val="1400D6"/>
                          </a:solidFill>
                          <a:effectLst/>
                          <a:latin typeface=".VnAvant" panose="020B7200000000000000" pitchFamily="34" charset="0"/>
                        </a:rPr>
                        <a:t>x</a:t>
                      </a:r>
                      <a:endParaRPr lang="en-US" sz="6400" dirty="0">
                        <a:latin typeface=".VnAvant" panose="020B7200000000000000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6400" dirty="0">
                          <a:latin typeface=".VnAvant" panose="020B7200000000000000" pitchFamily="34" charset="0"/>
                        </a:rPr>
                        <a:t>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6400" dirty="0">
                          <a:latin typeface=".VnAvant" panose="020B7200000000000000" pitchFamily="34" charset="0"/>
                        </a:rPr>
                        <a:t> </a:t>
                      </a:r>
                      <a:r>
                        <a:rPr lang="en-US" sz="6400" b="1" dirty="0">
                          <a:solidFill>
                            <a:srgbClr val="1400D6"/>
                          </a:solidFill>
                          <a:effectLst/>
                          <a:latin typeface=".VnAvant" panose="020B7200000000000000" pitchFamily="34" charset="0"/>
                        </a:rPr>
                        <a:t>p</a:t>
                      </a:r>
                      <a:endParaRPr lang="en-US" sz="6400" dirty="0">
                        <a:latin typeface=".VnAvant" panose="020B7200000000000000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6400">
                        <a:latin typeface=".VnAvant" panose="020B7200000000000000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6400">
                        <a:latin typeface=".VnAvant" panose="020B7200000000000000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6400" dirty="0">
                          <a:latin typeface=".VnAvant" panose="020B7200000000000000" pitchFamily="34" charset="0"/>
                        </a:rPr>
                        <a:t> </a:t>
                      </a:r>
                      <a:r>
                        <a:rPr lang="en-US" sz="6400" b="1" dirty="0">
                          <a:solidFill>
                            <a:srgbClr val="1400D6"/>
                          </a:solidFill>
                          <a:effectLst/>
                          <a:latin typeface=".VnAvant" panose="020B7200000000000000" pitchFamily="34" charset="0"/>
                        </a:rPr>
                        <a:t>p</a:t>
                      </a:r>
                      <a:endParaRPr lang="en-US" sz="6400" dirty="0">
                        <a:latin typeface=".VnAvant" panose="020B7200000000000000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74643065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8963891" y="2909888"/>
            <a:ext cx="699654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400" b="1" dirty="0">
                <a:solidFill>
                  <a:srgbClr val="FF0000"/>
                </a:solidFill>
                <a:latin typeface=".VnAvant" panose="020B7200000000000000" pitchFamily="34" charset="0"/>
              </a:rPr>
              <a:t>x</a:t>
            </a:r>
            <a:endParaRPr lang="en-US" sz="6400" dirty="0">
              <a:solidFill>
                <a:srgbClr val="FF0000"/>
              </a:solidFill>
              <a:latin typeface=".VnAvant" panose="020B7200000000000000" pitchFamily="34" charset="0"/>
            </a:endParaRPr>
          </a:p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799119" y="2909887"/>
            <a:ext cx="699654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400" b="1" dirty="0">
                <a:solidFill>
                  <a:srgbClr val="FF0000"/>
                </a:solidFill>
                <a:latin typeface=".VnAvant" panose="020B7200000000000000" pitchFamily="34" charset="0"/>
              </a:rPr>
              <a:t>s</a:t>
            </a:r>
            <a:endParaRPr lang="en-US" sz="6400" dirty="0">
              <a:solidFill>
                <a:srgbClr val="FF0000"/>
              </a:solidFill>
              <a:latin typeface=".VnAvant" panose="020B7200000000000000" pitchFamily="34" charset="0"/>
            </a:endParaRPr>
          </a:p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0065325" y="2892936"/>
            <a:ext cx="699654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400" b="1" dirty="0">
                <a:solidFill>
                  <a:srgbClr val="FF0000"/>
                </a:solidFill>
                <a:latin typeface=".VnAvant" panose="020B7200000000000000" pitchFamily="34" charset="0"/>
              </a:rPr>
              <a:t>s</a:t>
            </a:r>
            <a:endParaRPr lang="en-US" sz="6400" dirty="0">
              <a:solidFill>
                <a:srgbClr val="FF0000"/>
              </a:solidFill>
              <a:latin typeface=".VnAvant" panose="020B7200000000000000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4323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515</TotalTime>
  <Words>183</Words>
  <Application>Microsoft Office PowerPoint</Application>
  <PresentationFormat>Widescreen</PresentationFormat>
  <Paragraphs>38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.VnAvant</vt:lpstr>
      <vt:lpstr>Arial</vt:lpstr>
      <vt:lpstr>Calibri</vt:lpstr>
      <vt:lpstr>Calibri Light</vt:lpstr>
      <vt:lpstr>Times New Roman</vt:lpstr>
      <vt:lpstr>Office Theme</vt:lpstr>
      <vt:lpstr>PowerPoint Presentation</vt:lpstr>
      <vt:lpstr>s</vt:lpstr>
      <vt:lpstr>PowerPoint Presentation</vt:lpstr>
      <vt:lpstr>PowerPoint Presentation</vt:lpstr>
      <vt:lpstr>PowerPoint Presentation</vt:lpstr>
      <vt:lpstr>C¸c kiÓu ch÷ s,x</vt:lpstr>
      <vt:lpstr>So s¸nh 2 ch÷ s,x</vt:lpstr>
      <vt:lpstr>Trß ch¬i:  ¤ ch÷ bÝ Èn</vt:lpstr>
      <vt:lpstr>Con h·y t×m nh÷ng ch÷ c¸i phï hîp trong « trèng nhÐ!</vt:lpstr>
      <vt:lpstr>Trß ch¬i:  Thi xem ®éi nµo nhanh</vt:lpstr>
      <vt:lpstr>Trß ch¬i:  BÐ th«ng minh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Phong4T3</dc:creator>
  <cp:lastModifiedBy>Trang Nguyen</cp:lastModifiedBy>
  <cp:revision>56</cp:revision>
  <dcterms:created xsi:type="dcterms:W3CDTF">2021-03-10T03:15:40Z</dcterms:created>
  <dcterms:modified xsi:type="dcterms:W3CDTF">2024-05-11T04:10:46Z</dcterms:modified>
</cp:coreProperties>
</file>