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media2.wav" ContentType="audio/x-wav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media3.wav" ContentType="audio/x-wav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media/media4.wav" ContentType="audio/x-wav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89" r:id="rId12"/>
    <p:sldId id="269" r:id="rId13"/>
    <p:sldId id="270" r:id="rId14"/>
    <p:sldId id="273" r:id="rId15"/>
    <p:sldId id="290" r:id="rId16"/>
    <p:sldId id="277" r:id="rId17"/>
    <p:sldId id="275" r:id="rId18"/>
    <p:sldId id="280" r:id="rId19"/>
    <p:sldId id="279" r:id="rId20"/>
    <p:sldId id="281" r:id="rId21"/>
    <p:sldId id="282" r:id="rId22"/>
    <p:sldId id="283" r:id="rId23"/>
    <p:sldId id="284" r:id="rId24"/>
    <p:sldId id="285" r:id="rId25"/>
    <p:sldId id="286" r:id="rId26"/>
    <p:sldId id="287" r:id="rId2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CC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723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91422-D158-4E73-8746-6F1822B572AD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37825-78AC-4B9A-A1E8-D6761E1B456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514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37825-78AC-4B9A-A1E8-D6761E1B456F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573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37825-78AC-4B9A-A1E8-D6761E1B456F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621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37825-78AC-4B9A-A1E8-D6761E1B456F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62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0758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940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25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90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42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6288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781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481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084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20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149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24EF4-0982-4F9F-AED7-79CB76A6AC43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79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2" Type="http://schemas.microsoft.com/office/2007/relationships/media" Target="../media/media2.wav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audio" Target="../media/audio1.wav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audio" Target="../media/audio1.wav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av"/><Relationship Id="rId7" Type="http://schemas.openxmlformats.org/officeDocument/2006/relationships/image" Target="../media/image52.jpg"/><Relationship Id="rId2" Type="http://schemas.microsoft.com/office/2007/relationships/media" Target="../media/media3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2.jpg"/><Relationship Id="rId5" Type="http://schemas.openxmlformats.org/officeDocument/2006/relationships/audio" Target="../media/audio3.wav"/><Relationship Id="rId10" Type="http://schemas.openxmlformats.org/officeDocument/2006/relationships/image" Target="../media/image48.jpg"/><Relationship Id="rId4" Type="http://schemas.openxmlformats.org/officeDocument/2006/relationships/audio" Target="../media/audio2.wav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audio" Target="../media/audio1.wav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2.jpg"/><Relationship Id="rId5" Type="http://schemas.openxmlformats.org/officeDocument/2006/relationships/audio" Target="../media/audio3.wav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audio" Target="../media/audio1.wav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2.jpg"/><Relationship Id="rId11" Type="http://schemas.openxmlformats.org/officeDocument/2006/relationships/image" Target="../media/image60.png"/><Relationship Id="rId5" Type="http://schemas.openxmlformats.org/officeDocument/2006/relationships/audio" Target="../media/audio3.wav"/><Relationship Id="rId10" Type="http://schemas.openxmlformats.org/officeDocument/2006/relationships/image" Target="../media/image59.jpeg"/><Relationship Id="rId4" Type="http://schemas.openxmlformats.org/officeDocument/2006/relationships/audio" Target="../media/audio2.wav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9.jpeg"/><Relationship Id="rId3" Type="http://schemas.openxmlformats.org/officeDocument/2006/relationships/audio" Target="../media/media4.wav"/><Relationship Id="rId7" Type="http://schemas.openxmlformats.org/officeDocument/2006/relationships/audio" Target="../media/audio2.wav"/><Relationship Id="rId12" Type="http://schemas.openxmlformats.org/officeDocument/2006/relationships/image" Target="../media/image58.png"/><Relationship Id="rId2" Type="http://schemas.microsoft.com/office/2007/relationships/media" Target="../media/media4.wav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11" Type="http://schemas.openxmlformats.org/officeDocument/2006/relationships/image" Target="../media/image48.jp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.png"/><Relationship Id="rId10" Type="http://schemas.openxmlformats.org/officeDocument/2006/relationships/image" Target="../media/image5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jpg"/><Relationship Id="rId1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2.jp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audio" Target="../media/audio3.wav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0" Type="http://schemas.openxmlformats.org/officeDocument/2006/relationships/image" Target="../media/image59.jpeg"/><Relationship Id="rId4" Type="http://schemas.openxmlformats.org/officeDocument/2006/relationships/audio" Target="../media/audio1.wav"/><Relationship Id="rId9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NON HOA MỘC LAN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919" y="732921"/>
            <a:ext cx="914162" cy="877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23680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vi-VN" sz="2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74085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MÔN LÀM QUEN VỚI TOÁN</a:t>
            </a:r>
            <a:endParaRPr lang="vi-VN" sz="2000" b="1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3855" y="165957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  <a:endParaRPr lang="vi-VN" sz="3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855" y="328498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Đề tài: Ý nghĩa của các con số trong cuộc sống hàng ngày</a:t>
            </a:r>
            <a:endParaRPr lang="vi-VN" sz="2000" b="1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3855" y="37170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Lứa tuổi: Mẫu giáo lớn</a:t>
            </a:r>
            <a:endParaRPr lang="vi-VN" sz="2000" b="1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21179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20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July - In Lov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8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5"/>
    </mc:Choice>
    <mc:Fallback xmlns="">
      <p:transition spd="slow" advTm="17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9150" y="-1089945"/>
            <a:ext cx="6818199" cy="903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t="20329" r="3410" b="17346"/>
          <a:stretch/>
        </p:blipFill>
        <p:spPr bwMode="auto">
          <a:xfrm>
            <a:off x="323528" y="2219886"/>
            <a:ext cx="1728192" cy="13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t="4150" r="4593" b="4853"/>
          <a:stretch/>
        </p:blipFill>
        <p:spPr>
          <a:xfrm>
            <a:off x="1977151" y="2324934"/>
            <a:ext cx="1689188" cy="117607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62" y="3976598"/>
            <a:ext cx="1944216" cy="145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t="17818" r="13167" b="17455"/>
          <a:stretch/>
        </p:blipFill>
        <p:spPr bwMode="auto">
          <a:xfrm>
            <a:off x="5217939" y="2263428"/>
            <a:ext cx="1591804" cy="125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39" y="2407843"/>
            <a:ext cx="1657841" cy="110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" t="30883" b="2807"/>
          <a:stretch/>
        </p:blipFill>
        <p:spPr bwMode="auto">
          <a:xfrm rot="10800000" flipV="1">
            <a:off x="1922219" y="4322125"/>
            <a:ext cx="2037447" cy="100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811">
            <a:off x="6638939" y="1775236"/>
            <a:ext cx="2240813" cy="2160240"/>
          </a:xfrm>
          <a:prstGeom prst="rect">
            <a:avLst/>
          </a:prstGeom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21" y="3954278"/>
            <a:ext cx="1647111" cy="150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31656" r="27938" b="21313"/>
          <a:stretch/>
        </p:blipFill>
        <p:spPr bwMode="auto">
          <a:xfrm>
            <a:off x="221930" y="4138896"/>
            <a:ext cx="1828987" cy="129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722" y="4294017"/>
            <a:ext cx="1636031" cy="113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923928" y="593555"/>
            <a:ext cx="1512168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3882363" y="532092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55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60"/>
    </mc:Choice>
    <mc:Fallback xmlns="">
      <p:transition spd="slow" advTm="3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705"/>
            <a:ext cx="9143999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2803575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 “Xếp số còn thiếu”</a:t>
            </a:r>
            <a:endParaRPr lang="vi-VN" sz="4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77"/>
    </mc:Choice>
    <mc:Fallback xmlns="">
      <p:transition spd="slow" advTm="2577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34747" r="1604" b="14141"/>
          <a:stretch/>
        </p:blipFill>
        <p:spPr bwMode="auto">
          <a:xfrm>
            <a:off x="63206" y="1852410"/>
            <a:ext cx="2800003" cy="305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41490" r="1604" b="14141"/>
          <a:stretch/>
        </p:blipFill>
        <p:spPr bwMode="auto">
          <a:xfrm>
            <a:off x="2780481" y="2248893"/>
            <a:ext cx="1630872" cy="265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41490" r="1604" b="14141"/>
          <a:stretch/>
        </p:blipFill>
        <p:spPr bwMode="auto">
          <a:xfrm>
            <a:off x="4333319" y="2239448"/>
            <a:ext cx="1630872" cy="265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41490" r="1604" b="14141"/>
          <a:stretch/>
        </p:blipFill>
        <p:spPr bwMode="auto">
          <a:xfrm>
            <a:off x="5884654" y="2223066"/>
            <a:ext cx="1630872" cy="265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283671" y="3001767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1</a:t>
            </a:r>
            <a:endParaRPr lang="vi-VN" sz="6500" b="1">
              <a:solidFill>
                <a:srgbClr val="FF990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41490" r="1604" b="14141"/>
          <a:stretch/>
        </p:blipFill>
        <p:spPr bwMode="auto">
          <a:xfrm>
            <a:off x="7429663" y="2235108"/>
            <a:ext cx="1630872" cy="265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2851259" y="3001767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3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22056" y="2965452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6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150301" y="3067013"/>
            <a:ext cx="16415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>
                <a:solidFill>
                  <a:srgbClr val="FF9900"/>
                </a:solidFill>
                <a:latin typeface=".VnAvant" pitchFamily="34" charset="0"/>
              </a:rPr>
              <a:t>10</a:t>
            </a:r>
            <a:endParaRPr lang="vi-VN" sz="5000" b="1">
              <a:solidFill>
                <a:srgbClr val="FF99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15719" y="1268761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2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40460" y="1268761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6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59913" y="1268760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4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81829" y="1268760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8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04351" y="1292238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68856" y="5157193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3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35524" y="5157193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1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13050" y="5157192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7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79718" y="5157192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5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399415" y="5180670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9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571898" y="1306106"/>
            <a:ext cx="132058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10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91722" y="2987911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7</a:t>
            </a:r>
            <a:endParaRPr lang="vi-VN" sz="6500" b="1">
              <a:solidFill>
                <a:srgbClr val="FF99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866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86"/>
    </mc:Choice>
    <mc:Fallback xmlns="">
      <p:transition spd="slow" advTm="82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04445 0.245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1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901 0.2458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1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-0.15885 -0.3212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1" y="-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0.07899 0.2458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01354 -0.3245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1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32" grpId="0"/>
      <p:bldP spid="32" grpId="1"/>
      <p:bldP spid="33" grpId="0"/>
      <p:bldP spid="33" grpId="1"/>
      <p:bldP spid="34" grpId="0"/>
      <p:bldP spid="35" grpId="0"/>
      <p:bldP spid="35" grpId="2"/>
      <p:bldP spid="38" grpId="0"/>
      <p:bldP spid="38" grpId="1"/>
      <p:bldP spid="39" grpId="0"/>
      <p:bldP spid="44" grpId="0"/>
      <p:bldP spid="44" grpId="1"/>
      <p:bldP spid="45" grpId="0"/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8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284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 2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biết ý nghĩa của các con số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cuộc sống hàng ngày</a:t>
            </a:r>
            <a:endParaRPr lang="vi-VN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8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86"/>
    </mc:Choice>
    <mc:Fallback xmlns="">
      <p:transition spd="slow" advTm="2578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1658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658" y="131414"/>
            <a:ext cx="91263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 gọi cho chú công an trợ giúp thì chúng mình phải gọi số nào?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85655" y="1811095"/>
            <a:ext cx="1480801" cy="655732"/>
            <a:chOff x="1617514" y="4821702"/>
            <a:chExt cx="2492932" cy="740897"/>
          </a:xfrm>
        </p:grpSpPr>
        <p:sp>
          <p:nvSpPr>
            <p:cNvPr id="9" name="Rounded Rectangle 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27021" y="4828995"/>
              <a:ext cx="2483425" cy="660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114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75084" y="2827409"/>
            <a:ext cx="1491372" cy="708349"/>
            <a:chOff x="5333999" y="4821703"/>
            <a:chExt cx="2500786" cy="740897"/>
          </a:xfrm>
        </p:grpSpPr>
        <p:sp>
          <p:nvSpPr>
            <p:cNvPr id="12" name="Rounded Rectangle 1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51362" y="4854686"/>
              <a:ext cx="2483423" cy="615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113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96" y="2918010"/>
            <a:ext cx="954354" cy="802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06" y="1849305"/>
            <a:ext cx="694011" cy="69401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613383" y="3996124"/>
            <a:ext cx="1670585" cy="680648"/>
            <a:chOff x="5334000" y="3040184"/>
            <a:chExt cx="3439133" cy="740897"/>
          </a:xfrm>
        </p:grpSpPr>
        <p:sp>
          <p:nvSpPr>
            <p:cNvPr id="17" name="Rounded Rectangle 16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49320" y="3059597"/>
              <a:ext cx="3423813" cy="647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115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33" y="3976408"/>
            <a:ext cx="720080" cy="7200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6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0"/>
    </mc:Choice>
    <mc:Fallback xmlns="">
      <p:transition spd="slow" advTm="31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vol="100000" mute="1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9465" objId="11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605">
        <p14:prism isInverted="1"/>
      </p:transition>
    </mc:Choice>
    <mc:Fallback xmlns="">
      <p:transition spd="slow" advTm="22605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658" y="131414"/>
            <a:ext cx="9126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 các con biết số cứu hỏa là số bao nhiêu?</a:t>
            </a:r>
            <a:endParaRPr lang="vi-VN" sz="2800" b="1">
              <a:solidFill>
                <a:srgbClr val="0000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75084" y="2060848"/>
            <a:ext cx="1491372" cy="708349"/>
            <a:chOff x="5333999" y="4821703"/>
            <a:chExt cx="2500786" cy="740897"/>
          </a:xfrm>
        </p:grpSpPr>
        <p:sp>
          <p:nvSpPr>
            <p:cNvPr id="7" name="Rounded Rectangle 6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51362" y="4854686"/>
              <a:ext cx="2483423" cy="615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114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96" y="2151449"/>
            <a:ext cx="954354" cy="80225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13383" y="3880764"/>
            <a:ext cx="1670585" cy="680648"/>
            <a:chOff x="5334000" y="3040184"/>
            <a:chExt cx="3439133" cy="740897"/>
          </a:xfrm>
        </p:grpSpPr>
        <p:sp>
          <p:nvSpPr>
            <p:cNvPr id="11" name="Rounded Rectangle 10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49320" y="3059597"/>
              <a:ext cx="3423813" cy="647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115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33" y="3861048"/>
            <a:ext cx="720080" cy="720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1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5"/>
    </mc:Choice>
    <mc:Fallback xmlns="">
      <p:transition spd="slow" advTm="2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5654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658" y="-27384"/>
            <a:ext cx="9126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bị thương cần có sự hỗ trợ của bên y tế, của các bác sĩ thì chúng mình phải gọi số 115 đúng hay sai?</a:t>
            </a:r>
            <a:endParaRPr lang="vi-VN" sz="2800" b="1">
              <a:solidFill>
                <a:srgbClr val="0000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75084" y="2002051"/>
            <a:ext cx="1852922" cy="1066907"/>
            <a:chOff x="5333999" y="4821703"/>
            <a:chExt cx="2500786" cy="1127838"/>
          </a:xfrm>
        </p:grpSpPr>
        <p:sp>
          <p:nvSpPr>
            <p:cNvPr id="7" name="Rounded Rectangle 6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51365" y="4822827"/>
              <a:ext cx="2483420" cy="112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Đúng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96" y="2079441"/>
            <a:ext cx="954354" cy="80225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13383" y="3736748"/>
            <a:ext cx="1670585" cy="680648"/>
            <a:chOff x="5334000" y="3040184"/>
            <a:chExt cx="3439133" cy="740897"/>
          </a:xfrm>
        </p:grpSpPr>
        <p:sp>
          <p:nvSpPr>
            <p:cNvPr id="11" name="Rounded Rectangle 10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49320" y="3059597"/>
              <a:ext cx="3423813" cy="647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Sai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33" y="3717032"/>
            <a:ext cx="720080" cy="720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78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2"/>
    </mc:Choice>
    <mc:Fallback xmlns="">
      <p:transition spd="slow" advTm="36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826" objId="6"/>
        <p14:triggerEvt type="onClick" time="22860" objId="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8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284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 3</a:t>
            </a:r>
          </a:p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 ôn luyện</a:t>
            </a:r>
            <a:endParaRPr lang="vi-VN" sz="4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3"/>
    </mc:Choice>
    <mc:Fallback xmlns="">
      <p:transition spd="slow" advTm="1002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0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250675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</a:p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tinh mắt hơn</a:t>
            </a:r>
            <a:endParaRPr lang="vi-VN" sz="4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6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5"/>
    </mc:Choice>
    <mc:Fallback xmlns="">
      <p:transition spd="slow" advTm="498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7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969">
        <p14:conveyor dir="l"/>
      </p:transition>
    </mc:Choice>
    <mc:Fallback xmlns="">
      <p:transition spd="slow" advTm="13969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73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9447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 các con thứ nào còn thiếu trong dấu ba chấm?</a:t>
            </a:r>
            <a:endParaRPr lang="vi-VN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81679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 2. Thứ 3. Thứ 4  .  .  .   Thứ 6. Thứ 7. Chủ nhật</a:t>
            </a:r>
            <a:endParaRPr lang="vi-VN" sz="32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3780329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2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3780329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3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280" y="376451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6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376451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5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059" y="3780211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3768" y="3790260"/>
            <a:ext cx="545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8985" y="3776405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46095" y="3761330"/>
            <a:ext cx="70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93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27"/>
    </mc:Choice>
    <mc:Fallback xmlns="">
      <p:transition spd="slow" advTm="40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14167 -0.2803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-1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vol="100000" mute="1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  <p:bldP spid="14" grpId="1"/>
    </p:bldLst>
  </p:timing>
  <p:extLst>
    <p:ext uri="{E180D4A7-C9FB-4DFB-919C-405C955672EB}">
      <p14:showEvtLst xmlns:p14="http://schemas.microsoft.com/office/powerpoint/2010/main">
        <p14:triggerEvt type="onClick" time="29241" objId="10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73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624"/>
            <a:ext cx="932452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 các con số nào bị che mất trên </a:t>
            </a:r>
            <a:r>
              <a:rPr lang="en-US" sz="23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bàn phím </a:t>
            </a:r>
            <a:r>
              <a:rPr lang="vi-VN" sz="23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 thoại</a:t>
            </a:r>
            <a:r>
              <a:rPr lang="en-US" sz="23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3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t="8988" r="8253" b="11444"/>
          <a:stretch/>
        </p:blipFill>
        <p:spPr bwMode="auto">
          <a:xfrm>
            <a:off x="2246056" y="490900"/>
            <a:ext cx="4410921" cy="310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Admin\Desktop\Hội giảng 8.3\Ảnh\hinh-anh-mat-cuoi-ngo-nghinh-741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873">
            <a:off x="4532255" y="1835305"/>
            <a:ext cx="362294" cy="31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Admin\Desktop\Hội giảng 8.3\Ảnh\hinh-anh-mat-cuoi-ngo-nghinh-741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873">
            <a:off x="4133200" y="2029144"/>
            <a:ext cx="362294" cy="31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214900" y="3796426"/>
            <a:ext cx="2021237" cy="609508"/>
            <a:chOff x="1617514" y="4821702"/>
            <a:chExt cx="2599860" cy="740897"/>
          </a:xfrm>
        </p:grpSpPr>
        <p:sp>
          <p:nvSpPr>
            <p:cNvPr id="19" name="Rounded Rectangle 1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33949" y="4862679"/>
              <a:ext cx="2483425" cy="636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1 và 3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05902" y="4824713"/>
            <a:ext cx="2097230" cy="653063"/>
            <a:chOff x="5333999" y="4821703"/>
            <a:chExt cx="2671902" cy="740897"/>
          </a:xfrm>
        </p:grpSpPr>
        <p:sp>
          <p:nvSpPr>
            <p:cNvPr id="22" name="Rounded Rectangle 2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22478" y="4854684"/>
              <a:ext cx="2483423" cy="687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5 và 7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42" y="4873885"/>
            <a:ext cx="812050" cy="6826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32" y="3789040"/>
            <a:ext cx="590527" cy="59052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270926" y="5872363"/>
            <a:ext cx="2309186" cy="545610"/>
            <a:chOff x="5334000" y="3040184"/>
            <a:chExt cx="3667888" cy="740897"/>
          </a:xfrm>
        </p:grpSpPr>
        <p:sp>
          <p:nvSpPr>
            <p:cNvPr id="27" name="Rounded Rectangle 26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78075" y="3059597"/>
              <a:ext cx="3423813" cy="71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7 và 9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85" y="5805264"/>
            <a:ext cx="612709" cy="612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296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37"/>
    </mc:Choice>
    <mc:Fallback xmlns="">
      <p:transition spd="slow" advTm="38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0.58299 2.22222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4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62657 1.48148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1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1263" objId="21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73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62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 các con biết những số bị che mất trên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 đồng hồ?</a:t>
            </a:r>
            <a:endParaRPr lang="vi-VN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924814" y="3796426"/>
            <a:ext cx="2677336" cy="609508"/>
            <a:chOff x="1617514" y="4821702"/>
            <a:chExt cx="2599860" cy="740897"/>
          </a:xfrm>
        </p:grpSpPr>
        <p:sp>
          <p:nvSpPr>
            <p:cNvPr id="19" name="Rounded Rectangle 1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33949" y="4862679"/>
              <a:ext cx="2483425" cy="636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1, 3, 5 và 7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15816" y="5721534"/>
            <a:ext cx="2808312" cy="653063"/>
            <a:chOff x="5333999" y="4821703"/>
            <a:chExt cx="2671902" cy="740897"/>
          </a:xfrm>
        </p:grpSpPr>
        <p:sp>
          <p:nvSpPr>
            <p:cNvPr id="22" name="Rounded Rectangle 2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22478" y="4871150"/>
              <a:ext cx="2483423" cy="59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1, 3, 6 và 9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78" y="5770706"/>
            <a:ext cx="812050" cy="6826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568" y="3789040"/>
            <a:ext cx="590527" cy="59052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950499" y="4757710"/>
            <a:ext cx="2958751" cy="644534"/>
            <a:chOff x="5334000" y="3040184"/>
            <a:chExt cx="3580078" cy="740897"/>
          </a:xfrm>
        </p:grpSpPr>
        <p:sp>
          <p:nvSpPr>
            <p:cNvPr id="27" name="Rounded Rectangle 26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90266" y="3096981"/>
              <a:ext cx="3423812" cy="60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1, 3, 7 và 9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81" y="4690614"/>
            <a:ext cx="612709" cy="61270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64704"/>
            <a:ext cx="3158956" cy="258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 descr="C:\Users\Admin\Desktop\Hội giảng 8.3\Ảnh\hinh-anh-mat-cuoi-ngo-nghinh-741-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114">
            <a:off x="4825477" y="1106908"/>
            <a:ext cx="540641" cy="40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 descr="C:\Users\Admin\Desktop\Hội giảng 8.3\Ảnh\hinh-anh-mat-cuoi-ngo-nghinh-741-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114">
            <a:off x="5331830" y="1851625"/>
            <a:ext cx="540641" cy="40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 descr="C:\Users\Admin\Desktop\Hội giảng 8.3\Ảnh\hinh-anh-mat-cuoi-ngo-nghinh-741-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114">
            <a:off x="4301679" y="2650394"/>
            <a:ext cx="540641" cy="40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 descr="C:\Users\Admin\Desktop\Hội giảng 8.3\Ảnh\hinh-anh-mat-cuoi-ngo-nghinh-741-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114">
            <a:off x="3224961" y="1852725"/>
            <a:ext cx="540641" cy="40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08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34"/>
    </mc:Choice>
    <mc:Fallback xmlns="">
      <p:transition spd="slow" advTm="49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65896E-6 L 0.52552 -2.65896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0.48577 0.000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8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4335E-6 L 0.59063 -2.54335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17919E-6 L 0.73993 -3.17919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9114" objId="21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0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250675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</a:p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Thử trí thông minh</a:t>
            </a:r>
            <a:endParaRPr lang="vi-VN" sz="4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4"/>
    </mc:Choice>
    <mc:Fallback xmlns="">
      <p:transition spd="slow" advTm="1003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-25028"/>
            <a:ext cx="9144000" cy="6883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6947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0000FF"/>
                </a:solidFill>
                <a:latin typeface="+mj-lt"/>
              </a:rPr>
              <a:t>Câu hỏi 1: </a:t>
            </a:r>
            <a:r>
              <a:rPr lang="en-US" sz="2800" b="1">
                <a:solidFill>
                  <a:srgbClr val="0000FF"/>
                </a:solidFill>
                <a:latin typeface="+mj-lt"/>
              </a:rPr>
              <a:t>Số điện thoại khẩn cấp </a:t>
            </a:r>
            <a:r>
              <a:rPr lang="vi-VN" sz="2800" b="1">
                <a:solidFill>
                  <a:srgbClr val="0000FF"/>
                </a:solidFill>
                <a:latin typeface="+mj-lt"/>
              </a:rPr>
              <a:t>113 </a:t>
            </a:r>
            <a:r>
              <a:rPr lang="en-US" sz="2800" b="1">
                <a:solidFill>
                  <a:srgbClr val="0000FF"/>
                </a:solidFill>
                <a:latin typeface="+mj-lt"/>
              </a:rPr>
              <a:t>là số gọi cho ai</a:t>
            </a:r>
            <a:r>
              <a:rPr lang="vi-VN" sz="2800" b="1">
                <a:solidFill>
                  <a:srgbClr val="0000FF"/>
                </a:solidFill>
                <a:latin typeface="+mj-lt"/>
              </a:rPr>
              <a:t>?</a:t>
            </a:r>
            <a:endParaRPr lang="vi-VN" sz="280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96622" y="1348154"/>
            <a:ext cx="3159354" cy="856710"/>
            <a:chOff x="1617514" y="4821702"/>
            <a:chExt cx="2599860" cy="740897"/>
          </a:xfrm>
        </p:grpSpPr>
        <p:sp>
          <p:nvSpPr>
            <p:cNvPr id="8" name="Rounded Rectangle 7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33949" y="4889064"/>
              <a:ext cx="2483425" cy="636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Cứu thương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15334" y="4425390"/>
            <a:ext cx="3312368" cy="731802"/>
            <a:chOff x="5333999" y="4821703"/>
            <a:chExt cx="2671902" cy="740897"/>
          </a:xfrm>
        </p:grpSpPr>
        <p:sp>
          <p:nvSpPr>
            <p:cNvPr id="11" name="Rounded Rectangle 10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22478" y="4871150"/>
              <a:ext cx="2483423" cy="529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Công an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78" y="4474561"/>
            <a:ext cx="1085030" cy="912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78" y="1340768"/>
            <a:ext cx="814798" cy="81479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47814" y="2848024"/>
            <a:ext cx="3565717" cy="807688"/>
            <a:chOff x="5334000" y="3040184"/>
            <a:chExt cx="3580078" cy="740897"/>
          </a:xfrm>
        </p:grpSpPr>
        <p:sp>
          <p:nvSpPr>
            <p:cNvPr id="16" name="Rounded Rectangle 15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0266" y="3122399"/>
              <a:ext cx="3423812" cy="60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Cứu hỏa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83" y="2848024"/>
            <a:ext cx="807688" cy="80768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3"/>
            <a:ext cx="174249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C:\Users\Admin\Desktop\Hội giảng 8.3\Ảnh\XecuuhoaDF2 (FILEminimizer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668" y="2579684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Admin\Desktop\Hội giảng 8.3\Ảnh\anh-trong-bai-viet-825229067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668" y="4119682"/>
            <a:ext cx="1828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82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38"/>
    </mc:Choice>
    <mc:Fallback xmlns="">
      <p:transition spd="slow" advTm="36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1427" objId="10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-25028"/>
            <a:ext cx="9144000" cy="6883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6947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0000FF"/>
                </a:solidFill>
                <a:latin typeface="+mj-lt"/>
              </a:rPr>
              <a:t>Câu hỏi 2: </a:t>
            </a:r>
            <a:r>
              <a:rPr lang="en-US" sz="2800" b="1">
                <a:solidFill>
                  <a:srgbClr val="0000FF"/>
                </a:solidFill>
                <a:latin typeface="+mj-lt"/>
              </a:rPr>
              <a:t>Số điện thoại khẩn cấp </a:t>
            </a:r>
            <a:r>
              <a:rPr lang="vi-VN" sz="2800" b="1">
                <a:solidFill>
                  <a:srgbClr val="0000FF"/>
                </a:solidFill>
                <a:latin typeface="+mj-lt"/>
              </a:rPr>
              <a:t>115 </a:t>
            </a:r>
            <a:r>
              <a:rPr lang="en-US" sz="2800" b="1">
                <a:solidFill>
                  <a:srgbClr val="0000FF"/>
                </a:solidFill>
                <a:latin typeface="+mj-lt"/>
              </a:rPr>
              <a:t>là số gọi đến ai</a:t>
            </a:r>
            <a:r>
              <a:rPr lang="vi-VN" sz="2800" b="1">
                <a:solidFill>
                  <a:srgbClr val="0000FF"/>
                </a:solidFill>
                <a:latin typeface="+mj-lt"/>
              </a:rPr>
              <a:t>?</a:t>
            </a:r>
            <a:endParaRPr lang="vi-VN" sz="280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31128" y="2812591"/>
            <a:ext cx="3159354" cy="856710"/>
            <a:chOff x="1617514" y="4821702"/>
            <a:chExt cx="2599860" cy="740897"/>
          </a:xfrm>
        </p:grpSpPr>
        <p:sp>
          <p:nvSpPr>
            <p:cNvPr id="8" name="Rounded Rectangle 7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33949" y="4889064"/>
              <a:ext cx="2483425" cy="452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Công an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15334" y="1287180"/>
            <a:ext cx="3201528" cy="731802"/>
            <a:chOff x="5333999" y="4821703"/>
            <a:chExt cx="2582494" cy="740897"/>
          </a:xfrm>
        </p:grpSpPr>
        <p:sp>
          <p:nvSpPr>
            <p:cNvPr id="11" name="Rounded Rectangle 10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33070" y="4871150"/>
              <a:ext cx="2483423" cy="529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Cứu thương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78" y="1336351"/>
            <a:ext cx="1085030" cy="912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99" y="2805205"/>
            <a:ext cx="814798" cy="81479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90968" y="4414687"/>
            <a:ext cx="3565717" cy="807688"/>
            <a:chOff x="5334000" y="3040184"/>
            <a:chExt cx="3580078" cy="740897"/>
          </a:xfrm>
        </p:grpSpPr>
        <p:sp>
          <p:nvSpPr>
            <p:cNvPr id="16" name="Rounded Rectangle 15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0266" y="3122399"/>
              <a:ext cx="3423812" cy="479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Cứu hỏa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37" y="4414687"/>
            <a:ext cx="807688" cy="80768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22" y="1126767"/>
            <a:ext cx="174249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C:\Users\Admin\Desktop\Hội giảng 8.3\Ảnh\XecuuhoaDF2 (FILEminimizer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22" y="4146347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Admin\Desktop\Hội giảng 8.3\Ảnh\anh-trong-bai-viet-825229067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14" y="2564904"/>
            <a:ext cx="1828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1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39"/>
    </mc:Choice>
    <mc:Fallback xmlns="">
      <p:transition spd="slow" advTm="36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 isNarration="1">
              <p:cMediaNode vol="80000" mute="1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2897" objId="10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-25028"/>
            <a:ext cx="9144000" cy="6883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6947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0000FF"/>
                </a:solidFill>
                <a:latin typeface="+mj-lt"/>
              </a:rPr>
              <a:t>Câu hỏi 3: </a:t>
            </a:r>
            <a:r>
              <a:rPr lang="en-US" sz="2800" b="1">
                <a:solidFill>
                  <a:srgbClr val="0000FF"/>
                </a:solidFill>
                <a:latin typeface="+mj-lt"/>
              </a:rPr>
              <a:t>Số điện thoại khẩn cấp </a:t>
            </a:r>
            <a:r>
              <a:rPr lang="vi-VN" sz="2800" b="1">
                <a:solidFill>
                  <a:srgbClr val="0000FF"/>
                </a:solidFill>
                <a:latin typeface="+mj-lt"/>
              </a:rPr>
              <a:t>114 </a:t>
            </a:r>
            <a:r>
              <a:rPr lang="en-US" sz="2800" b="1">
                <a:solidFill>
                  <a:srgbClr val="0000FF"/>
                </a:solidFill>
                <a:latin typeface="+mj-lt"/>
              </a:rPr>
              <a:t>là số gọi đến ai</a:t>
            </a:r>
            <a:r>
              <a:rPr lang="vi-VN" sz="2800" b="1">
                <a:solidFill>
                  <a:srgbClr val="0000FF"/>
                </a:solidFill>
                <a:latin typeface="+mj-lt"/>
              </a:rPr>
              <a:t>?</a:t>
            </a:r>
            <a:endParaRPr lang="vi-VN" sz="280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56872" y="1200073"/>
            <a:ext cx="3278393" cy="807412"/>
            <a:chOff x="1617514" y="4821702"/>
            <a:chExt cx="2599860" cy="740897"/>
          </a:xfrm>
        </p:grpSpPr>
        <p:sp>
          <p:nvSpPr>
            <p:cNvPr id="8" name="Rounded Rectangle 7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33949" y="4906429"/>
              <a:ext cx="2483425" cy="480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Công an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93607" y="2797324"/>
            <a:ext cx="3056200" cy="847699"/>
            <a:chOff x="5333999" y="4821703"/>
            <a:chExt cx="2582494" cy="740897"/>
          </a:xfrm>
        </p:grpSpPr>
        <p:sp>
          <p:nvSpPr>
            <p:cNvPr id="11" name="Rounded Rectangle 10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33070" y="4895368"/>
              <a:ext cx="2483423" cy="529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Cứu hỏa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51" y="2846496"/>
            <a:ext cx="1085030" cy="912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644" y="1192687"/>
            <a:ext cx="814798" cy="814798"/>
          </a:xfrm>
          <a:prstGeom prst="rect">
            <a:avLst/>
          </a:prstGeom>
        </p:spPr>
      </p:pic>
      <p:pic>
        <p:nvPicPr>
          <p:cNvPr id="20" name="Picture 2" descr="C:\Users\Admin\Desktop\Hội giảng 8.3\Ảnh\XecuuhoaDF2 (FILEminimizer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20" y="2477426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Admin\Desktop\Hội giảng 8.3\Ảnh\anh-trong-bai-viet-825229067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54" y="980728"/>
            <a:ext cx="1828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308628" y="4437112"/>
            <a:ext cx="3565717" cy="807688"/>
            <a:chOff x="5334000" y="3040184"/>
            <a:chExt cx="3580078" cy="740897"/>
          </a:xfrm>
        </p:grpSpPr>
        <p:sp>
          <p:nvSpPr>
            <p:cNvPr id="22" name="Rounded Rectangle 21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90266" y="3122399"/>
              <a:ext cx="3423812" cy="479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Cứu thương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97" y="4437112"/>
            <a:ext cx="807688" cy="80768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07" y="4322021"/>
            <a:ext cx="174249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39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73"/>
    </mc:Choice>
    <mc:Fallback xmlns="">
      <p:transition spd="slow" advTm="38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2751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123139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60">
        <p:split orient="vert"/>
      </p:transition>
    </mc:Choice>
    <mc:Fallback xmlns="">
      <p:transition spd="slow" advTm="746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" y="0"/>
            <a:ext cx="9140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120">
        <p:circle/>
      </p:transition>
    </mc:Choice>
    <mc:Fallback xmlns="">
      <p:transition spd="slow" advTm="612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" y="13855"/>
            <a:ext cx="9143710" cy="6844145"/>
          </a:xfrm>
        </p:spPr>
      </p:pic>
    </p:spTree>
    <p:extLst>
      <p:ext uri="{BB962C8B-B14F-4D97-AF65-F5344CB8AC3E}">
        <p14:creationId xmlns:p14="http://schemas.microsoft.com/office/powerpoint/2010/main" val="3432577497"/>
      </p:ext>
    </p:extLst>
  </p:cSld>
  <p:clrMapOvr>
    <a:masterClrMapping/>
  </p:clrMapOvr>
  <p:transition spd="slow" advTm="11518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8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04284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 1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 đếm, nhận biết số lượng trong phạm vi 10</a:t>
            </a:r>
            <a:endParaRPr lang="vi-VN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9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9"/>
    </mc:Choice>
    <mc:Fallback xmlns="">
      <p:transition spd="slow" advTm="697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9150" y="-1089945"/>
            <a:ext cx="6818199" cy="903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2" t="7922" r="15765" b="7576"/>
          <a:stretch/>
        </p:blipFill>
        <p:spPr>
          <a:xfrm>
            <a:off x="827584" y="2252819"/>
            <a:ext cx="1872208" cy="1282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52" y="2252819"/>
            <a:ext cx="1979712" cy="122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t="4150" r="4593" b="4853"/>
          <a:stretch/>
        </p:blipFill>
        <p:spPr>
          <a:xfrm>
            <a:off x="467544" y="3933056"/>
            <a:ext cx="1891804" cy="1317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96" y="1526168"/>
            <a:ext cx="2628204" cy="2550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81" y="4077072"/>
            <a:ext cx="1988503" cy="1193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31943" r="10076" b="28743"/>
          <a:stretch/>
        </p:blipFill>
        <p:spPr>
          <a:xfrm>
            <a:off x="4427984" y="3986071"/>
            <a:ext cx="1944392" cy="1243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4365" r="8176" b="11457"/>
          <a:stretch/>
        </p:blipFill>
        <p:spPr>
          <a:xfrm>
            <a:off x="6485873" y="3981875"/>
            <a:ext cx="2135613" cy="12473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23928" y="593555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3966728" y="476672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936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98"/>
    </mc:Choice>
    <mc:Fallback xmlns="">
      <p:transition spd="slow" advTm="2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9150" y="-1089945"/>
            <a:ext cx="6818199" cy="903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CFF"/>
              </a:clrFrom>
              <a:clrTo>
                <a:srgbClr val="FE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7" b="9176"/>
          <a:stretch/>
        </p:blipFill>
        <p:spPr bwMode="auto">
          <a:xfrm>
            <a:off x="323528" y="2069565"/>
            <a:ext cx="1843683" cy="135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28" y="2005957"/>
            <a:ext cx="2114640" cy="140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54" y="1988840"/>
            <a:ext cx="2265462" cy="151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213" y="2069565"/>
            <a:ext cx="2148243" cy="135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18567" b="15535"/>
          <a:stretch/>
        </p:blipFill>
        <p:spPr bwMode="auto">
          <a:xfrm>
            <a:off x="323528" y="3861048"/>
            <a:ext cx="2148339" cy="150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825699"/>
            <a:ext cx="2360337" cy="1500661"/>
          </a:xfrm>
          <a:prstGeom prst="rect">
            <a:avLst/>
          </a:prstGeom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592697"/>
            <a:ext cx="1956213" cy="211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15" y="3886690"/>
            <a:ext cx="2243249" cy="148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923928" y="593555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/>
          <p:cNvSpPr txBox="1"/>
          <p:nvPr/>
        </p:nvSpPr>
        <p:spPr>
          <a:xfrm>
            <a:off x="3966728" y="476672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21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1"/>
    </mc:Choice>
    <mc:Fallback xmlns="">
      <p:transition spd="slow" advTm="30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9149" y="-1089248"/>
            <a:ext cx="6818199" cy="903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t="20329" r="3410" b="17346"/>
          <a:stretch/>
        </p:blipFill>
        <p:spPr bwMode="auto">
          <a:xfrm>
            <a:off x="539552" y="1888411"/>
            <a:ext cx="2088232" cy="16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2296"/>
            <a:ext cx="2448272" cy="163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73" y="1888411"/>
            <a:ext cx="2404967" cy="160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85" y="2021341"/>
            <a:ext cx="2477903" cy="147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9" y="4228483"/>
            <a:ext cx="1668715" cy="134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28483"/>
            <a:ext cx="2154957" cy="141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16" y="4077072"/>
            <a:ext cx="2232248" cy="14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072"/>
            <a:ext cx="2160240" cy="146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19819"/>
            <a:ext cx="1801509" cy="14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923928" y="593555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/>
          <p:cNvSpPr txBox="1"/>
          <p:nvPr/>
        </p:nvSpPr>
        <p:spPr>
          <a:xfrm>
            <a:off x="3966728" y="476672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9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3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23"/>
    </mc:Choice>
    <mc:Fallback xmlns="">
      <p:transition spd="slow" advTm="3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7|1.7|1.7|1.4|1.5|1.5|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4|4.1|20.7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6.4|6.4|21|1.9|2.2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.5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3.1|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3.2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|1.9|2|2.1|1.9|2.2|2.2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1|2.1|2.2|2|1.9|2|1.9|1.8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.3|2.2|2.1|2.3|2.3|2.1|2.2|2|2.3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1|6.3|6.9|10.1|6.2|6.8|4.1|1.2|1.3|1.4|1.3|1.4|1.6|7|7.3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7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3.3|2.9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397</Words>
  <Application>Microsoft Office PowerPoint</Application>
  <PresentationFormat>On-screen Show (4:3)</PresentationFormat>
  <Paragraphs>81</Paragraphs>
  <Slides>26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95</cp:revision>
  <dcterms:created xsi:type="dcterms:W3CDTF">2022-01-10T02:40:17Z</dcterms:created>
  <dcterms:modified xsi:type="dcterms:W3CDTF">2024-05-11T03:12:22Z</dcterms:modified>
</cp:coreProperties>
</file>