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40" r:id="rId2"/>
    <p:sldId id="344" r:id="rId3"/>
    <p:sldId id="345" r:id="rId4"/>
    <p:sldId id="347" r:id="rId5"/>
    <p:sldId id="346" r:id="rId6"/>
    <p:sldId id="375" r:id="rId7"/>
    <p:sldId id="373" r:id="rId8"/>
    <p:sldId id="372" r:id="rId9"/>
    <p:sldId id="374" r:id="rId10"/>
    <p:sldId id="377" r:id="rId11"/>
    <p:sldId id="378" r:id="rId12"/>
    <p:sldId id="379" r:id="rId13"/>
    <p:sldId id="258" r:id="rId14"/>
    <p:sldId id="261" r:id="rId15"/>
    <p:sldId id="262" r:id="rId16"/>
    <p:sldId id="353" r:id="rId17"/>
    <p:sldId id="357" r:id="rId18"/>
    <p:sldId id="358" r:id="rId19"/>
    <p:sldId id="355" r:id="rId20"/>
    <p:sldId id="356" r:id="rId21"/>
    <p:sldId id="260" r:id="rId22"/>
    <p:sldId id="361" r:id="rId23"/>
    <p:sldId id="359" r:id="rId24"/>
    <p:sldId id="360" r:id="rId25"/>
    <p:sldId id="349" r:id="rId26"/>
    <p:sldId id="350" r:id="rId27"/>
    <p:sldId id="369" r:id="rId28"/>
    <p:sldId id="370" r:id="rId29"/>
    <p:sldId id="371" r:id="rId30"/>
    <p:sldId id="363" r:id="rId31"/>
    <p:sldId id="366" r:id="rId32"/>
    <p:sldId id="36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2" autoAdjust="0"/>
    <p:restoredTop sz="94660"/>
  </p:normalViewPr>
  <p:slideViewPr>
    <p:cSldViewPr snapToGrid="0">
      <p:cViewPr varScale="1">
        <p:scale>
          <a:sx n="70" d="100"/>
          <a:sy n="70" d="100"/>
        </p:scale>
        <p:origin x="104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33E4D5-D9D3-45E3-BCA5-B6869B526DDD}" type="datetimeFigureOut">
              <a:rPr lang="en-US" smtClean="0"/>
              <a:t>5/6/2024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810621-7B58-4B24-BF8C-7DCCD9745073}" type="slidenum">
              <a:rPr lang="en-US" smtClean="0"/>
              <a:t>‹#›</a:t>
            </a:fld>
            <a:endParaRPr lang="en-US"/>
          </a:p>
        </p:txBody>
      </p:sp>
    </p:spTree>
    <p:extLst>
      <p:ext uri="{BB962C8B-B14F-4D97-AF65-F5344CB8AC3E}">
        <p14:creationId xmlns:p14="http://schemas.microsoft.com/office/powerpoint/2010/main" val="3916632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64CEAA-BD2B-41A3-98BD-22F12DF6AE8E}" type="slidenum">
              <a:rPr lang="en-US" smtClean="0"/>
              <a:t>2</a:t>
            </a:fld>
            <a:endParaRPr lang="en-US"/>
          </a:p>
        </p:txBody>
      </p:sp>
    </p:spTree>
    <p:extLst>
      <p:ext uri="{BB962C8B-B14F-4D97-AF65-F5344CB8AC3E}">
        <p14:creationId xmlns:p14="http://schemas.microsoft.com/office/powerpoint/2010/main" val="3418741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810621-7B58-4B24-BF8C-7DCCD9745073}" type="slidenum">
              <a:rPr lang="en-US" smtClean="0"/>
              <a:t>16</a:t>
            </a:fld>
            <a:endParaRPr lang="en-US"/>
          </a:p>
        </p:txBody>
      </p:sp>
    </p:spTree>
    <p:extLst>
      <p:ext uri="{BB962C8B-B14F-4D97-AF65-F5344CB8AC3E}">
        <p14:creationId xmlns:p14="http://schemas.microsoft.com/office/powerpoint/2010/main" val="3282757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46F1F-6F56-335A-7149-6399367566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9DBBE8-88E9-0984-8126-4475327D20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DA9344-1AF2-E13A-E39C-79A301BD798A}"/>
              </a:ext>
            </a:extLst>
          </p:cNvPr>
          <p:cNvSpPr>
            <a:spLocks noGrp="1"/>
          </p:cNvSpPr>
          <p:nvPr>
            <p:ph type="dt" sz="half" idx="10"/>
          </p:nvPr>
        </p:nvSpPr>
        <p:spPr/>
        <p:txBody>
          <a:bodyPr/>
          <a:lstStyle/>
          <a:p>
            <a:fld id="{FCB478C9-E87B-4A01-897A-31CF25A9F397}" type="datetimeFigureOut">
              <a:rPr lang="en-US" smtClean="0"/>
              <a:t>5/6/2024</a:t>
            </a:fld>
            <a:endParaRPr lang="en-US"/>
          </a:p>
        </p:txBody>
      </p:sp>
      <p:sp>
        <p:nvSpPr>
          <p:cNvPr id="5" name="Footer Placeholder 4">
            <a:extLst>
              <a:ext uri="{FF2B5EF4-FFF2-40B4-BE49-F238E27FC236}">
                <a16:creationId xmlns:a16="http://schemas.microsoft.com/office/drawing/2014/main" id="{EA93A3F1-774F-D3EF-94BA-D62546E22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EDA674-38F4-54BC-C8A0-1FC2481DFDD7}"/>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1615465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2AA3A-2FFC-2CE0-86D4-B0448BC610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B44F92-ABDB-0361-D76E-17181B6AE9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EF9D5A-6C1A-6C5C-F692-D2F0BA97F6D5}"/>
              </a:ext>
            </a:extLst>
          </p:cNvPr>
          <p:cNvSpPr>
            <a:spLocks noGrp="1"/>
          </p:cNvSpPr>
          <p:nvPr>
            <p:ph type="dt" sz="half" idx="10"/>
          </p:nvPr>
        </p:nvSpPr>
        <p:spPr/>
        <p:txBody>
          <a:bodyPr/>
          <a:lstStyle/>
          <a:p>
            <a:fld id="{FCB478C9-E87B-4A01-897A-31CF25A9F397}" type="datetimeFigureOut">
              <a:rPr lang="en-US" smtClean="0"/>
              <a:t>5/6/2024</a:t>
            </a:fld>
            <a:endParaRPr lang="en-US"/>
          </a:p>
        </p:txBody>
      </p:sp>
      <p:sp>
        <p:nvSpPr>
          <p:cNvPr id="5" name="Footer Placeholder 4">
            <a:extLst>
              <a:ext uri="{FF2B5EF4-FFF2-40B4-BE49-F238E27FC236}">
                <a16:creationId xmlns:a16="http://schemas.microsoft.com/office/drawing/2014/main" id="{F66EA872-73B6-30CA-84A6-C22B356037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FA3766-794C-FE7D-E615-3C3D90EA81E1}"/>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2297258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D94637-67B8-C5D6-E54C-9FB96B7832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C5E6A-00BC-B65E-2BDC-E9BEF0F5E6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5FD22-05E0-56E7-F289-5A3E36AEB992}"/>
              </a:ext>
            </a:extLst>
          </p:cNvPr>
          <p:cNvSpPr>
            <a:spLocks noGrp="1"/>
          </p:cNvSpPr>
          <p:nvPr>
            <p:ph type="dt" sz="half" idx="10"/>
          </p:nvPr>
        </p:nvSpPr>
        <p:spPr/>
        <p:txBody>
          <a:bodyPr/>
          <a:lstStyle/>
          <a:p>
            <a:fld id="{FCB478C9-E87B-4A01-897A-31CF25A9F397}" type="datetimeFigureOut">
              <a:rPr lang="en-US" smtClean="0"/>
              <a:t>5/6/2024</a:t>
            </a:fld>
            <a:endParaRPr lang="en-US"/>
          </a:p>
        </p:txBody>
      </p:sp>
      <p:sp>
        <p:nvSpPr>
          <p:cNvPr id="5" name="Footer Placeholder 4">
            <a:extLst>
              <a:ext uri="{FF2B5EF4-FFF2-40B4-BE49-F238E27FC236}">
                <a16:creationId xmlns:a16="http://schemas.microsoft.com/office/drawing/2014/main" id="{F2EE0543-8EEE-87F9-BCC0-514DFDFE93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5C7C62-36A4-BAA8-0CC0-3A4BC7984B8F}"/>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407621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2FA95-3105-E60C-D368-929AC41A2B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F7F364-FC5C-FBB4-FEED-8617FA94CD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F4681A-9308-FC88-EFC0-F34C34640743}"/>
              </a:ext>
            </a:extLst>
          </p:cNvPr>
          <p:cNvSpPr>
            <a:spLocks noGrp="1"/>
          </p:cNvSpPr>
          <p:nvPr>
            <p:ph type="dt" sz="half" idx="10"/>
          </p:nvPr>
        </p:nvSpPr>
        <p:spPr/>
        <p:txBody>
          <a:bodyPr/>
          <a:lstStyle/>
          <a:p>
            <a:fld id="{FCB478C9-E87B-4A01-897A-31CF25A9F397}" type="datetimeFigureOut">
              <a:rPr lang="en-US" smtClean="0"/>
              <a:t>5/6/2024</a:t>
            </a:fld>
            <a:endParaRPr lang="en-US"/>
          </a:p>
        </p:txBody>
      </p:sp>
      <p:sp>
        <p:nvSpPr>
          <p:cNvPr id="5" name="Footer Placeholder 4">
            <a:extLst>
              <a:ext uri="{FF2B5EF4-FFF2-40B4-BE49-F238E27FC236}">
                <a16:creationId xmlns:a16="http://schemas.microsoft.com/office/drawing/2014/main" id="{612B06FA-E5B2-686F-2CE4-8FEBB4202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30564-C24C-A600-8922-93AE967D43B7}"/>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3496933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6489C-CDF0-20E6-0DB2-634ECEDCA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7D7237-9E50-410D-F37A-BC9F996C80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522CC3-3A45-12B9-ED20-F5934A478D8F}"/>
              </a:ext>
            </a:extLst>
          </p:cNvPr>
          <p:cNvSpPr>
            <a:spLocks noGrp="1"/>
          </p:cNvSpPr>
          <p:nvPr>
            <p:ph type="dt" sz="half" idx="10"/>
          </p:nvPr>
        </p:nvSpPr>
        <p:spPr/>
        <p:txBody>
          <a:bodyPr/>
          <a:lstStyle/>
          <a:p>
            <a:fld id="{FCB478C9-E87B-4A01-897A-31CF25A9F397}" type="datetimeFigureOut">
              <a:rPr lang="en-US" smtClean="0"/>
              <a:t>5/6/2024</a:t>
            </a:fld>
            <a:endParaRPr lang="en-US"/>
          </a:p>
        </p:txBody>
      </p:sp>
      <p:sp>
        <p:nvSpPr>
          <p:cNvPr id="5" name="Footer Placeholder 4">
            <a:extLst>
              <a:ext uri="{FF2B5EF4-FFF2-40B4-BE49-F238E27FC236}">
                <a16:creationId xmlns:a16="http://schemas.microsoft.com/office/drawing/2014/main" id="{2B140417-F3D9-7767-34B5-D5DEF76F68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50ACB8-76FD-8AEF-A5BA-34EDA0788597}"/>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3443966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C63B7-18BA-561A-152F-094CB408F2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BEA624-2A9A-7B99-918D-31B7E89B9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48A298-7FF1-A9FB-89FF-346E68CD8F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FA34EE-8E5E-11A0-4543-F32F6C141942}"/>
              </a:ext>
            </a:extLst>
          </p:cNvPr>
          <p:cNvSpPr>
            <a:spLocks noGrp="1"/>
          </p:cNvSpPr>
          <p:nvPr>
            <p:ph type="dt" sz="half" idx="10"/>
          </p:nvPr>
        </p:nvSpPr>
        <p:spPr/>
        <p:txBody>
          <a:bodyPr/>
          <a:lstStyle/>
          <a:p>
            <a:fld id="{FCB478C9-E87B-4A01-897A-31CF25A9F397}" type="datetimeFigureOut">
              <a:rPr lang="en-US" smtClean="0"/>
              <a:t>5/6/2024</a:t>
            </a:fld>
            <a:endParaRPr lang="en-US"/>
          </a:p>
        </p:txBody>
      </p:sp>
      <p:sp>
        <p:nvSpPr>
          <p:cNvPr id="6" name="Footer Placeholder 5">
            <a:extLst>
              <a:ext uri="{FF2B5EF4-FFF2-40B4-BE49-F238E27FC236}">
                <a16:creationId xmlns:a16="http://schemas.microsoft.com/office/drawing/2014/main" id="{D699C282-69C1-947C-85E2-C99A0CAA42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1A1B4F-9361-5388-C984-37E3DEBF7361}"/>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375204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179A9-A791-546D-14B0-AB580AB35F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867D17-4C7E-7C24-2AF6-232EB8CCA4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6028E6-77B9-5B81-88D5-2A47E0B702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AB4AB1-16C0-6D81-494B-6A1782C196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84E507-4884-8A8B-9F99-9955D70D45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71CEB1-D118-B57A-6962-1FBA6CF954F0}"/>
              </a:ext>
            </a:extLst>
          </p:cNvPr>
          <p:cNvSpPr>
            <a:spLocks noGrp="1"/>
          </p:cNvSpPr>
          <p:nvPr>
            <p:ph type="dt" sz="half" idx="10"/>
          </p:nvPr>
        </p:nvSpPr>
        <p:spPr/>
        <p:txBody>
          <a:bodyPr/>
          <a:lstStyle/>
          <a:p>
            <a:fld id="{FCB478C9-E87B-4A01-897A-31CF25A9F397}" type="datetimeFigureOut">
              <a:rPr lang="en-US" smtClean="0"/>
              <a:t>5/6/2024</a:t>
            </a:fld>
            <a:endParaRPr lang="en-US"/>
          </a:p>
        </p:txBody>
      </p:sp>
      <p:sp>
        <p:nvSpPr>
          <p:cNvPr id="8" name="Footer Placeholder 7">
            <a:extLst>
              <a:ext uri="{FF2B5EF4-FFF2-40B4-BE49-F238E27FC236}">
                <a16:creationId xmlns:a16="http://schemas.microsoft.com/office/drawing/2014/main" id="{25A62142-1AE7-D4F7-F6F6-B3C8E454AD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7B20E1-30D2-7112-7D32-E80501750979}"/>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1172774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9600B-7D9A-CA31-177F-78F9828A4E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CFAFD0-A572-8C44-8279-8A8620A999C6}"/>
              </a:ext>
            </a:extLst>
          </p:cNvPr>
          <p:cNvSpPr>
            <a:spLocks noGrp="1"/>
          </p:cNvSpPr>
          <p:nvPr>
            <p:ph type="dt" sz="half" idx="10"/>
          </p:nvPr>
        </p:nvSpPr>
        <p:spPr/>
        <p:txBody>
          <a:bodyPr/>
          <a:lstStyle/>
          <a:p>
            <a:fld id="{FCB478C9-E87B-4A01-897A-31CF25A9F397}" type="datetimeFigureOut">
              <a:rPr lang="en-US" smtClean="0"/>
              <a:t>5/6/2024</a:t>
            </a:fld>
            <a:endParaRPr lang="en-US"/>
          </a:p>
        </p:txBody>
      </p:sp>
      <p:sp>
        <p:nvSpPr>
          <p:cNvPr id="4" name="Footer Placeholder 3">
            <a:extLst>
              <a:ext uri="{FF2B5EF4-FFF2-40B4-BE49-F238E27FC236}">
                <a16:creationId xmlns:a16="http://schemas.microsoft.com/office/drawing/2014/main" id="{57A8FA4F-DE40-0471-6E8A-DEFE61C7BE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1135E1-D141-4F3B-8530-5CD0D4F5D580}"/>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2690205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B0EEB2-C329-65FA-6A9E-DB984F2F809C}"/>
              </a:ext>
            </a:extLst>
          </p:cNvPr>
          <p:cNvSpPr>
            <a:spLocks noGrp="1"/>
          </p:cNvSpPr>
          <p:nvPr>
            <p:ph type="dt" sz="half" idx="10"/>
          </p:nvPr>
        </p:nvSpPr>
        <p:spPr/>
        <p:txBody>
          <a:bodyPr/>
          <a:lstStyle/>
          <a:p>
            <a:fld id="{FCB478C9-E87B-4A01-897A-31CF25A9F397}" type="datetimeFigureOut">
              <a:rPr lang="en-US" smtClean="0"/>
              <a:t>5/6/2024</a:t>
            </a:fld>
            <a:endParaRPr lang="en-US"/>
          </a:p>
        </p:txBody>
      </p:sp>
      <p:sp>
        <p:nvSpPr>
          <p:cNvPr id="3" name="Footer Placeholder 2">
            <a:extLst>
              <a:ext uri="{FF2B5EF4-FFF2-40B4-BE49-F238E27FC236}">
                <a16:creationId xmlns:a16="http://schemas.microsoft.com/office/drawing/2014/main" id="{EEDE9634-18C9-9810-10D0-F7F176AB76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85B9CA-2D09-6C07-ADD0-64A5AD6EB2DA}"/>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5662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72200-F85B-29F2-3EBE-28DFDE1376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24CFB7-28CA-8CA9-E74E-F59B706F2B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DBD572-AF4A-26D1-BD7F-292B723D25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316E53-9D2C-61EF-E1A1-393D4AB48DF6}"/>
              </a:ext>
            </a:extLst>
          </p:cNvPr>
          <p:cNvSpPr>
            <a:spLocks noGrp="1"/>
          </p:cNvSpPr>
          <p:nvPr>
            <p:ph type="dt" sz="half" idx="10"/>
          </p:nvPr>
        </p:nvSpPr>
        <p:spPr/>
        <p:txBody>
          <a:bodyPr/>
          <a:lstStyle/>
          <a:p>
            <a:fld id="{FCB478C9-E87B-4A01-897A-31CF25A9F397}" type="datetimeFigureOut">
              <a:rPr lang="en-US" smtClean="0"/>
              <a:t>5/6/2024</a:t>
            </a:fld>
            <a:endParaRPr lang="en-US"/>
          </a:p>
        </p:txBody>
      </p:sp>
      <p:sp>
        <p:nvSpPr>
          <p:cNvPr id="6" name="Footer Placeholder 5">
            <a:extLst>
              <a:ext uri="{FF2B5EF4-FFF2-40B4-BE49-F238E27FC236}">
                <a16:creationId xmlns:a16="http://schemas.microsoft.com/office/drawing/2014/main" id="{27E70BD4-E1EC-FED8-2B03-8776568627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9B007E-65AF-14D2-7D15-5080551CCD88}"/>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1957980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21BF3-9284-6354-3981-7984245E04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ACD707-CFF2-FC21-971A-8183A196B0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6DD882-86FF-9787-5A88-F2F4D17A1D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03B890-76CF-AD5E-147E-1837B6ECE706}"/>
              </a:ext>
            </a:extLst>
          </p:cNvPr>
          <p:cNvSpPr>
            <a:spLocks noGrp="1"/>
          </p:cNvSpPr>
          <p:nvPr>
            <p:ph type="dt" sz="half" idx="10"/>
          </p:nvPr>
        </p:nvSpPr>
        <p:spPr/>
        <p:txBody>
          <a:bodyPr/>
          <a:lstStyle/>
          <a:p>
            <a:fld id="{FCB478C9-E87B-4A01-897A-31CF25A9F397}" type="datetimeFigureOut">
              <a:rPr lang="en-US" smtClean="0"/>
              <a:t>5/6/2024</a:t>
            </a:fld>
            <a:endParaRPr lang="en-US"/>
          </a:p>
        </p:txBody>
      </p:sp>
      <p:sp>
        <p:nvSpPr>
          <p:cNvPr id="6" name="Footer Placeholder 5">
            <a:extLst>
              <a:ext uri="{FF2B5EF4-FFF2-40B4-BE49-F238E27FC236}">
                <a16:creationId xmlns:a16="http://schemas.microsoft.com/office/drawing/2014/main" id="{9F420222-F461-B610-591D-0C916272A0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997241-8938-1842-1B6B-5C3BFB663A74}"/>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3318100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427107-482C-B863-52CF-12E0D44366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38BDB6-E5E2-472F-4EDA-E6A781BBA1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8B284E-B5EF-B850-BDC3-8891EF9343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B478C9-E87B-4A01-897A-31CF25A9F397}" type="datetimeFigureOut">
              <a:rPr lang="en-US" smtClean="0"/>
              <a:t>5/6/2024</a:t>
            </a:fld>
            <a:endParaRPr lang="en-US"/>
          </a:p>
        </p:txBody>
      </p:sp>
      <p:sp>
        <p:nvSpPr>
          <p:cNvPr id="5" name="Footer Placeholder 4">
            <a:extLst>
              <a:ext uri="{FF2B5EF4-FFF2-40B4-BE49-F238E27FC236}">
                <a16:creationId xmlns:a16="http://schemas.microsoft.com/office/drawing/2014/main" id="{E8B7CED5-7623-E8F1-1013-BACF5388F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BFDA5F-DF47-A137-20BC-4F1C80E477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F494D9-4923-4C56-9779-ADD4A0CCD3F0}" type="slidenum">
              <a:rPr lang="en-US" smtClean="0"/>
              <a:t>‹#›</a:t>
            </a:fld>
            <a:endParaRPr lang="en-US"/>
          </a:p>
        </p:txBody>
      </p:sp>
    </p:spTree>
    <p:extLst>
      <p:ext uri="{BB962C8B-B14F-4D97-AF65-F5344CB8AC3E}">
        <p14:creationId xmlns:p14="http://schemas.microsoft.com/office/powerpoint/2010/main" val="3043265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9.wdp"/><Relationship Id="rId3" Type="http://schemas.openxmlformats.org/officeDocument/2006/relationships/image" Target="../media/image25.jpeg"/><Relationship Id="rId7" Type="http://schemas.microsoft.com/office/2007/relationships/hdphoto" Target="../media/hdphoto6.wdp"/><Relationship Id="rId12"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7.png"/><Relationship Id="rId11" Type="http://schemas.microsoft.com/office/2007/relationships/hdphoto" Target="../media/hdphoto8.wdp"/><Relationship Id="rId5" Type="http://schemas.microsoft.com/office/2007/relationships/hdphoto" Target="../media/hdphoto5.wdp"/><Relationship Id="rId10" Type="http://schemas.openxmlformats.org/officeDocument/2006/relationships/image" Target="../media/image29.png"/><Relationship Id="rId4" Type="http://schemas.openxmlformats.org/officeDocument/2006/relationships/image" Target="../media/image26.png"/><Relationship Id="rId9" Type="http://schemas.microsoft.com/office/2007/relationships/hdphoto" Target="../media/hdphoto7.wdp"/></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13.wdp"/><Relationship Id="rId3" Type="http://schemas.openxmlformats.org/officeDocument/2006/relationships/image" Target="../media/image25.jpeg"/><Relationship Id="rId7" Type="http://schemas.microsoft.com/office/2007/relationships/hdphoto" Target="../media/hdphoto11.wdp"/><Relationship Id="rId12" Type="http://schemas.openxmlformats.org/officeDocument/2006/relationships/image" Target="../media/image35.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3.png"/><Relationship Id="rId11" Type="http://schemas.microsoft.com/office/2007/relationships/hdphoto" Target="../media/hdphoto12.wdp"/><Relationship Id="rId5" Type="http://schemas.microsoft.com/office/2007/relationships/hdphoto" Target="../media/hdphoto10.wdp"/><Relationship Id="rId15" Type="http://schemas.openxmlformats.org/officeDocument/2006/relationships/image" Target="../media/image31.jpeg"/><Relationship Id="rId10" Type="http://schemas.openxmlformats.org/officeDocument/2006/relationships/image" Target="../media/image34.png"/><Relationship Id="rId4" Type="http://schemas.openxmlformats.org/officeDocument/2006/relationships/image" Target="../media/image32.png"/><Relationship Id="rId9" Type="http://schemas.microsoft.com/office/2007/relationships/hdphoto" Target="../media/hdphoto7.wdp"/><Relationship Id="rId1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video" Target="../media/media1.mp4"/><Relationship Id="rId7" Type="http://schemas.openxmlformats.org/officeDocument/2006/relationships/image" Target="../media/image5.png"/><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4.jp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hdphoto" Target="../media/hdphoto15.wdp"/><Relationship Id="rId3" Type="http://schemas.microsoft.com/office/2007/relationships/media" Target="../media/media3.mp3"/><Relationship Id="rId7" Type="http://schemas.openxmlformats.org/officeDocument/2006/relationships/image" Target="../media/image4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11" Type="http://schemas.microsoft.com/office/2007/relationships/hdphoto" Target="../media/hdphoto16.wdp"/><Relationship Id="rId5" Type="http://schemas.openxmlformats.org/officeDocument/2006/relationships/slideLayout" Target="../slideLayouts/slideLayout2.xml"/><Relationship Id="rId10" Type="http://schemas.openxmlformats.org/officeDocument/2006/relationships/image" Target="../media/image47.png"/><Relationship Id="rId4" Type="http://schemas.openxmlformats.org/officeDocument/2006/relationships/audio" Target="../media/media3.mp3"/><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media" Target="../media/media3.mp3"/><Relationship Id="rId7"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11" Type="http://schemas.microsoft.com/office/2007/relationships/hdphoto" Target="../media/hdphoto18.wdp"/><Relationship Id="rId5" Type="http://schemas.openxmlformats.org/officeDocument/2006/relationships/slideLayout" Target="../slideLayouts/slideLayout2.xml"/><Relationship Id="rId10" Type="http://schemas.openxmlformats.org/officeDocument/2006/relationships/image" Target="../media/image49.png"/><Relationship Id="rId4" Type="http://schemas.openxmlformats.org/officeDocument/2006/relationships/audio" Target="../media/media3.mp3"/><Relationship Id="rId9" Type="http://schemas.microsoft.com/office/2007/relationships/hdphoto" Target="../media/hdphoto17.wdp"/></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media" Target="../media/media3.mp3"/><Relationship Id="rId7"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11" Type="http://schemas.microsoft.com/office/2007/relationships/hdphoto" Target="../media/hdphoto20.wdp"/><Relationship Id="rId5" Type="http://schemas.openxmlformats.org/officeDocument/2006/relationships/slideLayout" Target="../slideLayouts/slideLayout2.xml"/><Relationship Id="rId10" Type="http://schemas.openxmlformats.org/officeDocument/2006/relationships/image" Target="../media/image51.png"/><Relationship Id="rId4" Type="http://schemas.openxmlformats.org/officeDocument/2006/relationships/audio" Target="../media/media3.mp3"/><Relationship Id="rId9" Type="http://schemas.microsoft.com/office/2007/relationships/hdphoto" Target="../media/hdphoto19.wdp"/></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3.mp3"/><Relationship Id="rId7"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11" Type="http://schemas.microsoft.com/office/2007/relationships/hdphoto" Target="../media/hdphoto22.wdp"/><Relationship Id="rId5" Type="http://schemas.openxmlformats.org/officeDocument/2006/relationships/slideLayout" Target="../slideLayouts/slideLayout2.xml"/><Relationship Id="rId10" Type="http://schemas.openxmlformats.org/officeDocument/2006/relationships/image" Target="../media/image53.png"/><Relationship Id="rId4" Type="http://schemas.openxmlformats.org/officeDocument/2006/relationships/audio" Target="../media/media3.mp3"/><Relationship Id="rId9" Type="http://schemas.microsoft.com/office/2007/relationships/hdphoto" Target="../media/hdphoto21.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gif"/><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32.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slideLayout" Target="../slideLayouts/slideLayout2.xml"/><Relationship Id="rId7" Type="http://schemas.openxmlformats.org/officeDocument/2006/relationships/image" Target="../media/image56.png"/><Relationship Id="rId2" Type="http://schemas.openxmlformats.org/officeDocument/2006/relationships/audio" Target="../media/media5.mp3"/><Relationship Id="rId1" Type="http://schemas.microsoft.com/office/2007/relationships/media" Target="../media/media5.mp3"/><Relationship Id="rId6" Type="http://schemas.microsoft.com/office/2007/relationships/hdphoto" Target="../media/hdphoto4.wdp"/><Relationship Id="rId5" Type="http://schemas.openxmlformats.org/officeDocument/2006/relationships/image" Target="../media/image16.png"/><Relationship Id="rId4" Type="http://schemas.openxmlformats.org/officeDocument/2006/relationships/image" Target="../media/image55.jpeg"/><Relationship Id="rId9"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6624" b="16240"/>
          <a:stretch/>
        </p:blipFill>
        <p:spPr>
          <a:xfrm>
            <a:off x="0" y="-19050"/>
            <a:ext cx="12192000" cy="6877050"/>
          </a:xfrm>
          <a:prstGeom prst="rect">
            <a:avLst/>
          </a:prstGeom>
        </p:spPr>
      </p:pic>
      <p:sp>
        <p:nvSpPr>
          <p:cNvPr id="5" name="Title 1"/>
          <p:cNvSpPr txBox="1">
            <a:spLocks/>
          </p:cNvSpPr>
          <p:nvPr/>
        </p:nvSpPr>
        <p:spPr>
          <a:xfrm>
            <a:off x="1839298" y="175677"/>
            <a:ext cx="8382000" cy="971550"/>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solidFill>
                  <a:srgbClr val="002060"/>
                </a:solidFill>
                <a:latin typeface="Times New Roman" pitchFamily="18" charset="0"/>
                <a:cs typeface="Times New Roman" pitchFamily="18" charset="0"/>
              </a:rPr>
              <a:t>ỦY BAN NHÂN DÂN QUẬN LONG BIÊN</a:t>
            </a:r>
          </a:p>
          <a:p>
            <a:endParaRPr lang="en-US" sz="3200" b="1">
              <a:solidFill>
                <a:srgbClr val="002060"/>
              </a:solidFill>
              <a:latin typeface="Times New Roman" pitchFamily="18" charset="0"/>
              <a:cs typeface="Times New Roman" pitchFamily="18" charset="0"/>
            </a:endParaRPr>
          </a:p>
          <a:p>
            <a:r>
              <a:rPr lang="en-US" sz="3200" b="1">
                <a:solidFill>
                  <a:srgbClr val="002060"/>
                </a:solidFill>
                <a:latin typeface="Times New Roman" pitchFamily="18" charset="0"/>
                <a:cs typeface="Times New Roman" pitchFamily="18" charset="0"/>
              </a:rPr>
              <a:t>TRƯỜNG MẦM NON HOA MỘC LAN</a:t>
            </a:r>
          </a:p>
        </p:txBody>
      </p:sp>
      <p:sp>
        <p:nvSpPr>
          <p:cNvPr id="6" name="Title 1"/>
          <p:cNvSpPr txBox="1">
            <a:spLocks/>
          </p:cNvSpPr>
          <p:nvPr/>
        </p:nvSpPr>
        <p:spPr>
          <a:xfrm>
            <a:off x="2131305" y="2590800"/>
            <a:ext cx="8153400" cy="1752600"/>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800" b="1" dirty="0">
                <a:solidFill>
                  <a:srgbClr val="FF0000"/>
                </a:solidFill>
                <a:latin typeface="Times New Roman" pitchFamily="18" charset="0"/>
                <a:cs typeface="Times New Roman" pitchFamily="18" charset="0"/>
              </a:rPr>
              <a:t>LĨNH VỰC: PHÁT </a:t>
            </a:r>
            <a:r>
              <a:rPr lang="en-US" sz="12800" b="1">
                <a:solidFill>
                  <a:srgbClr val="FF0000"/>
                </a:solidFill>
                <a:latin typeface="Times New Roman" pitchFamily="18" charset="0"/>
                <a:cs typeface="Times New Roman" pitchFamily="18" charset="0"/>
              </a:rPr>
              <a:t>TRIỂN NHẬN THỨC</a:t>
            </a:r>
            <a:endParaRPr lang="en-US" sz="12800" b="1" dirty="0">
              <a:solidFill>
                <a:srgbClr val="FF0000"/>
              </a:solidFill>
              <a:latin typeface="Times New Roman" pitchFamily="18" charset="0"/>
              <a:cs typeface="Times New Roman" pitchFamily="18" charset="0"/>
            </a:endParaRPr>
          </a:p>
          <a:p>
            <a:endParaRPr lang="en-US" sz="12800" b="1" dirty="0">
              <a:solidFill>
                <a:srgbClr val="FF0000"/>
              </a:solidFill>
              <a:latin typeface="Times New Roman" pitchFamily="18" charset="0"/>
              <a:cs typeface="Times New Roman" pitchFamily="18" charset="0"/>
            </a:endParaRPr>
          </a:p>
          <a:p>
            <a:r>
              <a:rPr lang="en-US" sz="12800" b="1" dirty="0">
                <a:solidFill>
                  <a:srgbClr val="FF0000"/>
                </a:solidFill>
                <a:latin typeface="Times New Roman" pitchFamily="18" charset="0"/>
                <a:cs typeface="Times New Roman" pitchFamily="18" charset="0"/>
              </a:rPr>
              <a:t>HOẠT </a:t>
            </a:r>
            <a:r>
              <a:rPr lang="en-US" sz="12800" b="1">
                <a:solidFill>
                  <a:srgbClr val="FF0000"/>
                </a:solidFill>
                <a:latin typeface="Times New Roman" pitchFamily="18" charset="0"/>
                <a:cs typeface="Times New Roman" pitchFamily="18" charset="0"/>
              </a:rPr>
              <a:t>ĐỘNG : KHÁM PHÁ XÃ HỘI</a:t>
            </a:r>
            <a:endParaRPr lang="en-US" sz="12800" b="1" dirty="0">
              <a:solidFill>
                <a:srgbClr val="FF0000"/>
              </a:solidFill>
              <a:latin typeface="Times New Roman" pitchFamily="18" charset="0"/>
              <a:cs typeface="Times New Roman" pitchFamily="18" charset="0"/>
            </a:endParaRPr>
          </a:p>
          <a:p>
            <a:endParaRPr lang="en-US" sz="12800" b="1" dirty="0">
              <a:solidFill>
                <a:srgbClr val="FF0000"/>
              </a:solidFill>
              <a:latin typeface="Times New Roman" pitchFamily="18" charset="0"/>
              <a:cs typeface="Times New Roman" pitchFamily="18" charset="0"/>
            </a:endParaRPr>
          </a:p>
          <a:p>
            <a:r>
              <a:rPr lang="en-US" sz="12800" b="1" dirty="0" err="1">
                <a:solidFill>
                  <a:srgbClr val="FF0000"/>
                </a:solidFill>
                <a:latin typeface="Times New Roman" pitchFamily="18" charset="0"/>
                <a:cs typeface="Times New Roman" pitchFamily="18" charset="0"/>
              </a:rPr>
              <a:t>Đề</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tài</a:t>
            </a:r>
            <a:r>
              <a:rPr lang="en-US" sz="12800" b="1">
                <a:solidFill>
                  <a:srgbClr val="FF0000"/>
                </a:solidFill>
                <a:latin typeface="Times New Roman" pitchFamily="18" charset="0"/>
                <a:cs typeface="Times New Roman" pitchFamily="18" charset="0"/>
              </a:rPr>
              <a:t>: Ngôi nhà thân yêu của bé</a:t>
            </a:r>
            <a:endParaRPr lang="en-US" sz="12800" b="1" dirty="0">
              <a:solidFill>
                <a:srgbClr val="FF0000"/>
              </a:solidFill>
              <a:latin typeface="Times New Roman" pitchFamily="18" charset="0"/>
              <a:cs typeface="Times New Roman" pitchFamily="18" charset="0"/>
            </a:endParaRPr>
          </a:p>
          <a:p>
            <a:endParaRPr lang="en-US" sz="3500" b="1" dirty="0">
              <a:solidFill>
                <a:srgbClr val="FF0000"/>
              </a:solidFill>
              <a:latin typeface="Times New Roman" pitchFamily="18" charset="0"/>
              <a:cs typeface="Times New Roman" pitchFamily="18" charset="0"/>
            </a:endParaRPr>
          </a:p>
        </p:txBody>
      </p:sp>
      <p:sp>
        <p:nvSpPr>
          <p:cNvPr id="7" name="Title 1"/>
          <p:cNvSpPr txBox="1">
            <a:spLocks/>
          </p:cNvSpPr>
          <p:nvPr/>
        </p:nvSpPr>
        <p:spPr>
          <a:xfrm>
            <a:off x="2590800" y="3962400"/>
            <a:ext cx="7010400" cy="1371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a:solidFill>
                <a:srgbClr val="002060"/>
              </a:solidFill>
              <a:latin typeface="Times New Roman" pitchFamily="18" charset="0"/>
              <a:cs typeface="Times New Roman" pitchFamily="18" charset="0"/>
            </a:endParaRPr>
          </a:p>
        </p:txBody>
      </p:sp>
      <p:sp>
        <p:nvSpPr>
          <p:cNvPr id="8" name="Title 1"/>
          <p:cNvSpPr txBox="1">
            <a:spLocks/>
          </p:cNvSpPr>
          <p:nvPr/>
        </p:nvSpPr>
        <p:spPr>
          <a:xfrm>
            <a:off x="2696947" y="4718566"/>
            <a:ext cx="7010400" cy="1371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1800" b="1">
              <a:solidFill>
                <a:srgbClr val="002060"/>
              </a:solidFill>
              <a:latin typeface="Times New Roman" pitchFamily="18" charset="0"/>
              <a:cs typeface="Times New Roman" pitchFamily="18" charset="0"/>
            </a:endParaRPr>
          </a:p>
        </p:txBody>
      </p:sp>
      <p:sp>
        <p:nvSpPr>
          <p:cNvPr id="9" name="Title 1"/>
          <p:cNvSpPr txBox="1">
            <a:spLocks/>
          </p:cNvSpPr>
          <p:nvPr/>
        </p:nvSpPr>
        <p:spPr>
          <a:xfrm>
            <a:off x="2743200" y="4876800"/>
            <a:ext cx="7010400" cy="1371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a:solidFill>
                <a:srgbClr val="002060"/>
              </a:solidFill>
              <a:latin typeface="Times New Roman" pitchFamily="18" charset="0"/>
              <a:cs typeface="Times New Roman" pitchFamily="18" charset="0"/>
            </a:endParaRPr>
          </a:p>
        </p:txBody>
      </p:sp>
      <p:pic>
        <p:nvPicPr>
          <p:cNvPr id="10" name="Content Placeholder 13">
            <a:extLst>
              <a:ext uri="{FF2B5EF4-FFF2-40B4-BE49-F238E27FC236}">
                <a16:creationId xmlns:a16="http://schemas.microsoft.com/office/drawing/2014/main" id="{B8B97169-1DBE-412E-9048-350C33211B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1143000" cy="1257300"/>
          </a:xfrm>
          <a:prstGeom prst="rect">
            <a:avLst/>
          </a:prstGeom>
        </p:spPr>
      </p:pic>
      <p:pic>
        <p:nvPicPr>
          <p:cNvPr id="11" name="Content Placeholder 13">
            <a:extLst>
              <a:ext uri="{FF2B5EF4-FFF2-40B4-BE49-F238E27FC236}">
                <a16:creationId xmlns:a16="http://schemas.microsoft.com/office/drawing/2014/main" id="{C36716FB-FCB5-43F2-AEBD-03A3993C4F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600700"/>
            <a:ext cx="1143000" cy="1257300"/>
          </a:xfrm>
          <a:prstGeom prst="rect">
            <a:avLst/>
          </a:prstGeom>
        </p:spPr>
      </p:pic>
      <p:pic>
        <p:nvPicPr>
          <p:cNvPr id="12" name="Content Placeholder 13">
            <a:extLst>
              <a:ext uri="{FF2B5EF4-FFF2-40B4-BE49-F238E27FC236}">
                <a16:creationId xmlns:a16="http://schemas.microsoft.com/office/drawing/2014/main" id="{93E9A36F-E4A3-423B-A297-94203EB961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525002" y="-19050"/>
            <a:ext cx="1142999" cy="1257300"/>
          </a:xfrm>
          <a:prstGeom prst="rect">
            <a:avLst/>
          </a:prstGeom>
        </p:spPr>
      </p:pic>
      <p:pic>
        <p:nvPicPr>
          <p:cNvPr id="13" name="Content Placeholder 13">
            <a:extLst>
              <a:ext uri="{FF2B5EF4-FFF2-40B4-BE49-F238E27FC236}">
                <a16:creationId xmlns:a16="http://schemas.microsoft.com/office/drawing/2014/main" id="{9F1CE9FB-434C-43EF-A58B-A84594B6D6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493907" y="5600700"/>
            <a:ext cx="1142999" cy="1257300"/>
          </a:xfrm>
          <a:prstGeom prst="rect">
            <a:avLst/>
          </a:prstGeom>
        </p:spPr>
      </p:pic>
      <p:sp>
        <p:nvSpPr>
          <p:cNvPr id="14" name="Rectangle 13"/>
          <p:cNvSpPr/>
          <p:nvPr/>
        </p:nvSpPr>
        <p:spPr>
          <a:xfrm>
            <a:off x="5184881" y="4787384"/>
            <a:ext cx="2034531" cy="369332"/>
          </a:xfrm>
          <a:prstGeom prst="rect">
            <a:avLst/>
          </a:prstGeom>
        </p:spPr>
        <p:txBody>
          <a:bodyPr wrap="none">
            <a:spAutoFit/>
          </a:bodyPr>
          <a:lstStyle/>
          <a:p>
            <a:r>
              <a:rPr lang="en-US" b="1">
                <a:solidFill>
                  <a:srgbClr val="002060"/>
                </a:solidFill>
                <a:latin typeface="Times New Roman" pitchFamily="18" charset="0"/>
                <a:cs typeface="Times New Roman" pitchFamily="18" charset="0"/>
              </a:rPr>
              <a:t>Lứa tuổi: 5 - 6 tuổi</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rcRect/>
          <a:stretch/>
        </p:blipFill>
        <p:spPr>
          <a:xfrm>
            <a:off x="5704503" y="1146556"/>
            <a:ext cx="782994" cy="751674"/>
          </a:xfrm>
          <a:prstGeom prst="rect">
            <a:avLst/>
          </a:prstGeom>
        </p:spPr>
      </p:pic>
    </p:spTree>
    <p:custDataLst>
      <p:tags r:id="rId1"/>
    </p:custDataLst>
    <p:extLst>
      <p:ext uri="{BB962C8B-B14F-4D97-AF65-F5344CB8AC3E}">
        <p14:creationId xmlns:p14="http://schemas.microsoft.com/office/powerpoint/2010/main" val="776895686"/>
      </p:ext>
    </p:extLst>
  </p:cSld>
  <p:clrMapOvr>
    <a:masterClrMapping/>
  </p:clrMapOvr>
  <mc:AlternateContent xmlns:mc="http://schemas.openxmlformats.org/markup-compatibility/2006" xmlns:p14="http://schemas.microsoft.com/office/powerpoint/2010/main">
    <mc:Choice Requires="p14">
      <p:transition spd="slow" p14:dur="2000" advTm="21072"/>
    </mc:Choice>
    <mc:Fallback xmlns="">
      <p:transition spd="slow" advTm="210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1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1" nodeType="clickEffect">
                                  <p:stCondLst>
                                    <p:cond delay="0"/>
                                  </p:stCondLst>
                                  <p:childTnLst>
                                    <p:animEffect transition="out" filter="fade">
                                      <p:cBhvr>
                                        <p:cTn id="23" dur="1250" tmFilter="0, 0; .2, .5; .8, .5; 1, 0"/>
                                        <p:tgtEl>
                                          <p:spTgt spid="6"/>
                                        </p:tgtEl>
                                      </p:cBhvr>
                                    </p:animEffect>
                                    <p:animScale>
                                      <p:cBhvr>
                                        <p:cTn id="24" dur="625" autoRev="1" fill="hold"/>
                                        <p:tgtEl>
                                          <p:spTgt spid="6"/>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nodePh="1">
                                  <p:stCondLst>
                                    <p:cond delay="0"/>
                                  </p:stCondLst>
                                  <p:endCondLst>
                                    <p:cond evt="begin" delay="0">
                                      <p:tn val="27"/>
                                    </p:cond>
                                  </p:end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nodePh="1">
                                  <p:stCondLst>
                                    <p:cond delay="0"/>
                                  </p:stCondLst>
                                  <p:endCondLst>
                                    <p:cond evt="begin" delay="0">
                                      <p:tn val="39"/>
                                    </p:cond>
                                  </p:end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1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nodePh="1">
                                  <p:stCondLst>
                                    <p:cond delay="0"/>
                                  </p:stCondLst>
                                  <p:endCondLst>
                                    <p:cond evt="begin" delay="0">
                                      <p:tn val="44"/>
                                    </p:cond>
                                  </p:endCondLst>
                                  <p:childTnLst>
                                    <p:set>
                                      <p:cBhvr>
                                        <p:cTn id="45" dur="1" fill="hold">
                                          <p:stCondLst>
                                            <p:cond delay="0"/>
                                          </p:stCondLst>
                                        </p:cTn>
                                        <p:tgtEl>
                                          <p:spTgt spid="9"/>
                                        </p:tgtEl>
                                        <p:attrNameLst>
                                          <p:attrName>style.visibility</p:attrName>
                                        </p:attrNameLst>
                                      </p:cBhvr>
                                      <p:to>
                                        <p:strVal val="visible"/>
                                      </p:to>
                                    </p:set>
                                    <p:animEffect transition="in" filter="wheel(1)">
                                      <p:cBhvr>
                                        <p:cTn id="46" dur="20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grpId="2" nodeType="clickEffect">
                                  <p:stCondLst>
                                    <p:cond delay="0"/>
                                  </p:stCondLst>
                                  <p:childTnLst>
                                    <p:animEffect transition="out" filter="fade">
                                      <p:cBhvr>
                                        <p:cTn id="50" dur="1500" tmFilter="0, 0; .2, .5; .8, .5; 1, 0"/>
                                        <p:tgtEl>
                                          <p:spTgt spid="6"/>
                                        </p:tgtEl>
                                      </p:cBhvr>
                                    </p:animEffect>
                                    <p:animScale>
                                      <p:cBhvr>
                                        <p:cTn id="51" dur="7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6" grpId="2"/>
      <p:bldP spid="7" grpId="0"/>
      <p:bldP spid="8" grpId="0"/>
      <p:bldP spid="9"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Little Girl With Her Mother Brushing Teeth Near Sink In Bathroom Stock  Photo, Picture And Royalty Free Image. Image 977186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4207"/>
            <a:ext cx="12192000" cy="400110"/>
          </a:xfrm>
          <a:prstGeom prst="rect">
            <a:avLst/>
          </a:prstGeom>
        </p:spPr>
        <p:txBody>
          <a:bodyPr wrap="square">
            <a:spAutoFit/>
          </a:bodyPr>
          <a:lstStyle/>
          <a:p>
            <a:pPr algn="ctr"/>
            <a:r>
              <a:rPr lang="pt-PT" sz="2000" dirty="0">
                <a:solidFill>
                  <a:srgbClr val="002060"/>
                </a:solidFill>
                <a:latin typeface="Times New Roman" panose="02020603050405020304" pitchFamily="18" charset="0"/>
                <a:ea typeface="Times New Roman" panose="02020603050405020304" pitchFamily="18" charset="0"/>
              </a:rPr>
              <a:t>Phòng vệ sinh là nơi để chúng ta vệ sinh cá nhân cho sạch sẽ thì sẽ phòng trách được các dịch bệnh theo mùa đấy</a:t>
            </a:r>
            <a:endParaRPr lang="en-US" sz="2000" dirty="0">
              <a:solidFill>
                <a:srgbClr val="002060"/>
              </a:solidFill>
            </a:endParaRPr>
          </a:p>
        </p:txBody>
      </p:sp>
    </p:spTree>
    <p:extLst>
      <p:ext uri="{BB962C8B-B14F-4D97-AF65-F5344CB8AC3E}">
        <p14:creationId xmlns:p14="http://schemas.microsoft.com/office/powerpoint/2010/main" val="25043575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ảnh Cậu Bé đang Nằm Trên Giường Với Một Con Gấu Búp Bê Tải Xuống Miễn Phí,  ảnh trẻ em, cậu bé, người mẫu đẹp Trên Lovep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354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12192000" cy="707886"/>
          </a:xfrm>
          <a:prstGeom prst="rect">
            <a:avLst/>
          </a:prstGeom>
        </p:spPr>
        <p:txBody>
          <a:bodyPr wrap="square">
            <a:spAutoFit/>
          </a:bodyPr>
          <a:lstStyle/>
          <a:p>
            <a:pPr algn="ctr"/>
            <a:r>
              <a:rPr lang="pt-PT" sz="2000" dirty="0">
                <a:solidFill>
                  <a:srgbClr val="002060"/>
                </a:solidFill>
                <a:latin typeface="Times New Roman" panose="02020603050405020304" pitchFamily="18" charset="0"/>
                <a:ea typeface="Times New Roman" panose="02020603050405020304" pitchFamily="18" charset="0"/>
              </a:rPr>
              <a:t>Còn phòng ngủ là phòng dành để chúng ta nghỉ ngơi để lấy lại sức lực tiếp tục vui chơi học tập và làm việc đấy.</a:t>
            </a:r>
          </a:p>
          <a:p>
            <a:pPr algn="ctr"/>
            <a:r>
              <a:rPr lang="pt-PT" sz="2000" dirty="0">
                <a:solidFill>
                  <a:srgbClr val="002060"/>
                </a:solidFill>
                <a:latin typeface="Times New Roman" panose="02020603050405020304" pitchFamily="18" charset="0"/>
                <a:ea typeface="Times New Roman" panose="02020603050405020304" pitchFamily="18" charset="0"/>
              </a:rPr>
              <a:t>Vì vậy các con cũng phải ngủ đủ giấc để có sức khỏe tốt nhé.</a:t>
            </a:r>
            <a:endParaRPr lang="en-US" sz="2000" dirty="0">
              <a:solidFill>
                <a:srgbClr val="002060"/>
              </a:solidFill>
            </a:endParaRPr>
          </a:p>
        </p:txBody>
      </p:sp>
    </p:spTree>
    <p:extLst>
      <p:ext uri="{BB962C8B-B14F-4D97-AF65-F5344CB8AC3E}">
        <p14:creationId xmlns:p14="http://schemas.microsoft.com/office/powerpoint/2010/main" val="1921397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20160" y="303014"/>
            <a:ext cx="11871840" cy="646331"/>
          </a:xfrm>
          <a:prstGeom prst="rect">
            <a:avLst/>
          </a:prstGeom>
        </p:spPr>
        <p:txBody>
          <a:bodyPr wrap="none">
            <a:spAutoFit/>
          </a:bodyPr>
          <a:lstStyle/>
          <a:p>
            <a:pPr algn="ctr">
              <a:spcAft>
                <a:spcPts val="0"/>
              </a:spcAft>
              <a:tabLst>
                <a:tab pos="1818640" algn="l"/>
              </a:tabLst>
            </a:pPr>
            <a:r>
              <a:rPr lang="pt-PT" sz="3600" dirty="0">
                <a:solidFill>
                  <a:srgbClr val="002060"/>
                </a:solidFill>
                <a:latin typeface="Times New Roman" panose="02020603050405020304" pitchFamily="18" charset="0"/>
                <a:ea typeface="Times New Roman" panose="02020603050405020304" pitchFamily="18" charset="0"/>
              </a:rPr>
              <a:t>Theo các con, đồ dùng ở mỗi phòng sẽ giống hay khác nhau? </a:t>
            </a:r>
            <a:endParaRPr lang="en-US" sz="3600" dirty="0">
              <a:solidFill>
                <a:srgbClr val="002060"/>
              </a:solidFill>
              <a:effectLst/>
              <a:latin typeface="Times New Roman" panose="02020603050405020304" pitchFamily="18" charset="0"/>
              <a:ea typeface="Times New Roman" panose="02020603050405020304" pitchFamily="18" charset="0"/>
            </a:endParaRPr>
          </a:p>
        </p:txBody>
      </p:sp>
      <p:pic>
        <p:nvPicPr>
          <p:cNvPr id="6150" name="Picture 6" descr="Ba loại câu hỏi người học tiếng Anh cần biết - VnExp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9345"/>
            <a:ext cx="12192000" cy="5908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7897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574CB-CD49-BB29-2B18-6497902B6BE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64CCE70-0A96-D474-4660-CD2955C79857}"/>
              </a:ext>
            </a:extLst>
          </p:cNvPr>
          <p:cNvSpPr>
            <a:spLocks noGrp="1"/>
          </p:cNvSpPr>
          <p:nvPr>
            <p:ph idx="1"/>
          </p:nvPr>
        </p:nvSpPr>
        <p:spPr/>
        <p:txBody>
          <a:bodyPr/>
          <a:lstStyle/>
          <a:p>
            <a:endParaRPr lang="en-US"/>
          </a:p>
        </p:txBody>
      </p:sp>
      <p:pic>
        <p:nvPicPr>
          <p:cNvPr id="3074" name="Picture 2" descr="39 mẫu thiết kế phòng khách đẹp, chuẩn hiện đại!">
            <a:extLst>
              <a:ext uri="{FF2B5EF4-FFF2-40B4-BE49-F238E27FC236}">
                <a16:creationId xmlns:a16="http://schemas.microsoft.com/office/drawing/2014/main" id="{491A9EBE-291D-90F1-87F4-39BD6BF8CB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69" r="4218" b="13190"/>
          <a:stretch/>
        </p:blipFill>
        <p:spPr bwMode="auto">
          <a:xfrm>
            <a:off x="0" y="15081"/>
            <a:ext cx="12192000" cy="6842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6088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21816-B2B5-4A11-7608-2FFD0461D24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1E98F6-FFDA-F382-1FDE-56AB6D3DC30B}"/>
              </a:ext>
            </a:extLst>
          </p:cNvPr>
          <p:cNvSpPr>
            <a:spLocks noGrp="1"/>
          </p:cNvSpPr>
          <p:nvPr>
            <p:ph idx="1"/>
          </p:nvPr>
        </p:nvSpPr>
        <p:spPr/>
        <p:txBody>
          <a:bodyPr/>
          <a:lstStyle/>
          <a:p>
            <a:endParaRPr lang="en-US"/>
          </a:p>
        </p:txBody>
      </p:sp>
      <p:pic>
        <p:nvPicPr>
          <p:cNvPr id="6146" name="Picture 2" descr="Thiết kế nội thất phòng ngủ hiện đại đầy đủ tiện nghi">
            <a:extLst>
              <a:ext uri="{FF2B5EF4-FFF2-40B4-BE49-F238E27FC236}">
                <a16:creationId xmlns:a16="http://schemas.microsoft.com/office/drawing/2014/main" id="{9569BB20-ED60-DAD7-BEE5-FC9ED3FD03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00"/>
          <a:stretch/>
        </p:blipFill>
        <p:spPr bwMode="auto">
          <a:xfrm>
            <a:off x="0" y="0"/>
            <a:ext cx="12192000" cy="6817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158890"/>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75B1C-D5B8-E4EA-F366-E63CF42C1C6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B45976-B032-D22D-B4AA-97195D5CF67B}"/>
              </a:ext>
            </a:extLst>
          </p:cNvPr>
          <p:cNvSpPr>
            <a:spLocks noGrp="1"/>
          </p:cNvSpPr>
          <p:nvPr>
            <p:ph idx="1"/>
          </p:nvPr>
        </p:nvSpPr>
        <p:spPr/>
        <p:txBody>
          <a:bodyPr/>
          <a:lstStyle/>
          <a:p>
            <a:endParaRPr lang="en-US"/>
          </a:p>
        </p:txBody>
      </p:sp>
      <p:pic>
        <p:nvPicPr>
          <p:cNvPr id="7170" name="Picture 2" descr="Combo nội thất phòng ngủ cho bé gỗ công nghiệp CPT-06">
            <a:extLst>
              <a:ext uri="{FF2B5EF4-FFF2-40B4-BE49-F238E27FC236}">
                <a16:creationId xmlns:a16="http://schemas.microsoft.com/office/drawing/2014/main" id="{4FCF99E1-FCF3-076F-FA76-7CC8D0A0AD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630" b="4715"/>
          <a:stretch/>
        </p:blipFill>
        <p:spPr bwMode="auto">
          <a:xfrm>
            <a:off x="0" y="-18016"/>
            <a:ext cx="12192000" cy="6876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9585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8836-D342-9931-C2E3-77A95775C6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44F483-5CCC-DE6D-9543-4FAB65AD6685}"/>
              </a:ext>
            </a:extLst>
          </p:cNvPr>
          <p:cNvSpPr>
            <a:spLocks noGrp="1"/>
          </p:cNvSpPr>
          <p:nvPr>
            <p:ph idx="1"/>
          </p:nvPr>
        </p:nvSpPr>
        <p:spPr/>
        <p:txBody>
          <a:bodyPr/>
          <a:lstStyle/>
          <a:p>
            <a:endParaRPr lang="en-US"/>
          </a:p>
        </p:txBody>
      </p:sp>
      <p:grpSp>
        <p:nvGrpSpPr>
          <p:cNvPr id="9" name="Group 8">
            <a:extLst>
              <a:ext uri="{FF2B5EF4-FFF2-40B4-BE49-F238E27FC236}">
                <a16:creationId xmlns:a16="http://schemas.microsoft.com/office/drawing/2014/main" id="{A2D3CD62-4253-3B4C-9317-07C16AE2AFEF}"/>
              </a:ext>
            </a:extLst>
          </p:cNvPr>
          <p:cNvGrpSpPr/>
          <p:nvPr/>
        </p:nvGrpSpPr>
        <p:grpSpPr>
          <a:xfrm>
            <a:off x="0" y="0"/>
            <a:ext cx="12192000" cy="6877512"/>
            <a:chOff x="0" y="0"/>
            <a:chExt cx="12192000" cy="6877512"/>
          </a:xfrm>
        </p:grpSpPr>
        <p:pic>
          <p:nvPicPr>
            <p:cNvPr id="2052" name="Picture 4" descr="Thiết kế nội thất phòng bếp theo phong cách hiện đại">
              <a:extLst>
                <a:ext uri="{FF2B5EF4-FFF2-40B4-BE49-F238E27FC236}">
                  <a16:creationId xmlns:a16="http://schemas.microsoft.com/office/drawing/2014/main" id="{EE0D818F-AB8A-068A-88B0-F1B6ED8F44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19" t="3722" r="3720" b="13436"/>
            <a:stretch/>
          </p:blipFill>
          <p:spPr bwMode="auto">
            <a:xfrm>
              <a:off x="0" y="0"/>
              <a:ext cx="12192000" cy="68775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6" descr="Nồi cơm điện SATO 22F031 2.2 Lít">
              <a:extLst>
                <a:ext uri="{FF2B5EF4-FFF2-40B4-BE49-F238E27FC236}">
                  <a16:creationId xmlns:a16="http://schemas.microsoft.com/office/drawing/2014/main" id="{5F5A34CC-3863-A332-F172-A42EB3B86C59}"/>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7250" b="90000" l="10000" r="90000">
                          <a14:foregroundMark x1="25500" y1="8000" x2="30250" y2="8625"/>
                          <a14:foregroundMark x1="33375" y1="8875" x2="60000" y2="7250"/>
                          <a14:foregroundMark x1="60000" y1="7250" x2="60000" y2="7250"/>
                          <a14:foregroundMark x1="32250" y1="20500" x2="52500" y2="18875"/>
                          <a14:foregroundMark x1="52500" y1="18875" x2="63375" y2="18875"/>
                        </a14:backgroundRemoval>
                      </a14:imgEffect>
                    </a14:imgLayer>
                  </a14:imgProps>
                </a:ext>
                <a:ext uri="{28A0092B-C50C-407E-A947-70E740481C1C}">
                  <a14:useLocalDpi xmlns:a14="http://schemas.microsoft.com/office/drawing/2010/main" val="0"/>
                </a:ext>
              </a:extLst>
            </a:blip>
            <a:srcRect l="12500" t="4069" r="10833" b="7500"/>
            <a:stretch/>
          </p:blipFill>
          <p:spPr bwMode="auto">
            <a:xfrm>
              <a:off x="4112774" y="3439187"/>
              <a:ext cx="776726" cy="8419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2" descr="Bộ Bát Đĩa Cao Cấp Sứ Nhật Bản 23 Món Kèm Đũa | HomeAZ">
              <a:extLst>
                <a:ext uri="{FF2B5EF4-FFF2-40B4-BE49-F238E27FC236}">
                  <a16:creationId xmlns:a16="http://schemas.microsoft.com/office/drawing/2014/main" id="{E3C3BB11-7492-F685-DB95-AB18F1A37624}"/>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9806" b="89806" l="4516" r="92645">
                          <a14:foregroundMark x1="44000" y1="21548" x2="44000" y2="40129"/>
                          <a14:foregroundMark x1="40387" y1="18968" x2="49032" y2="18968"/>
                          <a14:foregroundMark x1="49032" y1="18968" x2="49935" y2="25806"/>
                          <a14:foregroundMark x1="46581" y1="18194" x2="50968" y2="18452"/>
                          <a14:foregroundMark x1="48000" y1="18194" x2="52000" y2="18452"/>
                          <a14:foregroundMark x1="10581" y1="53677" x2="10581" y2="68516"/>
                          <a14:foregroundMark x1="4645" y1="31484" x2="5548" y2="34323"/>
                          <a14:foregroundMark x1="7871" y1="55613" x2="9935" y2="76129"/>
                          <a14:foregroundMark x1="20903" y1="87355" x2="27097" y2="88000"/>
                          <a14:foregroundMark x1="27355" y1="88000" x2="30452" y2="88000"/>
                          <a14:foregroundMark x1="54968" y1="81419" x2="60516" y2="82710"/>
                          <a14:foregroundMark x1="71355" y1="82968" x2="82323" y2="82323"/>
                          <a14:foregroundMark x1="82323" y1="82323" x2="82323" y2="82323"/>
                          <a14:foregroundMark x1="84645" y1="82065" x2="92645" y2="78323"/>
                          <a14:foregroundMark x1="92645" y1="78323" x2="92645" y2="78323"/>
                          <a14:foregroundMark x1="61806" y1="68516" x2="61806" y2="72774"/>
                          <a14:foregroundMark x1="84387" y1="51613" x2="82065" y2="61161"/>
                          <a14:foregroundMark x1="56516" y1="33161" x2="56516" y2="33161"/>
                          <a14:foregroundMark x1="62065" y1="31355" x2="63742" y2="31355"/>
                          <a14:foregroundMark x1="65419" y1="30839" x2="67355" y2="30839"/>
                          <a14:foregroundMark x1="85290" y1="50968" x2="85290" y2="50968"/>
                        </a14:backgroundRemoval>
                      </a14:imgEffect>
                    </a14:imgLayer>
                  </a14:imgProps>
                </a:ext>
                <a:ext uri="{28A0092B-C50C-407E-A947-70E740481C1C}">
                  <a14:useLocalDpi xmlns:a14="http://schemas.microsoft.com/office/drawing/2010/main" val="0"/>
                </a:ext>
              </a:extLst>
            </a:blip>
            <a:srcRect l="2324" t="15478" r="6037" b="10534"/>
            <a:stretch/>
          </p:blipFill>
          <p:spPr bwMode="auto">
            <a:xfrm>
              <a:off x="7145716" y="3493174"/>
              <a:ext cx="975933" cy="7879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ất Hay: Bàn ăn mặt đá nhỏ gọn cho phòng bếp nhỏ thêm đẳng cấp">
              <a:extLst>
                <a:ext uri="{FF2B5EF4-FFF2-40B4-BE49-F238E27FC236}">
                  <a16:creationId xmlns:a16="http://schemas.microsoft.com/office/drawing/2014/main" id="{9E18A74A-F249-5AE4-123E-2EEAF9A47F8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3613" b="91798" l="25814" r="71628">
                          <a14:foregroundMark x1="26395" y1="45375" x2="31163" y2="60733"/>
                          <a14:foregroundMark x1="29767" y1="32984" x2="31860" y2="39965"/>
                          <a14:foregroundMark x1="29535" y1="72426" x2="29535" y2="74346"/>
                          <a14:foregroundMark x1="25930" y1="57068" x2="29186" y2="68237"/>
                          <a14:foregroundMark x1="29186" y1="68237" x2="28837" y2="84642"/>
                          <a14:foregroundMark x1="34186" y1="60908" x2="36395" y2="91798"/>
                          <a14:foregroundMark x1="36395" y1="91798" x2="36395" y2="91798"/>
                          <a14:foregroundMark x1="64312" y1="44580" x2="63256" y2="47993"/>
                          <a14:foregroundMark x1="67791" y1="33333" x2="65350" y2="41224"/>
                          <a14:foregroundMark x1="71860" y1="42583" x2="65581" y2="60908"/>
                          <a14:foregroundMark x1="65581" y1="60908" x2="65581" y2="60908"/>
                          <a14:foregroundMark x1="65465" y1="62653" x2="65233" y2="68761"/>
                          <a14:foregroundMark x1="60930" y1="57941" x2="61628" y2="62478"/>
                          <a14:foregroundMark x1="32093" y1="62653" x2="41047" y2="69983"/>
                          <a14:foregroundMark x1="68953" y1="34380" x2="68488" y2="36475"/>
                          <a14:foregroundMark x1="68953" y1="35079" x2="67209" y2="31239"/>
                          <a14:foregroundMark x1="30000" y1="32984" x2="31279" y2="32461"/>
                          <a14:foregroundMark x1="29535" y1="32984" x2="31163" y2="31588"/>
                          <a14:foregroundMark x1="31163" y1="31588" x2="32326" y2="31239"/>
                          <a14:foregroundMark x1="32646" y1="32434" x2="32796" y2="32914"/>
                          <a14:foregroundMark x1="67674" y1="31239" x2="68953" y2="34206"/>
                          <a14:foregroundMark x1="68256" y1="31588" x2="69302" y2="33508"/>
                          <a14:foregroundMark x1="64663" y1="39801" x2="64606" y2="40140"/>
                          <a14:foregroundMark x1="65581" y1="34380" x2="64948" y2="38118"/>
                          <a14:foregroundMark x1="46771" y1="16033" x2="46868" y2="16341"/>
                          <a14:foregroundMark x1="55233" y1="33857" x2="55581" y2="33857"/>
                          <a14:foregroundMark x1="53023" y1="33508" x2="53023" y2="33508"/>
                          <a14:foregroundMark x1="59535" y1="66318" x2="63256" y2="65271"/>
                          <a14:backgroundMark x1="50698" y1="14834" x2="49767" y2="22513"/>
                          <a14:backgroundMark x1="52442" y1="14136" x2="54535" y2="16754"/>
                          <a14:backgroundMark x1="45349" y1="14834" x2="46860" y2="15881"/>
                          <a14:backgroundMark x1="50116" y1="23386" x2="49767" y2="29843"/>
                          <a14:backgroundMark x1="47093" y1="16405" x2="46628" y2="20070"/>
                          <a14:backgroundMark x1="49767" y1="29843" x2="49767" y2="31763"/>
                          <a14:backgroundMark x1="49767" y1="31239" x2="50000" y2="31239"/>
                          <a14:backgroundMark x1="50000" y1="29668" x2="50116" y2="30890"/>
                          <a14:backgroundMark x1="49884" y1="31763" x2="50698" y2="32461"/>
                          <a14:backgroundMark x1="63721" y1="37347" x2="63256" y2="38918"/>
                          <a14:backgroundMark x1="63372" y1="40140" x2="63372" y2="42757"/>
                          <a14:backgroundMark x1="63605" y1="41710" x2="63488" y2="44503"/>
                          <a14:backgroundMark x1="32326" y1="31065" x2="33023" y2="31937"/>
                          <a14:backgroundMark x1="33488" y1="32461" x2="34302" y2="35079"/>
                          <a14:backgroundMark x1="68605" y1="40489" x2="68953" y2="39791"/>
                        </a14:backgroundRemoval>
                      </a14:imgEffect>
                    </a14:imgLayer>
                  </a14:imgProps>
                </a:ext>
                <a:ext uri="{28A0092B-C50C-407E-A947-70E740481C1C}">
                  <a14:useLocalDpi xmlns:a14="http://schemas.microsoft.com/office/drawing/2010/main" val="0"/>
                </a:ext>
              </a:extLst>
            </a:blip>
            <a:srcRect l="21395" t="29274" r="24419" b="4974"/>
            <a:stretch/>
          </p:blipFill>
          <p:spPr bwMode="auto">
            <a:xfrm>
              <a:off x="6435602" y="4472136"/>
              <a:ext cx="2950969" cy="238586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ếp từ, bếp điện, bếp hồng ngoại, chính hãng, giá tốt T9/2022">
              <a:extLst>
                <a:ext uri="{FF2B5EF4-FFF2-40B4-BE49-F238E27FC236}">
                  <a16:creationId xmlns:a16="http://schemas.microsoft.com/office/drawing/2014/main" id="{BCDBA9A3-2B47-752A-A6F7-C5C5F1CF3249}"/>
                </a:ext>
              </a:extLst>
            </p:cNvPr>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9961" b="89844" l="4688" r="96484">
                          <a14:foregroundMark x1="4199" y1="52246" x2="4688" y2="59961"/>
                          <a14:foregroundMark x1="4688" y1="59961" x2="4688" y2="59961"/>
                          <a14:foregroundMark x1="91406" y1="50586" x2="96484" y2="59473"/>
                          <a14:foregroundMark x1="96484" y1="59473" x2="95020" y2="59961"/>
                        </a14:backgroundRemoval>
                      </a14:imgEffect>
                    </a14:imgLayer>
                  </a14:imgProps>
                </a:ext>
                <a:ext uri="{28A0092B-C50C-407E-A947-70E740481C1C}">
                  <a14:useLocalDpi xmlns:a14="http://schemas.microsoft.com/office/drawing/2010/main" val="0"/>
                </a:ext>
              </a:extLst>
            </a:blip>
            <a:srcRect t="34790" b="34790"/>
            <a:stretch/>
          </p:blipFill>
          <p:spPr bwMode="auto">
            <a:xfrm>
              <a:off x="5270531" y="4114800"/>
              <a:ext cx="1650938" cy="22239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Ấm điện Đạt Tường AG-01 3L, bảng giá 10/2022">
              <a:extLst>
                <a:ext uri="{FF2B5EF4-FFF2-40B4-BE49-F238E27FC236}">
                  <a16:creationId xmlns:a16="http://schemas.microsoft.com/office/drawing/2014/main" id="{40CD3AE2-D84E-3FD5-409C-F14CC151951C}"/>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5625" b="95625" l="10000" r="90000">
                          <a14:foregroundMark x1="34375" y1="9063" x2="51563" y2="5625"/>
                          <a14:foregroundMark x1="68125" y1="30000" x2="68125" y2="33750"/>
                          <a14:foregroundMark x1="66250" y1="17500" x2="68125" y2="29375"/>
                          <a14:foregroundMark x1="69063" y1="35938" x2="67500" y2="38438"/>
                          <a14:foregroundMark x1="75625" y1="35625" x2="76250" y2="33750"/>
                          <a14:foregroundMark x1="88125" y1="35625" x2="89375" y2="39063"/>
                          <a14:foregroundMark x1="64688" y1="58438" x2="29063" y2="73750"/>
                          <a14:foregroundMark x1="50625" y1="64063" x2="57500" y2="74063"/>
                          <a14:foregroundMark x1="28125" y1="90313" x2="44375" y2="95625"/>
                          <a14:foregroundMark x1="37188" y1="32813" x2="43750" y2="39063"/>
                          <a14:foregroundMark x1="24688" y1="45000" x2="29063" y2="45000"/>
                          <a14:foregroundMark x1="11563" y1="28125" x2="35313" y2="10313"/>
                        </a14:backgroundRemoval>
                      </a14:imgEffect>
                    </a14:imgLayer>
                  </a14:imgProps>
                </a:ext>
                <a:ext uri="{28A0092B-C50C-407E-A947-70E740481C1C}">
                  <a14:useLocalDpi xmlns:a14="http://schemas.microsoft.com/office/drawing/2010/main" val="0"/>
                </a:ext>
              </a:extLst>
            </a:blip>
            <a:srcRect/>
            <a:stretch>
              <a:fillRect/>
            </a:stretch>
          </p:blipFill>
          <p:spPr bwMode="auto">
            <a:xfrm>
              <a:off x="5461514" y="3650746"/>
              <a:ext cx="726818" cy="62207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83027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09F7-C7FF-3316-4B1B-06BD658ED0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D5C9B37-C023-AF8B-6FC5-4FAA2F47ED41}"/>
              </a:ext>
            </a:extLst>
          </p:cNvPr>
          <p:cNvSpPr>
            <a:spLocks noGrp="1"/>
          </p:cNvSpPr>
          <p:nvPr>
            <p:ph idx="1"/>
          </p:nvPr>
        </p:nvSpPr>
        <p:spPr/>
        <p:txBody>
          <a:bodyPr/>
          <a:lstStyle/>
          <a:p>
            <a:endParaRPr lang="en-US"/>
          </a:p>
        </p:txBody>
      </p:sp>
      <p:pic>
        <p:nvPicPr>
          <p:cNvPr id="4098" name="Picture 2" descr="73 mẫu Thiết kế nhà tắm đẹp đơn giản, nội thất phòng tắm hiện đại">
            <a:extLst>
              <a:ext uri="{FF2B5EF4-FFF2-40B4-BE49-F238E27FC236}">
                <a16:creationId xmlns:a16="http://schemas.microsoft.com/office/drawing/2014/main" id="{0EAFB9FB-4F02-3D65-E11F-19AD41058D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19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1581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961E3B-2CE1-E3C4-B7CB-11B757681063}"/>
              </a:ext>
            </a:extLst>
          </p:cNvPr>
          <p:cNvSpPr txBox="1"/>
          <p:nvPr/>
        </p:nvSpPr>
        <p:spPr>
          <a:xfrm>
            <a:off x="3390900" y="0"/>
            <a:ext cx="5199407" cy="523220"/>
          </a:xfrm>
          <a:prstGeom prst="rect">
            <a:avLst/>
          </a:prstGeom>
          <a:noFill/>
        </p:spPr>
        <p:txBody>
          <a:bodyPr wrap="square" rtlCol="0">
            <a:spAutoFit/>
          </a:bodyPr>
          <a:lstStyle/>
          <a:p>
            <a:pPr algn="ctr"/>
            <a:r>
              <a:rPr lang="en-US" sz="2800" dirty="0">
                <a:solidFill>
                  <a:srgbClr val="0070C0"/>
                </a:solidFill>
                <a:latin typeface="Times New Roman" panose="02020603050405020304" pitchFamily="18" charset="0"/>
                <a:cs typeface="Times New Roman" panose="02020603050405020304" pitchFamily="18" charset="0"/>
              </a:rPr>
              <a:t>So </a:t>
            </a:r>
            <a:r>
              <a:rPr lang="en-US" sz="2800" dirty="0" err="1">
                <a:solidFill>
                  <a:srgbClr val="0070C0"/>
                </a:solidFill>
                <a:latin typeface="Times New Roman" panose="02020603050405020304" pitchFamily="18" charset="0"/>
                <a:cs typeface="Times New Roman" panose="02020603050405020304" pitchFamily="18" charset="0"/>
              </a:rPr>
              <a:t>sánh</a:t>
            </a:r>
            <a:r>
              <a:rPr lang="en-US" sz="2800" dirty="0">
                <a:solidFill>
                  <a:srgbClr val="0070C0"/>
                </a:solidFill>
                <a:latin typeface="Times New Roman" panose="02020603050405020304" pitchFamily="18" charset="0"/>
                <a:cs typeface="Times New Roman" panose="02020603050405020304" pitchFamily="18" charset="0"/>
              </a:rPr>
              <a:t>: </a:t>
            </a:r>
            <a:r>
              <a:rPr lang="pt-PT" sz="2800" dirty="0">
                <a:solidFill>
                  <a:srgbClr val="0070C0"/>
                </a:solidFill>
              </a:rPr>
              <a:t>các phòng trong nhà</a:t>
            </a: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5" name="Picture 2" descr="Thiết kế nội thất phòng ngủ hiện đại đầy đủ tiện nghi">
            <a:extLst>
              <a:ext uri="{FF2B5EF4-FFF2-40B4-BE49-F238E27FC236}">
                <a16:creationId xmlns:a16="http://schemas.microsoft.com/office/drawing/2014/main" id="{8B64BF08-6091-AF0A-6B90-55D2DD1547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00"/>
          <a:stretch/>
        </p:blipFill>
        <p:spPr bwMode="auto">
          <a:xfrm>
            <a:off x="985032" y="4234682"/>
            <a:ext cx="4876800" cy="263149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7DC17984-F03C-C4F4-7047-9E0CDD6F7446}"/>
              </a:ext>
            </a:extLst>
          </p:cNvPr>
          <p:cNvGrpSpPr/>
          <p:nvPr/>
        </p:nvGrpSpPr>
        <p:grpSpPr>
          <a:xfrm>
            <a:off x="6385560" y="4177950"/>
            <a:ext cx="4861560" cy="2631490"/>
            <a:chOff x="0" y="0"/>
            <a:chExt cx="12192000" cy="6877512"/>
          </a:xfrm>
        </p:grpSpPr>
        <p:pic>
          <p:nvPicPr>
            <p:cNvPr id="7" name="Picture 4" descr="Thiết kế nội thất phòng bếp theo phong cách hiện đại">
              <a:extLst>
                <a:ext uri="{FF2B5EF4-FFF2-40B4-BE49-F238E27FC236}">
                  <a16:creationId xmlns:a16="http://schemas.microsoft.com/office/drawing/2014/main" id="{B260CE00-83CC-C517-F6A5-1D9DED77D1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19" t="3722" r="3720" b="13436"/>
            <a:stretch/>
          </p:blipFill>
          <p:spPr bwMode="auto">
            <a:xfrm>
              <a:off x="0" y="0"/>
              <a:ext cx="12192000" cy="68775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6" descr="Nồi cơm điện SATO 22F031 2.2 Lít">
              <a:extLst>
                <a:ext uri="{FF2B5EF4-FFF2-40B4-BE49-F238E27FC236}">
                  <a16:creationId xmlns:a16="http://schemas.microsoft.com/office/drawing/2014/main" id="{47479096-B820-032F-7F6A-07D45A864DF1}"/>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7250" b="90000" l="10000" r="90000">
                          <a14:foregroundMark x1="25500" y1="8000" x2="30250" y2="8625"/>
                          <a14:foregroundMark x1="33375" y1="8875" x2="60000" y2="7250"/>
                          <a14:foregroundMark x1="60000" y1="7250" x2="60000" y2="7250"/>
                          <a14:foregroundMark x1="32250" y1="20500" x2="52500" y2="18875"/>
                          <a14:foregroundMark x1="52500" y1="18875" x2="63375" y2="18875"/>
                        </a14:backgroundRemoval>
                      </a14:imgEffect>
                    </a14:imgLayer>
                  </a14:imgProps>
                </a:ext>
                <a:ext uri="{28A0092B-C50C-407E-A947-70E740481C1C}">
                  <a14:useLocalDpi xmlns:a14="http://schemas.microsoft.com/office/drawing/2010/main" val="0"/>
                </a:ext>
              </a:extLst>
            </a:blip>
            <a:srcRect l="12500" t="4069" r="10833" b="7500"/>
            <a:stretch/>
          </p:blipFill>
          <p:spPr bwMode="auto">
            <a:xfrm>
              <a:off x="4112774" y="3439187"/>
              <a:ext cx="776726" cy="8419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2" descr="Bộ Bát Đĩa Cao Cấp Sứ Nhật Bản 23 Món Kèm Đũa | HomeAZ">
              <a:extLst>
                <a:ext uri="{FF2B5EF4-FFF2-40B4-BE49-F238E27FC236}">
                  <a16:creationId xmlns:a16="http://schemas.microsoft.com/office/drawing/2014/main" id="{E78C6E66-BD29-1642-A8B0-0DC059031947}"/>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9806" b="89806" l="4516" r="92645">
                          <a14:foregroundMark x1="44000" y1="21548" x2="44000" y2="40129"/>
                          <a14:foregroundMark x1="40387" y1="18968" x2="49032" y2="18968"/>
                          <a14:foregroundMark x1="49032" y1="18968" x2="49935" y2="25806"/>
                          <a14:foregroundMark x1="46581" y1="18194" x2="50968" y2="18452"/>
                          <a14:foregroundMark x1="48000" y1="18194" x2="52000" y2="18452"/>
                          <a14:foregroundMark x1="10581" y1="53677" x2="10581" y2="68516"/>
                          <a14:foregroundMark x1="4645" y1="31484" x2="5548" y2="34323"/>
                          <a14:foregroundMark x1="7871" y1="55613" x2="9935" y2="76129"/>
                          <a14:foregroundMark x1="20903" y1="87355" x2="27097" y2="88000"/>
                          <a14:foregroundMark x1="27355" y1="88000" x2="30452" y2="88000"/>
                          <a14:foregroundMark x1="54968" y1="81419" x2="60516" y2="82710"/>
                          <a14:foregroundMark x1="71355" y1="82968" x2="82323" y2="82323"/>
                          <a14:foregroundMark x1="82323" y1="82323" x2="82323" y2="82323"/>
                          <a14:foregroundMark x1="84645" y1="82065" x2="92645" y2="78323"/>
                          <a14:foregroundMark x1="92645" y1="78323" x2="92645" y2="78323"/>
                          <a14:foregroundMark x1="61806" y1="68516" x2="61806" y2="72774"/>
                          <a14:foregroundMark x1="84387" y1="51613" x2="82065" y2="61161"/>
                          <a14:foregroundMark x1="56516" y1="33161" x2="56516" y2="33161"/>
                          <a14:foregroundMark x1="62065" y1="31355" x2="63742" y2="31355"/>
                          <a14:foregroundMark x1="65419" y1="30839" x2="67355" y2="30839"/>
                          <a14:foregroundMark x1="85290" y1="50968" x2="85290" y2="50968"/>
                        </a14:backgroundRemoval>
                      </a14:imgEffect>
                    </a14:imgLayer>
                  </a14:imgProps>
                </a:ext>
                <a:ext uri="{28A0092B-C50C-407E-A947-70E740481C1C}">
                  <a14:useLocalDpi xmlns:a14="http://schemas.microsoft.com/office/drawing/2010/main" val="0"/>
                </a:ext>
              </a:extLst>
            </a:blip>
            <a:srcRect l="2324" t="15478" r="6037" b="10534"/>
            <a:stretch/>
          </p:blipFill>
          <p:spPr bwMode="auto">
            <a:xfrm>
              <a:off x="7145716" y="3493174"/>
              <a:ext cx="975933" cy="7879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Rất Hay: Bàn ăn mặt đá nhỏ gọn cho phòng bếp nhỏ thêm đẳng cấp">
              <a:extLst>
                <a:ext uri="{FF2B5EF4-FFF2-40B4-BE49-F238E27FC236}">
                  <a16:creationId xmlns:a16="http://schemas.microsoft.com/office/drawing/2014/main" id="{89862459-9C0B-CD99-2C4F-CF737E86C340}"/>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3613" b="91798" l="25814" r="71628">
                          <a14:foregroundMark x1="26395" y1="45375" x2="31163" y2="60733"/>
                          <a14:foregroundMark x1="29767" y1="32984" x2="31860" y2="39965"/>
                          <a14:foregroundMark x1="29535" y1="72426" x2="29535" y2="74346"/>
                          <a14:foregroundMark x1="25930" y1="57068" x2="29186" y2="68237"/>
                          <a14:foregroundMark x1="29186" y1="68237" x2="28837" y2="84642"/>
                          <a14:foregroundMark x1="34186" y1="60908" x2="36395" y2="91798"/>
                          <a14:foregroundMark x1="36395" y1="91798" x2="36395" y2="91798"/>
                          <a14:foregroundMark x1="64312" y1="44580" x2="63256" y2="47993"/>
                          <a14:foregroundMark x1="67791" y1="33333" x2="65350" y2="41224"/>
                          <a14:foregroundMark x1="71860" y1="42583" x2="65581" y2="60908"/>
                          <a14:foregroundMark x1="65581" y1="60908" x2="65581" y2="60908"/>
                          <a14:foregroundMark x1="65465" y1="62653" x2="65233" y2="68761"/>
                          <a14:foregroundMark x1="60930" y1="57941" x2="61628" y2="62478"/>
                          <a14:foregroundMark x1="32093" y1="62653" x2="41047" y2="69983"/>
                          <a14:foregroundMark x1="68953" y1="34380" x2="68488" y2="36475"/>
                          <a14:foregroundMark x1="68953" y1="35079" x2="67209" y2="31239"/>
                          <a14:foregroundMark x1="30000" y1="32984" x2="31279" y2="32461"/>
                          <a14:foregroundMark x1="29535" y1="32984" x2="31163" y2="31588"/>
                          <a14:foregroundMark x1="31163" y1="31588" x2="32326" y2="31239"/>
                          <a14:foregroundMark x1="32646" y1="32434" x2="32796" y2="32914"/>
                          <a14:foregroundMark x1="67674" y1="31239" x2="68953" y2="34206"/>
                          <a14:foregroundMark x1="68256" y1="31588" x2="69302" y2="33508"/>
                          <a14:foregroundMark x1="64663" y1="39801" x2="64606" y2="40140"/>
                          <a14:foregroundMark x1="65581" y1="34380" x2="64948" y2="38118"/>
                          <a14:foregroundMark x1="46771" y1="16033" x2="46868" y2="16341"/>
                          <a14:foregroundMark x1="55233" y1="33857" x2="55581" y2="33857"/>
                          <a14:foregroundMark x1="53023" y1="33508" x2="53023" y2="33508"/>
                          <a14:foregroundMark x1="59535" y1="66318" x2="63256" y2="65271"/>
                          <a14:backgroundMark x1="50698" y1="14834" x2="49767" y2="22513"/>
                          <a14:backgroundMark x1="52442" y1="14136" x2="54535" y2="16754"/>
                          <a14:backgroundMark x1="45349" y1="14834" x2="46860" y2="15881"/>
                          <a14:backgroundMark x1="50116" y1="23386" x2="49767" y2="29843"/>
                          <a14:backgroundMark x1="47093" y1="16405" x2="46628" y2="20070"/>
                          <a14:backgroundMark x1="49767" y1="29843" x2="49767" y2="31763"/>
                          <a14:backgroundMark x1="49767" y1="31239" x2="50000" y2="31239"/>
                          <a14:backgroundMark x1="50000" y1="29668" x2="50116" y2="30890"/>
                          <a14:backgroundMark x1="49884" y1="31763" x2="50698" y2="32461"/>
                          <a14:backgroundMark x1="63721" y1="37347" x2="63256" y2="38918"/>
                          <a14:backgroundMark x1="63372" y1="40140" x2="63372" y2="42757"/>
                          <a14:backgroundMark x1="63605" y1="41710" x2="63488" y2="44503"/>
                          <a14:backgroundMark x1="32326" y1="31065" x2="33023" y2="31937"/>
                          <a14:backgroundMark x1="33488" y1="32461" x2="34302" y2="35079"/>
                          <a14:backgroundMark x1="68605" y1="40489" x2="68953" y2="39791"/>
                        </a14:backgroundRemoval>
                      </a14:imgEffect>
                    </a14:imgLayer>
                  </a14:imgProps>
                </a:ext>
                <a:ext uri="{28A0092B-C50C-407E-A947-70E740481C1C}">
                  <a14:useLocalDpi xmlns:a14="http://schemas.microsoft.com/office/drawing/2010/main" val="0"/>
                </a:ext>
              </a:extLst>
            </a:blip>
            <a:srcRect l="21395" t="29274" r="24419" b="4974"/>
            <a:stretch/>
          </p:blipFill>
          <p:spPr bwMode="auto">
            <a:xfrm>
              <a:off x="6435602" y="4472136"/>
              <a:ext cx="2950969" cy="23858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Bếp từ, bếp điện, bếp hồng ngoại, chính hãng, giá tốt T9/2022">
              <a:extLst>
                <a:ext uri="{FF2B5EF4-FFF2-40B4-BE49-F238E27FC236}">
                  <a16:creationId xmlns:a16="http://schemas.microsoft.com/office/drawing/2014/main" id="{54917689-655C-9356-05E3-47E0929CBB03}"/>
                </a:ext>
              </a:extLst>
            </p:cNvPr>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9961" b="89844" l="4688" r="96484">
                          <a14:foregroundMark x1="4199" y1="52246" x2="4688" y2="59961"/>
                          <a14:foregroundMark x1="4688" y1="59961" x2="4688" y2="59961"/>
                          <a14:foregroundMark x1="91406" y1="50586" x2="96484" y2="59473"/>
                          <a14:foregroundMark x1="96484" y1="59473" x2="95020" y2="59961"/>
                        </a14:backgroundRemoval>
                      </a14:imgEffect>
                    </a14:imgLayer>
                  </a14:imgProps>
                </a:ext>
                <a:ext uri="{28A0092B-C50C-407E-A947-70E740481C1C}">
                  <a14:useLocalDpi xmlns:a14="http://schemas.microsoft.com/office/drawing/2010/main" val="0"/>
                </a:ext>
              </a:extLst>
            </a:blip>
            <a:srcRect t="34790" b="34790"/>
            <a:stretch/>
          </p:blipFill>
          <p:spPr bwMode="auto">
            <a:xfrm>
              <a:off x="5270531" y="4114800"/>
              <a:ext cx="1650938" cy="2223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Ấm điện Đạt Tường AG-01 3L, bảng giá 10/2022">
              <a:extLst>
                <a:ext uri="{FF2B5EF4-FFF2-40B4-BE49-F238E27FC236}">
                  <a16:creationId xmlns:a16="http://schemas.microsoft.com/office/drawing/2014/main" id="{8D9ED64C-C8EF-03DA-A703-7EB503B976AD}"/>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5625" b="95625" l="10000" r="90000">
                          <a14:foregroundMark x1="34375" y1="9063" x2="51563" y2="5625"/>
                          <a14:foregroundMark x1="68125" y1="30000" x2="68125" y2="33750"/>
                          <a14:foregroundMark x1="66250" y1="17500" x2="68125" y2="29375"/>
                          <a14:foregroundMark x1="69063" y1="35938" x2="67500" y2="38438"/>
                          <a14:foregroundMark x1="75625" y1="35625" x2="76250" y2="33750"/>
                          <a14:foregroundMark x1="88125" y1="35625" x2="89375" y2="39063"/>
                          <a14:foregroundMark x1="64688" y1="58438" x2="29063" y2="73750"/>
                          <a14:foregroundMark x1="50625" y1="64063" x2="57500" y2="74063"/>
                          <a14:foregroundMark x1="28125" y1="90313" x2="44375" y2="95625"/>
                          <a14:foregroundMark x1="37188" y1="32813" x2="43750" y2="39063"/>
                          <a14:foregroundMark x1="24688" y1="45000" x2="29063" y2="45000"/>
                          <a14:foregroundMark x1="11563" y1="28125" x2="35313" y2="10313"/>
                        </a14:backgroundRemoval>
                      </a14:imgEffect>
                    </a14:imgLayer>
                  </a14:imgProps>
                </a:ext>
                <a:ext uri="{28A0092B-C50C-407E-A947-70E740481C1C}">
                  <a14:useLocalDpi xmlns:a14="http://schemas.microsoft.com/office/drawing/2010/main" val="0"/>
                </a:ext>
              </a:extLst>
            </a:blip>
            <a:srcRect/>
            <a:stretch>
              <a:fillRect/>
            </a:stretch>
          </p:blipFill>
          <p:spPr bwMode="auto">
            <a:xfrm>
              <a:off x="5461514" y="3650746"/>
              <a:ext cx="726818" cy="62207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0" y="471289"/>
            <a:ext cx="12192000" cy="830997"/>
          </a:xfrm>
          <a:prstGeom prst="rect">
            <a:avLst/>
          </a:prstGeom>
        </p:spPr>
        <p:txBody>
          <a:bodyPr wrap="square">
            <a:spAutoFit/>
          </a:bodyPr>
          <a:lstStyle/>
          <a:p>
            <a:pPr algn="ctr">
              <a:spcAft>
                <a:spcPts val="0"/>
              </a:spcAft>
              <a:tabLst>
                <a:tab pos="1818640" algn="l"/>
              </a:tabLst>
            </a:pPr>
            <a:r>
              <a:rPr lang="pt-PT" sz="2400" dirty="0">
                <a:solidFill>
                  <a:srgbClr val="002060"/>
                </a:solidFill>
                <a:latin typeface="Times New Roman" panose="02020603050405020304" pitchFamily="18" charset="0"/>
                <a:ea typeface="Times New Roman" panose="02020603050405020304" pitchFamily="18" charset="0"/>
              </a:rPr>
              <a:t>- Giống nhau: về chức năng đều là nơi phục vụ cho sức khỏe của con người</a:t>
            </a:r>
            <a:endParaRPr lang="en-US" sz="2400" dirty="0">
              <a:solidFill>
                <a:srgbClr val="002060"/>
              </a:solidFill>
              <a:latin typeface="Times New Roman" panose="02020603050405020304" pitchFamily="18" charset="0"/>
              <a:ea typeface="Times New Roman" panose="02020603050405020304" pitchFamily="18" charset="0"/>
            </a:endParaRPr>
          </a:p>
          <a:p>
            <a:pPr algn="ctr">
              <a:spcAft>
                <a:spcPts val="0"/>
              </a:spcAft>
              <a:tabLst>
                <a:tab pos="1818640" algn="l"/>
              </a:tabLst>
            </a:pPr>
            <a:r>
              <a:rPr lang="pt-PT" sz="2400" dirty="0">
                <a:solidFill>
                  <a:srgbClr val="002060"/>
                </a:solidFill>
                <a:latin typeface="Times New Roman" panose="02020603050405020304" pitchFamily="18" charset="0"/>
                <a:ea typeface="Times New Roman" panose="02020603050405020304" pitchFamily="18" charset="0"/>
              </a:rPr>
              <a:t>- Khác nhau: đồ dùng trong mỗi phòng lại có đặc trưng riêng cho công dụng của phòng đó.</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pic>
        <p:nvPicPr>
          <p:cNvPr id="13" name="Picture 2" descr="39 mẫu thiết kế phòng khách đẹp, chuẩn hiện đại!">
            <a:extLst>
              <a:ext uri="{FF2B5EF4-FFF2-40B4-BE49-F238E27FC236}">
                <a16:creationId xmlns:a16="http://schemas.microsoft.com/office/drawing/2014/main" id="{491A9EBE-291D-90F1-87F4-39BD6BF8CB8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7969" r="4218" b="13190"/>
          <a:stretch/>
        </p:blipFill>
        <p:spPr bwMode="auto">
          <a:xfrm>
            <a:off x="985032" y="1347705"/>
            <a:ext cx="4876800" cy="27371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73 mẫu Thiết kế nhà tắm đẹp đơn giản, nội thất phòng tắm hiện đại">
            <a:extLst>
              <a:ext uri="{FF2B5EF4-FFF2-40B4-BE49-F238E27FC236}">
                <a16:creationId xmlns:a16="http://schemas.microsoft.com/office/drawing/2014/main" id="{0EAFB9FB-4F02-3D65-E11F-19AD41058D5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03791" y="1302286"/>
            <a:ext cx="4861560" cy="2739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986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Ệ SÁCH ĐỨNG ĐA TẦNG - nhiều màu lựa chọn GP42 | Shopee Việt Nam">
            <a:extLst>
              <a:ext uri="{FF2B5EF4-FFF2-40B4-BE49-F238E27FC236}">
                <a16:creationId xmlns:a16="http://schemas.microsoft.com/office/drawing/2014/main" id="{DB2FEBCA-F3EE-AF2C-4008-6B6A2AB893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38 Mẫu thiết kế phòng đọc sách gia đình đẹp, góc đọc sách hiện đại cuốn hút">
            <a:extLst>
              <a:ext uri="{FF2B5EF4-FFF2-40B4-BE49-F238E27FC236}">
                <a16:creationId xmlns:a16="http://schemas.microsoft.com/office/drawing/2014/main" id="{4623EA97-CCFF-EAD2-15E5-5CDEF0209C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B8DFF16-082A-87B6-3C3A-28D02C81A3D5}"/>
              </a:ext>
            </a:extLst>
          </p:cNvPr>
          <p:cNvSpPr txBox="1"/>
          <p:nvPr/>
        </p:nvSpPr>
        <p:spPr>
          <a:xfrm>
            <a:off x="3362946" y="0"/>
            <a:ext cx="5199407" cy="769441"/>
          </a:xfrm>
          <a:prstGeom prst="rect">
            <a:avLst/>
          </a:prstGeom>
          <a:noFill/>
        </p:spPr>
        <p:txBody>
          <a:bodyPr wrap="square" rtlCol="0">
            <a:spAutoFit/>
          </a:bodyPr>
          <a:lstStyle/>
          <a:p>
            <a:pPr algn="ctr"/>
            <a:r>
              <a:rPr lang="en-US" sz="4400">
                <a:solidFill>
                  <a:srgbClr val="002060"/>
                </a:solidFill>
                <a:latin typeface="Times New Roman" panose="02020603050405020304" pitchFamily="18" charset="0"/>
                <a:cs typeface="Times New Roman" panose="02020603050405020304" pitchFamily="18" charset="0"/>
              </a:rPr>
              <a:t>Phòng đọc sách</a:t>
            </a:r>
            <a:endParaRPr lang="en-US" sz="4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674869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77009" y="2647472"/>
            <a:ext cx="9037982" cy="2123658"/>
          </a:xfrm>
          <a:prstGeom prst="rect">
            <a:avLst/>
          </a:prstGeom>
          <a:noFill/>
        </p:spPr>
        <p:txBody>
          <a:bodyPr wrap="square" rtlCol="0">
            <a:spAutoFit/>
          </a:bodyPr>
          <a:lstStyle/>
          <a:p>
            <a:pPr algn="ctr"/>
            <a:r>
              <a:rPr lang="en-US" sz="4400">
                <a:solidFill>
                  <a:srgbClr val="0070C0"/>
                </a:solidFill>
                <a:latin typeface="Times New Roman" panose="02020603050405020304" pitchFamily="18" charset="0"/>
                <a:cs typeface="Times New Roman" panose="02020603050405020304" pitchFamily="18" charset="0"/>
              </a:rPr>
              <a:t>Cái gì để tránh nắng mưa</a:t>
            </a:r>
          </a:p>
          <a:p>
            <a:pPr algn="ctr"/>
            <a:r>
              <a:rPr lang="en-US" sz="4400">
                <a:solidFill>
                  <a:srgbClr val="0070C0"/>
                </a:solidFill>
                <a:latin typeface="Times New Roman" panose="02020603050405020304" pitchFamily="18" charset="0"/>
                <a:cs typeface="Times New Roman" panose="02020603050405020304" pitchFamily="18" charset="0"/>
              </a:rPr>
              <a:t>Đêm được an giấc, xưa nay vẫn cần?</a:t>
            </a:r>
          </a:p>
          <a:p>
            <a:pPr algn="ctr"/>
            <a:r>
              <a:rPr lang="en-US" sz="4400">
                <a:solidFill>
                  <a:srgbClr val="0070C0"/>
                </a:solidFill>
                <a:latin typeface="Times New Roman" panose="02020603050405020304" pitchFamily="18" charset="0"/>
                <a:cs typeface="Times New Roman" panose="02020603050405020304" pitchFamily="18" charset="0"/>
              </a:rPr>
              <a:t>Là cái gì?</a:t>
            </a:r>
            <a:endParaRPr lang="en-US" sz="4400" dirty="0">
              <a:solidFill>
                <a:srgbClr val="0070C0"/>
              </a:solidFill>
              <a:latin typeface="Times New Roman" panose="02020603050405020304" pitchFamily="18" charset="0"/>
              <a:cs typeface="Times New Roman" panose="02020603050405020304" pitchFamily="18" charset="0"/>
            </a:endParaRPr>
          </a:p>
        </p:txBody>
      </p:sp>
      <p:pic>
        <p:nvPicPr>
          <p:cNvPr id="21" name="đồng hồ 5 s">
            <a:hlinkClick r:id="" action="ppaction://media"/>
            <a:extLst>
              <a:ext uri="{FF2B5EF4-FFF2-40B4-BE49-F238E27FC236}">
                <a16:creationId xmlns:a16="http://schemas.microsoft.com/office/drawing/2014/main" id="{92A44029-C129-420F-B1AB-6C3BBC0360A5}"/>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0752481" y="4175895"/>
            <a:ext cx="791819" cy="791819"/>
          </a:xfrm>
          <a:prstGeom prst="rect">
            <a:avLst/>
          </a:prstGeom>
        </p:spPr>
      </p:pic>
      <p:sp>
        <p:nvSpPr>
          <p:cNvPr id="9" name="TextBox 8">
            <a:extLst>
              <a:ext uri="{FF2B5EF4-FFF2-40B4-BE49-F238E27FC236}">
                <a16:creationId xmlns:a16="http://schemas.microsoft.com/office/drawing/2014/main" id="{A28E7C29-471F-0475-138F-5BC29C6929CC}"/>
              </a:ext>
            </a:extLst>
          </p:cNvPr>
          <p:cNvSpPr txBox="1"/>
          <p:nvPr/>
        </p:nvSpPr>
        <p:spPr>
          <a:xfrm>
            <a:off x="5200650" y="1310114"/>
            <a:ext cx="2647950" cy="769441"/>
          </a:xfrm>
          <a:prstGeom prst="rect">
            <a:avLst/>
          </a:prstGeom>
          <a:noFill/>
        </p:spPr>
        <p:txBody>
          <a:bodyPr wrap="square" rtlCol="0">
            <a:spAutoFit/>
          </a:bodyPr>
          <a:lstStyle/>
          <a:p>
            <a:r>
              <a:rPr lang="en-US" sz="4400" b="1">
                <a:solidFill>
                  <a:srgbClr val="0070C0"/>
                </a:solidFill>
                <a:latin typeface="Times New Roman" panose="02020603050405020304" pitchFamily="18" charset="0"/>
                <a:cs typeface="Times New Roman" panose="02020603050405020304" pitchFamily="18" charset="0"/>
              </a:rPr>
              <a:t>Câu đố</a:t>
            </a:r>
            <a:endParaRPr lang="en-US" sz="4400" b="1" dirty="0">
              <a:solidFill>
                <a:srgbClr val="0070C0"/>
              </a:solidFill>
              <a:latin typeface="Times New Roman" panose="02020603050405020304" pitchFamily="18" charset="0"/>
              <a:cs typeface="Times New Roman" panose="02020603050405020304" pitchFamily="18" charset="0"/>
            </a:endParaRPr>
          </a:p>
        </p:txBody>
      </p:sp>
      <p:pic>
        <p:nvPicPr>
          <p:cNvPr id="8194" name="Picture 2" descr="Tả ngôi nhà của em - Văn lớp 5 | VFO.VN">
            <a:extLst>
              <a:ext uri="{FF2B5EF4-FFF2-40B4-BE49-F238E27FC236}">
                <a16:creationId xmlns:a16="http://schemas.microsoft.com/office/drawing/2014/main" id="{0CE9315F-2688-3FBB-9203-015A0BDE68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5736" y="1256613"/>
            <a:ext cx="4572000" cy="49053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2835256"/>
      </p:ext>
    </p:extLst>
  </p:cSld>
  <p:clrMapOvr>
    <a:masterClrMapping/>
  </p:clrMapOvr>
  <mc:AlternateContent xmlns:mc="http://schemas.openxmlformats.org/markup-compatibility/2006" xmlns:p14="http://schemas.microsoft.com/office/powerpoint/2010/main">
    <mc:Choice Requires="p14">
      <p:transition spd="slow" p14:dur="2000" advTm="46854"/>
    </mc:Choice>
    <mc:Fallback xmlns="">
      <p:transition spd="slow" advTm="468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 presetClass="mediacall" presetSubtype="0" fill="hold" nodeType="withEffect">
                                  <p:stCondLst>
                                    <p:cond delay="0"/>
                                  </p:stCondLst>
                                  <p:childTnLst>
                                    <p:cmd type="call" cmd="playFrom(0.0)">
                                      <p:cBhvr>
                                        <p:cTn id="19" dur="5248" fill="hold"/>
                                        <p:tgtEl>
                                          <p:spTgt spid="21"/>
                                        </p:tgtEl>
                                      </p:cBhvr>
                                    </p:cmd>
                                  </p:childTnLst>
                                </p:cTn>
                              </p:par>
                            </p:childTnLst>
                          </p:cTn>
                        </p:par>
                      </p:childTnLst>
                    </p:cTn>
                  </p:par>
                  <p:par>
                    <p:cTn id="20" fill="hold">
                      <p:stCondLst>
                        <p:cond delay="indefinite"/>
                      </p:stCondLst>
                      <p:childTnLst>
                        <p:par>
                          <p:cTn id="21" fill="hold">
                            <p:stCondLst>
                              <p:cond delay="0"/>
                            </p:stCondLst>
                            <p:childTnLst>
                              <p:par>
                                <p:cTn id="22" presetID="6" presetClass="exit" presetSubtype="32" fill="hold" nodeType="clickEffect">
                                  <p:stCondLst>
                                    <p:cond delay="0"/>
                                  </p:stCondLst>
                                  <p:childTnLst>
                                    <p:animEffect transition="out" filter="circle(out)">
                                      <p:cBhvr>
                                        <p:cTn id="23" dur="2000"/>
                                        <p:tgtEl>
                                          <p:spTgt spid="21"/>
                                        </p:tgtEl>
                                      </p:cBhvr>
                                    </p:animEffect>
                                    <p:set>
                                      <p:cBhvr>
                                        <p:cTn id="24" dur="1" fill="hold">
                                          <p:stCondLst>
                                            <p:cond delay="1999"/>
                                          </p:stCondLst>
                                        </p:cTn>
                                        <p:tgtEl>
                                          <p:spTgt spid="21"/>
                                        </p:tgtEl>
                                        <p:attrNameLst>
                                          <p:attrName>style.visibility</p:attrName>
                                        </p:attrNameLst>
                                      </p:cBhvr>
                                      <p:to>
                                        <p:strVal val="hidden"/>
                                      </p:to>
                                    </p:set>
                                    <p:cmd type="call" cmd="stop">
                                      <p:cBhvr>
                                        <p:cTn id="25" dur="1">
                                          <p:stCondLst>
                                            <p:cond delay="1999"/>
                                          </p:stCondLst>
                                        </p:cTn>
                                        <p:tgtEl>
                                          <p:spTgt spid="21"/>
                                        </p:tgtEl>
                                      </p:cBhvr>
                                    </p:cmd>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grpId="1" nodeType="clickEffect">
                                  <p:stCondLst>
                                    <p:cond delay="0"/>
                                  </p:stCondLst>
                                  <p:childTnLst>
                                    <p:anim calcmode="lin" valueType="num">
                                      <p:cBhvr>
                                        <p:cTn id="29" dur="500"/>
                                        <p:tgtEl>
                                          <p:spTgt spid="9"/>
                                        </p:tgtEl>
                                        <p:attrNameLst>
                                          <p:attrName>ppt_w</p:attrName>
                                        </p:attrNameLst>
                                      </p:cBhvr>
                                      <p:tavLst>
                                        <p:tav tm="0">
                                          <p:val>
                                            <p:strVal val="ppt_w"/>
                                          </p:val>
                                        </p:tav>
                                        <p:tav tm="100000">
                                          <p:val>
                                            <p:fltVal val="0"/>
                                          </p:val>
                                        </p:tav>
                                      </p:tavLst>
                                    </p:anim>
                                    <p:anim calcmode="lin" valueType="num">
                                      <p:cBhvr>
                                        <p:cTn id="30" dur="500"/>
                                        <p:tgtEl>
                                          <p:spTgt spid="9"/>
                                        </p:tgtEl>
                                        <p:attrNameLst>
                                          <p:attrName>ppt_h</p:attrName>
                                        </p:attrNameLst>
                                      </p:cBhvr>
                                      <p:tavLst>
                                        <p:tav tm="0">
                                          <p:val>
                                            <p:strVal val="ppt_h"/>
                                          </p:val>
                                        </p:tav>
                                        <p:tav tm="100000">
                                          <p:val>
                                            <p:fltVal val="0"/>
                                          </p:val>
                                        </p:tav>
                                      </p:tavLst>
                                    </p:anim>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53" presetClass="exit" presetSubtype="32" fill="hold" grpId="1" nodeType="withEffect">
                                  <p:stCondLst>
                                    <p:cond delay="0"/>
                                  </p:stCondLst>
                                  <p:childTnLst>
                                    <p:anim calcmode="lin" valueType="num">
                                      <p:cBhvr>
                                        <p:cTn id="34" dur="500"/>
                                        <p:tgtEl>
                                          <p:spTgt spid="5"/>
                                        </p:tgtEl>
                                        <p:attrNameLst>
                                          <p:attrName>ppt_w</p:attrName>
                                        </p:attrNameLst>
                                      </p:cBhvr>
                                      <p:tavLst>
                                        <p:tav tm="0">
                                          <p:val>
                                            <p:strVal val="ppt_w"/>
                                          </p:val>
                                        </p:tav>
                                        <p:tav tm="100000">
                                          <p:val>
                                            <p:fltVal val="0"/>
                                          </p:val>
                                        </p:tav>
                                      </p:tavLst>
                                    </p:anim>
                                    <p:anim calcmode="lin" valueType="num">
                                      <p:cBhvr>
                                        <p:cTn id="35" dur="500"/>
                                        <p:tgtEl>
                                          <p:spTgt spid="5"/>
                                        </p:tgtEl>
                                        <p:attrNameLst>
                                          <p:attrName>ppt_h</p:attrName>
                                        </p:attrNameLst>
                                      </p:cBhvr>
                                      <p:tavLst>
                                        <p:tav tm="0">
                                          <p:val>
                                            <p:strVal val="ppt_h"/>
                                          </p:val>
                                        </p:tav>
                                        <p:tav tm="100000">
                                          <p:val>
                                            <p:fltVal val="0"/>
                                          </p:val>
                                        </p:tav>
                                      </p:tavLst>
                                    </p:anim>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6" presetClass="entr" presetSubtype="16" fill="hold" nodeType="withEffect">
                                  <p:stCondLst>
                                    <p:cond delay="0"/>
                                  </p:stCondLst>
                                  <p:childTnLst>
                                    <p:set>
                                      <p:cBhvr>
                                        <p:cTn id="39" dur="1" fill="hold">
                                          <p:stCondLst>
                                            <p:cond delay="0"/>
                                          </p:stCondLst>
                                        </p:cTn>
                                        <p:tgtEl>
                                          <p:spTgt spid="8194"/>
                                        </p:tgtEl>
                                        <p:attrNameLst>
                                          <p:attrName>style.visibility</p:attrName>
                                        </p:attrNameLst>
                                      </p:cBhvr>
                                      <p:to>
                                        <p:strVal val="visible"/>
                                      </p:to>
                                    </p:set>
                                    <p:animEffect transition="in" filter="circle(in)">
                                      <p:cBhvr>
                                        <p:cTn id="40" dur="125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21"/>
                </p:tgtEl>
              </p:cMediaNode>
            </p:video>
          </p:childTnLst>
        </p:cTn>
      </p:par>
    </p:tnLst>
    <p:bldLst>
      <p:bldP spid="5" grpId="0"/>
      <p:bldP spid="5" grpId="1"/>
      <p:bldP spid="9" grpId="0"/>
      <p:bldP spid="9" grpId="1"/>
    </p:bldLst>
  </p:timing>
  <p:extLst>
    <p:ext uri="{E180D4A7-C9FB-4DFB-919C-405C955672EB}">
      <p14:showEvtLst xmlns:p14="http://schemas.microsoft.com/office/powerpoint/2010/main">
        <p14:playEvt time="13732" objId="21"/>
        <p14:stopEvt time="19139" objId="21"/>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iết kế văn phòng làm việc tại nhà tạo cảm hứng làm việc trong bối cảnh  Covid-19 - Công Ty Trần Anh">
            <a:extLst>
              <a:ext uri="{FF2B5EF4-FFF2-40B4-BE49-F238E27FC236}">
                <a16:creationId xmlns:a16="http://schemas.microsoft.com/office/drawing/2014/main" id="{6A0B8B63-3862-DE9D-3FA2-9A8104471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3019268-642B-BF85-8562-1DCDBE7685E5}"/>
              </a:ext>
            </a:extLst>
          </p:cNvPr>
          <p:cNvSpPr txBox="1"/>
          <p:nvPr/>
        </p:nvSpPr>
        <p:spPr>
          <a:xfrm>
            <a:off x="3496296" y="6088559"/>
            <a:ext cx="5199407" cy="769441"/>
          </a:xfrm>
          <a:prstGeom prst="rect">
            <a:avLst/>
          </a:prstGeom>
          <a:noFill/>
        </p:spPr>
        <p:txBody>
          <a:bodyPr wrap="square" rtlCol="0">
            <a:spAutoFit/>
          </a:bodyPr>
          <a:lstStyle/>
          <a:p>
            <a:pPr algn="ctr"/>
            <a:r>
              <a:rPr lang="en-US" sz="4400">
                <a:solidFill>
                  <a:srgbClr val="002060"/>
                </a:solidFill>
                <a:latin typeface="Times New Roman" panose="02020603050405020304" pitchFamily="18" charset="0"/>
                <a:cs typeface="Times New Roman" panose="02020603050405020304" pitchFamily="18" charset="0"/>
              </a:rPr>
              <a:t>Phòng làm việc</a:t>
            </a:r>
            <a:endParaRPr lang="en-US" sz="4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573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7170" name="Picture 2" descr="Bố trí phòng học theo phong thủy giúp con trẻ học tập tốt, tập trung hiệu">
            <a:extLst>
              <a:ext uri="{FF2B5EF4-FFF2-40B4-BE49-F238E27FC236}">
                <a16:creationId xmlns:a16="http://schemas.microsoft.com/office/drawing/2014/main" id="{D809CCDB-3BDA-125B-0211-49D8A8AE12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51" y="0"/>
            <a:ext cx="1229095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3AFDA08-B629-8530-5AC6-40F63724B892}"/>
              </a:ext>
            </a:extLst>
          </p:cNvPr>
          <p:cNvSpPr txBox="1"/>
          <p:nvPr/>
        </p:nvSpPr>
        <p:spPr>
          <a:xfrm>
            <a:off x="3386800" y="0"/>
            <a:ext cx="5199407" cy="769441"/>
          </a:xfrm>
          <a:prstGeom prst="rect">
            <a:avLst/>
          </a:prstGeom>
          <a:noFill/>
        </p:spPr>
        <p:txBody>
          <a:bodyPr wrap="square" rtlCol="0">
            <a:spAutoFit/>
          </a:bodyPr>
          <a:lstStyle/>
          <a:p>
            <a:pPr algn="ctr"/>
            <a:r>
              <a:rPr lang="en-US" sz="4400">
                <a:solidFill>
                  <a:srgbClr val="002060"/>
                </a:solidFill>
                <a:latin typeface="Times New Roman" panose="02020603050405020304" pitchFamily="18" charset="0"/>
                <a:cs typeface="Times New Roman" panose="02020603050405020304" pitchFamily="18" charset="0"/>
              </a:rPr>
              <a:t>Phòng học</a:t>
            </a:r>
            <a:endParaRPr lang="en-US" sz="4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209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Ý tưởng thiết kế phòng vui chơi tuyệt vời cho trẻ | Quy hoạch - Kiến trúc">
            <a:extLst>
              <a:ext uri="{FF2B5EF4-FFF2-40B4-BE49-F238E27FC236}">
                <a16:creationId xmlns:a16="http://schemas.microsoft.com/office/drawing/2014/main" id="{958F31B8-6CBE-0FC3-29E5-E85725C19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65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FC1AB17-373F-0255-6EAA-851384A708C9}"/>
              </a:ext>
            </a:extLst>
          </p:cNvPr>
          <p:cNvSpPr txBox="1"/>
          <p:nvPr/>
        </p:nvSpPr>
        <p:spPr>
          <a:xfrm>
            <a:off x="3496296" y="6088559"/>
            <a:ext cx="5199407" cy="769441"/>
          </a:xfrm>
          <a:prstGeom prst="rect">
            <a:avLst/>
          </a:prstGeom>
          <a:noFill/>
        </p:spPr>
        <p:txBody>
          <a:bodyPr wrap="square" rtlCol="0">
            <a:spAutoFit/>
          </a:bodyPr>
          <a:lstStyle/>
          <a:p>
            <a:pPr algn="ctr"/>
            <a:r>
              <a:rPr lang="en-US" sz="4400">
                <a:solidFill>
                  <a:srgbClr val="002060"/>
                </a:solidFill>
                <a:latin typeface="Times New Roman" panose="02020603050405020304" pitchFamily="18" charset="0"/>
                <a:cs typeface="Times New Roman" panose="02020603050405020304" pitchFamily="18" charset="0"/>
              </a:rPr>
              <a:t>Phòng vui chơi</a:t>
            </a:r>
            <a:endParaRPr lang="en-US" sz="4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166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àn thờ đứng kết hợp với mẫu tượng phật và tranh trúc chỉ hoa sen">
            <a:extLst>
              <a:ext uri="{FF2B5EF4-FFF2-40B4-BE49-F238E27FC236}">
                <a16:creationId xmlns:a16="http://schemas.microsoft.com/office/drawing/2014/main" id="{DBAA0FAB-B1BF-034E-6875-F0B0121320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08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8C1EA23-377F-4810-DB20-49FDECFB30D2}"/>
              </a:ext>
            </a:extLst>
          </p:cNvPr>
          <p:cNvSpPr txBox="1"/>
          <p:nvPr/>
        </p:nvSpPr>
        <p:spPr>
          <a:xfrm>
            <a:off x="3496296" y="6088559"/>
            <a:ext cx="5199407" cy="769441"/>
          </a:xfrm>
          <a:prstGeom prst="rect">
            <a:avLst/>
          </a:prstGeom>
          <a:noFill/>
        </p:spPr>
        <p:txBody>
          <a:bodyPr wrap="square" rtlCol="0">
            <a:spAutoFit/>
          </a:bodyPr>
          <a:lstStyle/>
          <a:p>
            <a:pPr algn="ctr"/>
            <a:r>
              <a:rPr lang="en-US" sz="4400">
                <a:solidFill>
                  <a:srgbClr val="002060"/>
                </a:solidFill>
                <a:latin typeface="Times New Roman" panose="02020603050405020304" pitchFamily="18" charset="0"/>
                <a:cs typeface="Times New Roman" panose="02020603050405020304" pitchFamily="18" charset="0"/>
              </a:rPr>
              <a:t>Phòng thờ</a:t>
            </a:r>
            <a:endParaRPr lang="en-US" sz="4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599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345C0-34AD-04EA-156D-D36CF4933E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EAFBE25-6C84-F1C2-DBA3-97027FC73686}"/>
              </a:ext>
            </a:extLst>
          </p:cNvPr>
          <p:cNvSpPr>
            <a:spLocks noGrp="1"/>
          </p:cNvSpPr>
          <p:nvPr>
            <p:ph idx="1"/>
          </p:nvPr>
        </p:nvSpPr>
        <p:spPr/>
        <p:txBody>
          <a:bodyPr/>
          <a:lstStyle/>
          <a:p>
            <a:endParaRPr lang="en-US"/>
          </a:p>
        </p:txBody>
      </p:sp>
      <p:pic>
        <p:nvPicPr>
          <p:cNvPr id="8194" name="Picture 2" descr="101 Mẫu Thiết Kế Ban Công Đẹp Đơn Giản Cực Kỳ Dễ Thi Công">
            <a:extLst>
              <a:ext uri="{FF2B5EF4-FFF2-40B4-BE49-F238E27FC236}">
                <a16:creationId xmlns:a16="http://schemas.microsoft.com/office/drawing/2014/main" id="{F53F797A-CFA4-5956-0A3F-C9261CB6F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0DFF2A3-A928-D95F-4337-27935EDDE603}"/>
              </a:ext>
            </a:extLst>
          </p:cNvPr>
          <p:cNvSpPr txBox="1"/>
          <p:nvPr/>
        </p:nvSpPr>
        <p:spPr>
          <a:xfrm>
            <a:off x="3496296" y="6088559"/>
            <a:ext cx="5199407" cy="769441"/>
          </a:xfrm>
          <a:prstGeom prst="rect">
            <a:avLst/>
          </a:prstGeom>
          <a:noFill/>
        </p:spPr>
        <p:txBody>
          <a:bodyPr wrap="square" rtlCol="0">
            <a:spAutoFit/>
          </a:bodyPr>
          <a:lstStyle/>
          <a:p>
            <a:pPr algn="ctr"/>
            <a:r>
              <a:rPr lang="en-US" sz="4400">
                <a:solidFill>
                  <a:srgbClr val="002060"/>
                </a:solidFill>
                <a:latin typeface="Times New Roman" panose="02020603050405020304" pitchFamily="18" charset="0"/>
                <a:cs typeface="Times New Roman" panose="02020603050405020304" pitchFamily="18" charset="0"/>
              </a:rPr>
              <a:t>Ban công</a:t>
            </a:r>
            <a:endParaRPr lang="en-US" sz="4400"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1167360" y="6473279"/>
            <a:ext cx="1024639" cy="369332"/>
          </a:xfrm>
          <a:prstGeom prst="rect">
            <a:avLst/>
          </a:prstGeom>
        </p:spPr>
        <p:txBody>
          <a:bodyPr wrap="none">
            <a:spAutoFit/>
          </a:bodyPr>
          <a:lstStyle/>
          <a:p>
            <a:r>
              <a:rPr lang="pt-PT" dirty="0">
                <a:solidFill>
                  <a:srgbClr val="0070C0"/>
                </a:solidFill>
                <a:latin typeface="Times New Roman" panose="02020603050405020304" pitchFamily="18" charset="0"/>
                <a:ea typeface="Times New Roman" panose="02020603050405020304" pitchFamily="18" charset="0"/>
              </a:rPr>
              <a:t>Giáo dục</a:t>
            </a:r>
            <a:endParaRPr lang="en-US" dirty="0">
              <a:solidFill>
                <a:srgbClr val="0070C0"/>
              </a:solidFill>
            </a:endParaRPr>
          </a:p>
        </p:txBody>
      </p:sp>
    </p:spTree>
    <p:extLst>
      <p:ext uri="{BB962C8B-B14F-4D97-AF65-F5344CB8AC3E}">
        <p14:creationId xmlns:p14="http://schemas.microsoft.com/office/powerpoint/2010/main" val="351431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E35132-1D84-CFBE-5F61-0BAE68F428D9}"/>
              </a:ext>
            </a:extLst>
          </p:cNvPr>
          <p:cNvSpPr txBox="1"/>
          <p:nvPr/>
        </p:nvSpPr>
        <p:spPr>
          <a:xfrm>
            <a:off x="2124696" y="1638"/>
            <a:ext cx="7419354" cy="769441"/>
          </a:xfrm>
          <a:prstGeom prst="rect">
            <a:avLst/>
          </a:prstGeom>
          <a:noFill/>
        </p:spPr>
        <p:txBody>
          <a:bodyPr wrap="square" rtlCol="0">
            <a:spAutoFit/>
          </a:bodyPr>
          <a:lstStyle/>
          <a:p>
            <a:pPr algn="ctr"/>
            <a:r>
              <a:rPr lang="en-US" sz="4400">
                <a:solidFill>
                  <a:srgbClr val="002060"/>
                </a:solidFill>
                <a:latin typeface="Times New Roman" panose="02020603050405020304" pitchFamily="18" charset="0"/>
                <a:cs typeface="Times New Roman" panose="02020603050405020304" pitchFamily="18" charset="0"/>
              </a:rPr>
              <a:t>Trò chơi 1: Đội nào nhanh?</a:t>
            </a:r>
            <a:endParaRPr lang="en-US" sz="4400" dirty="0">
              <a:solidFill>
                <a:srgbClr val="00206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1F514D2-03EA-CA1C-1BD2-7CEBCDD69F28}"/>
              </a:ext>
            </a:extLst>
          </p:cNvPr>
          <p:cNvSpPr txBox="1"/>
          <p:nvPr/>
        </p:nvSpPr>
        <p:spPr>
          <a:xfrm>
            <a:off x="0" y="1036037"/>
            <a:ext cx="12191999" cy="2862322"/>
          </a:xfrm>
          <a:prstGeom prst="rect">
            <a:avLst/>
          </a:prstGeom>
          <a:noFill/>
        </p:spPr>
        <p:txBody>
          <a:bodyPr wrap="square">
            <a:spAutoFit/>
          </a:bodyPr>
          <a:lstStyle/>
          <a:p>
            <a:pPr algn="ctr"/>
            <a:r>
              <a:rPr lang="pt-PT" sz="3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Cách chơi: </a:t>
            </a:r>
            <a:r>
              <a:rPr lang="pt-PT" sz="3600" dirty="0">
                <a:solidFill>
                  <a:srgbClr val="002060"/>
                </a:solidFill>
                <a:latin typeface="Times New Roman" panose="02020603050405020304" pitchFamily="18" charset="0"/>
                <a:cs typeface="Times New Roman" panose="02020603050405020304" pitchFamily="18" charset="0"/>
              </a:rPr>
              <a:t>Chia trẻ thành 3 nhóm chơi, thi chọn nhanh 1 trong 2 tranh đồ dùng trên màn hình thuộc các phòng cho đúng. Đội trưởng cầm dụng cụ phát tín hiệu trả lời. Trên màn hình xuất hiện 2 tranh đồ dùng, sau 5s suy nghĩ, cô có hiệu lệnh “123” đội trưởng sẽ phát tín hiệu để dành quyền lên bảng chọn đáp án.</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23004F9-952F-B9BA-686A-BF0BB81B448B}"/>
              </a:ext>
            </a:extLst>
          </p:cNvPr>
          <p:cNvSpPr txBox="1"/>
          <p:nvPr/>
        </p:nvSpPr>
        <p:spPr>
          <a:xfrm>
            <a:off x="375926" y="4163317"/>
            <a:ext cx="11440147" cy="2308324"/>
          </a:xfrm>
          <a:prstGeom prst="rect">
            <a:avLst/>
          </a:prstGeom>
          <a:noFill/>
        </p:spPr>
        <p:txBody>
          <a:bodyPr wrap="square">
            <a:spAutoFit/>
          </a:bodyPr>
          <a:lstStyle/>
          <a:p>
            <a:pPr algn="ctr">
              <a:tabLst>
                <a:tab pos="1818640" algn="l"/>
              </a:tabLst>
            </a:pPr>
            <a:r>
              <a:rPr lang="pt-PT" sz="3600" dirty="0">
                <a:solidFill>
                  <a:srgbClr val="002060"/>
                </a:solidFill>
                <a:effectLst/>
                <a:latin typeface="Times New Roman" panose="02020603050405020304" pitchFamily="18" charset="0"/>
                <a:ea typeface="Times New Roman" panose="02020603050405020304" pitchFamily="18" charset="0"/>
              </a:rPr>
              <a:t>Luật chơi: Trẻ phát tín hiệu để giành quyền trả lời. Đội trả lời và </a:t>
            </a:r>
            <a:r>
              <a:rPr lang="pt-PT" sz="3600" dirty="0">
                <a:solidFill>
                  <a:srgbClr val="002060"/>
                </a:solidFill>
                <a:latin typeface="Times New Roman" panose="02020603050405020304" pitchFamily="18" charset="0"/>
                <a:ea typeface="Times New Roman" panose="02020603050405020304" pitchFamily="18" charset="0"/>
              </a:rPr>
              <a:t>chọn</a:t>
            </a:r>
            <a:r>
              <a:rPr lang="pt-PT" sz="3600" dirty="0">
                <a:solidFill>
                  <a:srgbClr val="002060"/>
                </a:solidFill>
                <a:effectLst/>
                <a:latin typeface="Times New Roman" panose="02020603050405020304" pitchFamily="18" charset="0"/>
                <a:ea typeface="Times New Roman" panose="02020603050405020304" pitchFamily="18" charset="0"/>
              </a:rPr>
              <a:t> hình ảnh đúng sẽ được thưởng một bông hoa. Đội trả lời sai, đội bạn được phát tín hiệu giành quyền trả lời. Kết thúc TC đội nào được nhiều hoa hơn là đội thắng.</a:t>
            </a:r>
            <a:endParaRPr lang="en-US" sz="3600" dirty="0">
              <a:solidFill>
                <a:srgbClr val="002060"/>
              </a:solidFill>
              <a:effectLst/>
              <a:latin typeface="Times New Roman" panose="02020603050405020304" pitchFamily="18" charset="0"/>
              <a:ea typeface="Times New Roman" panose="02020603050405020304" pitchFamily="18" charset="0"/>
            </a:endParaRPr>
          </a:p>
        </p:txBody>
      </p:sp>
      <p:pic>
        <p:nvPicPr>
          <p:cNvPr id="11266" name="Picture 2" descr="TRẺ BẮT ĐẦU HỌC TỪ KHI NÀO? – Hộp Tò Mò - Đồ Chơi Khoa Học Sáng Tạo Made In  Việt Nam">
            <a:extLst>
              <a:ext uri="{FF2B5EF4-FFF2-40B4-BE49-F238E27FC236}">
                <a16:creationId xmlns:a16="http://schemas.microsoft.com/office/drawing/2014/main" id="{8B92905E-E8EE-5ABC-691C-5632A89674B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718" b="90596" l="10000" r="90000">
                        <a14:foregroundMark x1="18333" y1="37931" x2="25833" y2="78056"/>
                        <a14:foregroundMark x1="40000" y1="40439" x2="42917" y2="76176"/>
                        <a14:foregroundMark x1="74583" y1="41066" x2="81458" y2="78683"/>
                        <a14:foregroundMark x1="81458" y1="78683" x2="81667" y2="78683"/>
                        <a14:foregroundMark x1="83750" y1="41693" x2="82500" y2="51724"/>
                        <a14:foregroundMark x1="84583" y1="39812" x2="84583" y2="39812"/>
                        <a14:foregroundMark x1="64792" y1="52978" x2="68542" y2="57680"/>
                        <a14:foregroundMark x1="63958" y1="52978" x2="65833" y2="52978"/>
                        <a14:foregroundMark x1="64375" y1="56113" x2="64583" y2="51097"/>
                        <a14:foregroundMark x1="83333" y1="39498" x2="86042" y2="40439"/>
                        <a14:foregroundMark x1="85000" y1="39185" x2="85625" y2="37618"/>
                        <a14:foregroundMark x1="35417" y1="61129" x2="37917" y2="68652"/>
                        <a14:foregroundMark x1="37708" y1="78056" x2="37917" y2="88715"/>
                        <a14:foregroundMark x1="43125" y1="76176" x2="44792" y2="87147"/>
                        <a14:foregroundMark x1="55208" y1="79310" x2="54583" y2="88715"/>
                        <a14:foregroundMark x1="60000" y1="80251" x2="60625" y2="88088"/>
                        <a14:foregroundMark x1="75625" y1="78056" x2="75208" y2="85893"/>
                        <a14:foregroundMark x1="81458" y1="78056" x2="83125" y2="86834"/>
                        <a14:foregroundMark x1="81875" y1="82759" x2="80625" y2="88401"/>
                        <a14:foregroundMark x1="76458" y1="83072" x2="75208" y2="88401"/>
                        <a14:foregroundMark x1="81875" y1="86834" x2="82083" y2="90596"/>
                        <a14:foregroundMark x1="28542" y1="76176" x2="30625" y2="90282"/>
                        <a14:foregroundMark x1="24375" y1="75862" x2="23958" y2="88715"/>
                        <a14:foregroundMark x1="23125" y1="87774" x2="23958" y2="90282"/>
                        <a14:foregroundMark x1="22500" y1="89028" x2="24167" y2="90596"/>
                        <a14:foregroundMark x1="20208" y1="65831" x2="21458" y2="68339"/>
                        <a14:foregroundMark x1="30000" y1="64263" x2="29375" y2="68966"/>
                        <a14:foregroundMark x1="44792" y1="59561" x2="45625" y2="62382"/>
                        <a14:foregroundMark x1="45208" y1="63323" x2="45833" y2="63636"/>
                        <a14:foregroundMark x1="46042" y1="63323" x2="48958" y2="53605"/>
                        <a14:foregroundMark x1="51042" y1="64890" x2="52083" y2="67712"/>
                        <a14:foregroundMark x1="63958" y1="62696" x2="61667" y2="66771"/>
                      </a14:backgroundRemoval>
                    </a14:imgEffect>
                  </a14:imgLayer>
                </a14:imgProps>
              </a:ext>
              <a:ext uri="{28A0092B-C50C-407E-A947-70E740481C1C}">
                <a14:useLocalDpi xmlns:a14="http://schemas.microsoft.com/office/drawing/2010/main" val="0"/>
              </a:ext>
            </a:extLst>
          </a:blip>
          <a:srcRect l="12222" t="27848" r="11806" b="8203"/>
          <a:stretch/>
        </p:blipFill>
        <p:spPr bwMode="auto">
          <a:xfrm>
            <a:off x="8940800" y="102535"/>
            <a:ext cx="2001520" cy="1119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5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500"/>
                                        <p:tgtEl>
                                          <p:spTgt spid="1126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Closer Look 1 - Unit 2. My House - Tiếng Anh 6 - Global Success | Tiếng  Anh 6 - Global Success">
            <a:extLst>
              <a:ext uri="{FF2B5EF4-FFF2-40B4-BE49-F238E27FC236}">
                <a16:creationId xmlns:a16="http://schemas.microsoft.com/office/drawing/2014/main" id="{767BE1C5-924D-E79E-407A-AC365FE996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563" t="62019" r="56151" b="11595"/>
          <a:stretch/>
        </p:blipFill>
        <p:spPr bwMode="auto">
          <a:xfrm>
            <a:off x="3033069" y="3147107"/>
            <a:ext cx="6820960" cy="3707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Bàn Ghế Sofa Đẹp -Tổng Hợp Những Mẫu Đang Bán Rất Chạy | KENZA">
            <a:extLst>
              <a:ext uri="{FF2B5EF4-FFF2-40B4-BE49-F238E27FC236}">
                <a16:creationId xmlns:a16="http://schemas.microsoft.com/office/drawing/2014/main" id="{97C506C4-135B-017F-72A8-748BEB0CF8CC}"/>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2000" r="95944">
                        <a14:foregroundMark x1="2000" y1="57895" x2="13000" y2="71158"/>
                        <a14:foregroundMark x1="2278" y1="68632" x2="2167" y2="70211"/>
                        <a14:foregroundMark x1="91333" y1="50842" x2="95944" y2="57895"/>
                        <a14:backgroundMark x1="2833" y1="75895" x2="3222" y2="76526"/>
                      </a14:backgroundRemoval>
                    </a14:imgEffect>
                  </a14:imgLayer>
                </a14:imgProps>
              </a:ext>
              <a:ext uri="{28A0092B-C50C-407E-A947-70E740481C1C}">
                <a14:useLocalDpi xmlns:a14="http://schemas.microsoft.com/office/drawing/2010/main" val="0"/>
              </a:ext>
            </a:extLst>
          </a:blip>
          <a:srcRect t="33808" b="14177"/>
          <a:stretch/>
        </p:blipFill>
        <p:spPr bwMode="auto">
          <a:xfrm>
            <a:off x="1440226" y="658071"/>
            <a:ext cx="3947886" cy="1634445"/>
          </a:xfrm>
          <a:prstGeom prst="rect">
            <a:avLst/>
          </a:prstGeom>
          <a:noFill/>
          <a:extLst>
            <a:ext uri="{909E8E84-426E-40DD-AFC4-6F175D3DCCD1}">
              <a14:hiddenFill xmlns:a14="http://schemas.microsoft.com/office/drawing/2010/main">
                <a:solidFill>
                  <a:srgbClr val="FFFFFF"/>
                </a:solidFill>
              </a14:hiddenFill>
            </a:ext>
          </a:extLst>
        </p:spPr>
      </p:pic>
      <p:pic>
        <p:nvPicPr>
          <p:cNvPr id="14" name="Vỗ tay">
            <a:hlinkClick r:id="" action="ppaction://media"/>
            <a:extLst>
              <a:ext uri="{FF2B5EF4-FFF2-40B4-BE49-F238E27FC236}">
                <a16:creationId xmlns:a16="http://schemas.microsoft.com/office/drawing/2014/main" id="{3EF50904-4BA5-BDF6-7B34-327234F3EF1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22970" y="170571"/>
            <a:ext cx="609600" cy="609600"/>
          </a:xfrm>
          <a:prstGeom prst="rect">
            <a:avLst/>
          </a:prstGeom>
        </p:spPr>
      </p:pic>
      <p:pic>
        <p:nvPicPr>
          <p:cNvPr id="15" name="Am-thanh-that-vong-www_tiengdong_com">
            <a:hlinkClick r:id="" action="ppaction://media"/>
            <a:extLst>
              <a:ext uri="{FF2B5EF4-FFF2-40B4-BE49-F238E27FC236}">
                <a16:creationId xmlns:a16="http://schemas.microsoft.com/office/drawing/2014/main" id="{15228B40-43AF-4CF4-43D1-08E861D99B1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657124" y="3978029"/>
            <a:ext cx="609600" cy="609600"/>
          </a:xfrm>
          <a:prstGeom prst="rect">
            <a:avLst/>
          </a:prstGeom>
        </p:spPr>
      </p:pic>
      <p:pic>
        <p:nvPicPr>
          <p:cNvPr id="16" name="Picture 6" descr="IMG">
            <a:extLst>
              <a:ext uri="{FF2B5EF4-FFF2-40B4-BE49-F238E27FC236}">
                <a16:creationId xmlns:a16="http://schemas.microsoft.com/office/drawing/2014/main" id="{DE987B66-0B33-6D83-1A78-71DEBC0F0F78}"/>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3333" r="94889">
                        <a14:foregroundMark x1="66889" y1="32667" x2="73556" y2="34667"/>
                        <a14:foregroundMark x1="95333" y1="38667" x2="93111" y2="45333"/>
                        <a14:foregroundMark x1="8667" y1="63333" x2="5556" y2="69333"/>
                        <a14:foregroundMark x1="3333" y1="63000" x2="3333" y2="63000"/>
                        <a14:backgroundMark x1="37556" y1="45667" x2="34889" y2="50000"/>
                        <a14:backgroundMark x1="42889" y1="45333" x2="41111" y2="49000"/>
                        <a14:backgroundMark x1="29111" y1="54333" x2="31333" y2="52333"/>
                        <a14:backgroundMark x1="29111" y1="40667" x2="75333" y2="12333"/>
                        <a14:backgroundMark x1="75333" y1="12333" x2="75333" y2="12333"/>
                        <a14:backgroundMark x1="78889" y1="22333" x2="99333" y2="29000"/>
                      </a14:backgroundRemoval>
                    </a14:imgEffect>
                  </a14:imgLayer>
                </a14:imgProps>
              </a:ext>
              <a:ext uri="{28A0092B-C50C-407E-A947-70E740481C1C}">
                <a14:useLocalDpi xmlns:a14="http://schemas.microsoft.com/office/drawing/2010/main" val="0"/>
              </a:ext>
            </a:extLst>
          </a:blip>
          <a:srcRect t="29000" b="9222"/>
          <a:stretch/>
        </p:blipFill>
        <p:spPr bwMode="auto">
          <a:xfrm>
            <a:off x="7682496" y="196432"/>
            <a:ext cx="3105150" cy="2557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07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3.7037E-6 L 0.2362 0.61504 " pathEditMode="relative" rAng="0" ptsTypes="AA">
                                      <p:cBhvr>
                                        <p:cTn id="6" dur="2000" fill="hold"/>
                                        <p:tgtEl>
                                          <p:spTgt spid="13"/>
                                        </p:tgtEl>
                                        <p:attrNameLst>
                                          <p:attrName>ppt_x</p:attrName>
                                          <p:attrName>ppt_y</p:attrName>
                                        </p:attrNameLst>
                                      </p:cBhvr>
                                      <p:rCtr x="11810" y="3074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049" fill="hold"/>
                                        <p:tgtEl>
                                          <p:spTgt spid="14"/>
                                        </p:tgtEl>
                                      </p:cBhvr>
                                    </p:cmd>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994" fill="hold"/>
                                        <p:tgtEl>
                                          <p:spTgt spid="15"/>
                                        </p:tgtEl>
                                      </p:cBhvr>
                                    </p:cmd>
                                  </p:childTnLst>
                                </p:cTn>
                              </p:par>
                            </p:childTnLst>
                          </p:cTn>
                        </p:par>
                      </p:childTnLst>
                    </p:cTn>
                  </p:par>
                </p:childTnLst>
              </p:cTn>
              <p:nextCondLst>
                <p:cond evt="onClick" delay="0">
                  <p:tgtEl>
                    <p:spTgt spid="15"/>
                  </p:tgtEl>
                </p:cond>
              </p:nextCondLst>
            </p:seq>
            <p:audio>
              <p:cMediaNode vol="80000">
                <p:cTn id="16" fill="hold" display="0">
                  <p:stCondLst>
                    <p:cond delay="indefinite"/>
                  </p:stCondLst>
                  <p:endCondLst>
                    <p:cond evt="onStopAudio" delay="0">
                      <p:tgtEl>
                        <p:sldTgt/>
                      </p:tgtEl>
                    </p:cond>
                  </p:endCondLst>
                </p:cTn>
                <p:tgtEl>
                  <p:spTgt spid="15"/>
                </p:tgtEl>
              </p:cMediaNode>
            </p:audio>
            <p:audio>
              <p:cMediaNode vol="80000">
                <p:cTn id="17" fill="hold" display="0">
                  <p:stCondLst>
                    <p:cond delay="indefinite"/>
                  </p:stCondLst>
                  <p:endCondLst>
                    <p:cond evt="onStopAudio" delay="0">
                      <p:tgtEl>
                        <p:sldTgt/>
                      </p:tgtEl>
                    </p:cond>
                  </p:endCondLst>
                </p:cTn>
                <p:tgtEl>
                  <p:spTgt spid="1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Closer Look 1 - Unit 2. My House - Tiếng Anh 6 - Global Success | Tiếng  Anh 6 - Global Success">
            <a:extLst>
              <a:ext uri="{FF2B5EF4-FFF2-40B4-BE49-F238E27FC236}">
                <a16:creationId xmlns:a16="http://schemas.microsoft.com/office/drawing/2014/main" id="{6689F8C0-5D4B-BDDB-771B-F61BC84883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9187" t="63068" r="12044" b="11905"/>
          <a:stretch/>
        </p:blipFill>
        <p:spPr bwMode="auto">
          <a:xfrm>
            <a:off x="2976641" y="3429000"/>
            <a:ext cx="6415699" cy="3707999"/>
          </a:xfrm>
          <a:prstGeom prst="rect">
            <a:avLst/>
          </a:prstGeom>
          <a:noFill/>
          <a:extLst>
            <a:ext uri="{909E8E84-426E-40DD-AFC4-6F175D3DCCD1}">
              <a14:hiddenFill xmlns:a14="http://schemas.microsoft.com/office/drawing/2010/main">
                <a:solidFill>
                  <a:srgbClr val="FFFFFF"/>
                </a:solidFill>
              </a14:hiddenFill>
            </a:ext>
          </a:extLst>
        </p:spPr>
      </p:pic>
      <p:pic>
        <p:nvPicPr>
          <p:cNvPr id="14" name="Vỗ tay">
            <a:hlinkClick r:id="" action="ppaction://media"/>
            <a:extLst>
              <a:ext uri="{FF2B5EF4-FFF2-40B4-BE49-F238E27FC236}">
                <a16:creationId xmlns:a16="http://schemas.microsoft.com/office/drawing/2014/main" id="{3EF50904-4BA5-BDF6-7B34-327234F3EF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2970" y="170571"/>
            <a:ext cx="609600" cy="609600"/>
          </a:xfrm>
          <a:prstGeom prst="rect">
            <a:avLst/>
          </a:prstGeom>
        </p:spPr>
      </p:pic>
      <p:pic>
        <p:nvPicPr>
          <p:cNvPr id="15" name="Am-thanh-that-vong-www_tiengdong_com">
            <a:hlinkClick r:id="" action="ppaction://media"/>
            <a:extLst>
              <a:ext uri="{FF2B5EF4-FFF2-40B4-BE49-F238E27FC236}">
                <a16:creationId xmlns:a16="http://schemas.microsoft.com/office/drawing/2014/main" id="{15228B40-43AF-4CF4-43D1-08E861D99B1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7124" y="3978029"/>
            <a:ext cx="609600" cy="609600"/>
          </a:xfrm>
          <a:prstGeom prst="rect">
            <a:avLst/>
          </a:prstGeom>
        </p:spPr>
      </p:pic>
      <p:pic>
        <p:nvPicPr>
          <p:cNvPr id="2" name="Picture 28" descr="Tại sao không nên cho vật dụng kim loại vào lò vi sóng?">
            <a:extLst>
              <a:ext uri="{FF2B5EF4-FFF2-40B4-BE49-F238E27FC236}">
                <a16:creationId xmlns:a16="http://schemas.microsoft.com/office/drawing/2014/main" id="{2CAEEE6C-2A77-CA60-32E3-75C46B3E2CD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2333" l="10000" r="90000">
                        <a14:foregroundMark x1="15500" y1="27333" x2="23250" y2="42667"/>
                        <a14:foregroundMark x1="19750" y1="27000" x2="40500" y2="20000"/>
                        <a14:foregroundMark x1="40500" y1="20000" x2="40500" y2="20000"/>
                        <a14:foregroundMark x1="36500" y1="25333" x2="55750" y2="25333"/>
                        <a14:foregroundMark x1="55750" y1="25333" x2="80875" y2="23667"/>
                        <a14:foregroundMark x1="80875" y1="23667" x2="83500" y2="24667"/>
                        <a14:foregroundMark x1="26000" y1="90667" x2="26000" y2="92333"/>
                        <a14:foregroundMark x1="70250" y1="30333" x2="70250" y2="34000"/>
                      </a14:backgroundRemoval>
                    </a14:imgEffect>
                  </a14:imgLayer>
                </a14:imgProps>
              </a:ext>
              <a:ext uri="{28A0092B-C50C-407E-A947-70E740481C1C}">
                <a14:useLocalDpi xmlns:a14="http://schemas.microsoft.com/office/drawing/2010/main" val="0"/>
              </a:ext>
            </a:extLst>
          </a:blip>
          <a:srcRect l="8751" t="15667" r="4249" b="4517"/>
          <a:stretch/>
        </p:blipFill>
        <p:spPr bwMode="auto">
          <a:xfrm>
            <a:off x="7555291" y="733467"/>
            <a:ext cx="2667000" cy="18350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Đèn Ngủ Để Bàn Kiểu Dáng Đơn Giản B-025N | B-025N">
            <a:extLst>
              <a:ext uri="{FF2B5EF4-FFF2-40B4-BE49-F238E27FC236}">
                <a16:creationId xmlns:a16="http://schemas.microsoft.com/office/drawing/2014/main" id="{D298E88B-B8CA-F333-4556-C15396CDD9D1}"/>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5765" b="92843" l="9742" r="89861">
                        <a14:foregroundMark x1="45129" y1="5964" x2="54473" y2="9344"/>
                        <a14:foregroundMark x1="42942" y1="91054" x2="51491" y2="92843"/>
                      </a14:backgroundRemoval>
                    </a14:imgEffect>
                  </a14:imgLayer>
                </a14:imgProps>
              </a:ext>
              <a:ext uri="{28A0092B-C50C-407E-A947-70E740481C1C}">
                <a14:useLocalDpi xmlns:a14="http://schemas.microsoft.com/office/drawing/2010/main" val="0"/>
              </a:ext>
            </a:extLst>
          </a:blip>
          <a:srcRect l="19119" r="16069"/>
          <a:stretch/>
        </p:blipFill>
        <p:spPr bwMode="auto">
          <a:xfrm>
            <a:off x="2147626" y="170571"/>
            <a:ext cx="1658029" cy="2558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48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54167E-6 -7.40741E-7 L -0.20782 0.49468 " pathEditMode="relative" rAng="0" ptsTypes="AA">
                                      <p:cBhvr>
                                        <p:cTn id="6" dur="2000" fill="hold"/>
                                        <p:tgtEl>
                                          <p:spTgt spid="2"/>
                                        </p:tgtEl>
                                        <p:attrNameLst>
                                          <p:attrName>ppt_x</p:attrName>
                                          <p:attrName>ppt_y</p:attrName>
                                        </p:attrNameLst>
                                      </p:cBhvr>
                                      <p:rCtr x="-10391" y="2472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049" fill="hold"/>
                                        <p:tgtEl>
                                          <p:spTgt spid="14"/>
                                        </p:tgtEl>
                                      </p:cBhvr>
                                    </p:cmd>
                                  </p:childTnLst>
                                </p:cTn>
                              </p:par>
                            </p:childTnLst>
                          </p:cTn>
                        </p:par>
                      </p:childTnLst>
                    </p:cTn>
                  </p:par>
                </p:childTnLst>
              </p:cTn>
              <p:nextCondLst>
                <p:cond evt="onClick" delay="0">
                  <p:tgtEl>
                    <p:spTgt spid="14"/>
                  </p:tgtEl>
                </p:cond>
              </p:nextCondLst>
            </p:seq>
            <p:audio>
              <p:cMediaNode vol="80000">
                <p:cTn id="12" fill="hold" display="0">
                  <p:stCondLst>
                    <p:cond delay="indefinite"/>
                  </p:stCondLst>
                  <p:endCondLst>
                    <p:cond evt="onStopAudio" delay="0">
                      <p:tgtEl>
                        <p:sldTgt/>
                      </p:tgtEl>
                    </p:cond>
                  </p:endCondLst>
                </p:cTn>
                <p:tgtEl>
                  <p:spTgt spid="14"/>
                </p:tgtEl>
              </p:cMediaNode>
            </p:audio>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6994" fill="hold"/>
                                        <p:tgtEl>
                                          <p:spTgt spid="15"/>
                                        </p:tgtEl>
                                      </p:cBhvr>
                                    </p:cmd>
                                  </p:childTnLst>
                                </p:cTn>
                              </p:par>
                            </p:childTnLst>
                          </p:cTn>
                        </p:par>
                      </p:childTnLst>
                    </p:cTn>
                  </p:par>
                </p:childTnLst>
              </p:cTn>
              <p:nextCondLst>
                <p:cond evt="onClick" delay="0">
                  <p:tgtEl>
                    <p:spTgt spid="15"/>
                  </p:tgtEl>
                </p:cond>
              </p:nextCondLst>
            </p:seq>
            <p:audio>
              <p:cMediaNode vol="80000">
                <p:cTn id="18"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 Closer Look 1 - Unit 2. My House - Tiếng Anh 6 - Global Success | Tiếng  Anh 6 - Global Success">
            <a:extLst>
              <a:ext uri="{FF2B5EF4-FFF2-40B4-BE49-F238E27FC236}">
                <a16:creationId xmlns:a16="http://schemas.microsoft.com/office/drawing/2014/main" id="{2A298E9E-4F77-3E47-0228-19D6BCE27CA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8843" t="37542" r="11497" b="37144"/>
          <a:stretch/>
        </p:blipFill>
        <p:spPr bwMode="auto">
          <a:xfrm>
            <a:off x="2741726" y="3458497"/>
            <a:ext cx="6932789"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4" name="Vỗ tay">
            <a:hlinkClick r:id="" action="ppaction://media"/>
            <a:extLst>
              <a:ext uri="{FF2B5EF4-FFF2-40B4-BE49-F238E27FC236}">
                <a16:creationId xmlns:a16="http://schemas.microsoft.com/office/drawing/2014/main" id="{3EF50904-4BA5-BDF6-7B34-327234F3EF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2970" y="170571"/>
            <a:ext cx="609600" cy="609600"/>
          </a:xfrm>
          <a:prstGeom prst="rect">
            <a:avLst/>
          </a:prstGeom>
        </p:spPr>
      </p:pic>
      <p:pic>
        <p:nvPicPr>
          <p:cNvPr id="15" name="Am-thanh-that-vong-www_tiengdong_com">
            <a:hlinkClick r:id="" action="ppaction://media"/>
            <a:extLst>
              <a:ext uri="{FF2B5EF4-FFF2-40B4-BE49-F238E27FC236}">
                <a16:creationId xmlns:a16="http://schemas.microsoft.com/office/drawing/2014/main" id="{15228B40-43AF-4CF4-43D1-08E861D99B1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7124" y="3978029"/>
            <a:ext cx="609600" cy="609600"/>
          </a:xfrm>
          <a:prstGeom prst="rect">
            <a:avLst/>
          </a:prstGeom>
        </p:spPr>
      </p:pic>
      <p:pic>
        <p:nvPicPr>
          <p:cNvPr id="4" name="Picture 16" descr="Smart Tivi Sony 32 inch HDR MXR 200Hz 32W610G chính hãng | Alo Điện Máy">
            <a:extLst>
              <a:ext uri="{FF2B5EF4-FFF2-40B4-BE49-F238E27FC236}">
                <a16:creationId xmlns:a16="http://schemas.microsoft.com/office/drawing/2014/main" id="{90B860A9-F65A-273C-97BC-05C09915127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742" b="98410" l="5828" r="93642">
                        <a14:foregroundMark x1="5960" y1="13519" x2="5828" y2="30020"/>
                        <a14:foregroundMark x1="23709" y1="95626" x2="29669" y2="89264"/>
                        <a14:foregroundMark x1="29669" y1="89264" x2="29669" y2="89264"/>
                        <a14:foregroundMark x1="19868" y1="98410" x2="21192" y2="98012"/>
                        <a14:foregroundMark x1="93245" y1="86282" x2="93642" y2="80517"/>
                      </a14:backgroundRemoval>
                    </a14:imgEffect>
                  </a14:imgLayer>
                </a14:imgProps>
              </a:ext>
              <a:ext uri="{28A0092B-C50C-407E-A947-70E740481C1C}">
                <a14:useLocalDpi xmlns:a14="http://schemas.microsoft.com/office/drawing/2010/main" val="0"/>
              </a:ext>
            </a:extLst>
          </a:blip>
          <a:srcRect/>
          <a:stretch>
            <a:fillRect/>
          </a:stretch>
        </p:blipFill>
        <p:spPr bwMode="auto">
          <a:xfrm>
            <a:off x="7555291" y="425385"/>
            <a:ext cx="3074960" cy="2048617"/>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TOP #5 Khăn Mặt, Khăn Tắm tốt nhất không nên bỏ qua - TadiTowels">
            <a:extLst>
              <a:ext uri="{FF2B5EF4-FFF2-40B4-BE49-F238E27FC236}">
                <a16:creationId xmlns:a16="http://schemas.microsoft.com/office/drawing/2014/main" id="{950DC43C-1395-250D-2418-850640DC01D8}"/>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766" b="93724" l="6499" r="94430">
                        <a14:foregroundMark x1="47613" y1="93933" x2="91247" y2="58159"/>
                        <a14:foregroundMark x1="44430" y1="66736" x2="88727" y2="50418"/>
                        <a14:foregroundMark x1="86737" y1="46025" x2="91910" y2="67155"/>
                        <a14:foregroundMark x1="91910" y1="67155" x2="92042" y2="70502"/>
                        <a14:foregroundMark x1="88727" y1="45397" x2="94430" y2="67364"/>
                        <a14:foregroundMark x1="44430" y1="78243" x2="53846" y2="80962"/>
                        <a14:foregroundMark x1="8223" y1="54393" x2="6631" y2="69247"/>
                        <a14:foregroundMark x1="26260" y1="16736" x2="55040" y2="3766"/>
                        <a14:foregroundMark x1="38992" y1="86192" x2="51326" y2="92050"/>
                      </a14:backgroundRemoval>
                    </a14:imgEffect>
                  </a14:imgLayer>
                </a14:imgProps>
              </a:ext>
              <a:ext uri="{28A0092B-C50C-407E-A947-70E740481C1C}">
                <a14:useLocalDpi xmlns:a14="http://schemas.microsoft.com/office/drawing/2010/main" val="0"/>
              </a:ext>
            </a:extLst>
          </a:blip>
          <a:srcRect/>
          <a:stretch>
            <a:fillRect/>
          </a:stretch>
        </p:blipFill>
        <p:spPr bwMode="auto">
          <a:xfrm>
            <a:off x="1747619" y="573860"/>
            <a:ext cx="3278623" cy="2078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42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4.81481E-6 L 0.34193 0.58194 " pathEditMode="relative" rAng="0" ptsTypes="AA">
                                      <p:cBhvr>
                                        <p:cTn id="6" dur="2000" fill="hold"/>
                                        <p:tgtEl>
                                          <p:spTgt spid="15362"/>
                                        </p:tgtEl>
                                        <p:attrNameLst>
                                          <p:attrName>ppt_x</p:attrName>
                                          <p:attrName>ppt_y</p:attrName>
                                        </p:attrNameLst>
                                      </p:cBhvr>
                                      <p:rCtr x="17096" y="2909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049" fill="hold"/>
                                        <p:tgtEl>
                                          <p:spTgt spid="14"/>
                                        </p:tgtEl>
                                      </p:cBhvr>
                                    </p:cmd>
                                  </p:childTnLst>
                                </p:cTn>
                              </p:par>
                            </p:childTnLst>
                          </p:cTn>
                        </p:par>
                      </p:childTnLst>
                    </p:cTn>
                  </p:par>
                </p:childTnLst>
              </p:cTn>
              <p:nextCondLst>
                <p:cond evt="onClick" delay="0">
                  <p:tgtEl>
                    <p:spTgt spid="14"/>
                  </p:tgtEl>
                </p:cond>
              </p:nextCondLst>
            </p:seq>
            <p:audio>
              <p:cMediaNode vol="80000">
                <p:cTn id="12" fill="hold" display="0">
                  <p:stCondLst>
                    <p:cond delay="indefinite"/>
                  </p:stCondLst>
                  <p:endCondLst>
                    <p:cond evt="onStopAudio" delay="0">
                      <p:tgtEl>
                        <p:sldTgt/>
                      </p:tgtEl>
                    </p:cond>
                  </p:endCondLst>
                </p:cTn>
                <p:tgtEl>
                  <p:spTgt spid="14"/>
                </p:tgtEl>
              </p:cMediaNode>
            </p:audio>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6994" fill="hold"/>
                                        <p:tgtEl>
                                          <p:spTgt spid="15"/>
                                        </p:tgtEl>
                                      </p:cBhvr>
                                    </p:cmd>
                                  </p:childTnLst>
                                </p:cTn>
                              </p:par>
                            </p:childTnLst>
                          </p:cTn>
                        </p:par>
                      </p:childTnLst>
                    </p:cTn>
                  </p:par>
                </p:childTnLst>
              </p:cTn>
              <p:nextCondLst>
                <p:cond evt="onClick" delay="0">
                  <p:tgtEl>
                    <p:spTgt spid="15"/>
                  </p:tgtEl>
                </p:cond>
              </p:nextCondLst>
            </p:seq>
            <p:audio>
              <p:cMediaNode vol="80000">
                <p:cTn id="18" fill="hold" display="0">
                  <p:stCondLst>
                    <p:cond delay="indefinite"/>
                  </p:stCondLst>
                  <p:endCondLst>
                    <p:cond evt="onStopAudio" delay="0">
                      <p:tgtEl>
                        <p:sldTgt/>
                      </p:tgtEl>
                    </p:cond>
                  </p:endCondLst>
                </p:cTn>
                <p:tgtEl>
                  <p:spTgt spid="1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 Closer Look 1 - Unit 2. My House - Tiếng Anh 6 - Global Success | Tiếng  Anh 6 - Global Success">
            <a:extLst>
              <a:ext uri="{FF2B5EF4-FFF2-40B4-BE49-F238E27FC236}">
                <a16:creationId xmlns:a16="http://schemas.microsoft.com/office/drawing/2014/main" id="{82507ABB-66E6-BA5C-669E-DF5DBA30B3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830" t="38113" r="56982" b="36240"/>
          <a:stretch/>
        </p:blipFill>
        <p:spPr bwMode="auto">
          <a:xfrm>
            <a:off x="2290376" y="2979174"/>
            <a:ext cx="7620538" cy="3878826"/>
          </a:xfrm>
          <a:prstGeom prst="rect">
            <a:avLst/>
          </a:prstGeom>
          <a:noFill/>
          <a:extLst>
            <a:ext uri="{909E8E84-426E-40DD-AFC4-6F175D3DCCD1}">
              <a14:hiddenFill xmlns:a14="http://schemas.microsoft.com/office/drawing/2010/main">
                <a:solidFill>
                  <a:srgbClr val="FFFFFF"/>
                </a:solidFill>
              </a14:hiddenFill>
            </a:ext>
          </a:extLst>
        </p:spPr>
      </p:pic>
      <p:pic>
        <p:nvPicPr>
          <p:cNvPr id="14" name="Vỗ tay">
            <a:hlinkClick r:id="" action="ppaction://media"/>
            <a:extLst>
              <a:ext uri="{FF2B5EF4-FFF2-40B4-BE49-F238E27FC236}">
                <a16:creationId xmlns:a16="http://schemas.microsoft.com/office/drawing/2014/main" id="{3EF50904-4BA5-BDF6-7B34-327234F3EF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2970" y="170571"/>
            <a:ext cx="609600" cy="609600"/>
          </a:xfrm>
          <a:prstGeom prst="rect">
            <a:avLst/>
          </a:prstGeom>
        </p:spPr>
      </p:pic>
      <p:pic>
        <p:nvPicPr>
          <p:cNvPr id="15" name="Am-thanh-that-vong-www_tiengdong_com">
            <a:hlinkClick r:id="" action="ppaction://media"/>
            <a:extLst>
              <a:ext uri="{FF2B5EF4-FFF2-40B4-BE49-F238E27FC236}">
                <a16:creationId xmlns:a16="http://schemas.microsoft.com/office/drawing/2014/main" id="{15228B40-43AF-4CF4-43D1-08E861D99B1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7124" y="3978029"/>
            <a:ext cx="609600" cy="609600"/>
          </a:xfrm>
          <a:prstGeom prst="rect">
            <a:avLst/>
          </a:prstGeom>
        </p:spPr>
      </p:pic>
      <p:pic>
        <p:nvPicPr>
          <p:cNvPr id="2" name="Picture 10" descr="Chia ngăn tủ quần áo gọn gàng giúp tối ưu không gian - ATF Decor">
            <a:extLst>
              <a:ext uri="{FF2B5EF4-FFF2-40B4-BE49-F238E27FC236}">
                <a16:creationId xmlns:a16="http://schemas.microsoft.com/office/drawing/2014/main" id="{1C51EA59-7D77-9EAB-CE12-CE43A8C99A09}"/>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246" b="97950" l="9961" r="89844">
                        <a14:foregroundMark x1="32227" y1="4246" x2="38672" y2="16252"/>
                        <a14:foregroundMark x1="33594" y1="10981" x2="35352" y2="27086"/>
                        <a14:foregroundMark x1="32813" y1="88873" x2="31250" y2="97950"/>
                        <a14:foregroundMark x1="50391" y1="92679" x2="50781" y2="93704"/>
                        <a14:foregroundMark x1="50684" y1="94729" x2="50781" y2="95608"/>
                        <a14:foregroundMark x1="51074" y1="97218" x2="51270" y2="97657"/>
                        <a14:foregroundMark x1="49707" y1="91947" x2="50293" y2="91947"/>
                        <a14:foregroundMark x1="49707" y1="92387" x2="49902" y2="93265"/>
                        <a14:foregroundMark x1="57422" y1="91508" x2="57324" y2="92972"/>
                        <a14:foregroundMark x1="57324" y1="92972" x2="56641" y2="96047"/>
                        <a14:foregroundMark x1="56641" y1="96633" x2="56250" y2="97072"/>
                        <a14:foregroundMark x1="57031" y1="91508" x2="56543" y2="92679"/>
                        <a14:foregroundMark x1="69922" y1="91215" x2="70215" y2="92972"/>
                        <a14:foregroundMark x1="70605" y1="92972" x2="70410" y2="94290"/>
                        <a14:foregroundMark x1="69629" y1="94729" x2="69824" y2="96633"/>
                        <a14:foregroundMark x1="71387" y1="90922" x2="71387" y2="90776"/>
                        <a14:foregroundMark x1="72363" y1="90776" x2="72363" y2="90776"/>
                        <a14:foregroundMark x1="72656" y1="90922" x2="72656" y2="90922"/>
                        <a14:foregroundMark x1="72949" y1="90337" x2="72949" y2="90337"/>
                        <a14:foregroundMark x1="73047" y1="89019" x2="73047" y2="89019"/>
                        <a14:backgroundMark x1="77148" y1="81845" x2="77344" y2="92094"/>
                        <a14:backgroundMark x1="62500" y1="97950" x2="64648" y2="98243"/>
                        <a14:backgroundMark x1="61133" y1="96486" x2="62891" y2="94143"/>
                        <a14:backgroundMark x1="53516" y1="93851" x2="54688" y2="99414"/>
                        <a14:backgroundMark x1="45313" y1="93558" x2="43945" y2="98243"/>
                        <a14:backgroundMark x1="17578" y1="95608" x2="22754" y2="95608"/>
                      </a14:backgroundRemoval>
                    </a14:imgEffect>
                  </a14:imgLayer>
                </a14:imgProps>
              </a:ext>
              <a:ext uri="{28A0092B-C50C-407E-A947-70E740481C1C}">
                <a14:useLocalDpi xmlns:a14="http://schemas.microsoft.com/office/drawing/2010/main" val="0"/>
              </a:ext>
            </a:extLst>
          </a:blip>
          <a:srcRect l="25812" r="23365"/>
          <a:stretch/>
        </p:blipFill>
        <p:spPr bwMode="auto">
          <a:xfrm>
            <a:off x="8817321" y="170571"/>
            <a:ext cx="1784377" cy="24817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2" descr="Tủ lạnh Casper RM-680VBW 645L 4 cửa, Chính hãng giá rẻ nhất 11/2021">
            <a:extLst>
              <a:ext uri="{FF2B5EF4-FFF2-40B4-BE49-F238E27FC236}">
                <a16:creationId xmlns:a16="http://schemas.microsoft.com/office/drawing/2014/main" id="{F1394D5F-D051-48AC-EB2F-A09B13E47563}"/>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3917" b="94167" l="10000" r="90000">
                        <a14:foregroundMark x1="14167" y1="4417" x2="12250" y2="94167"/>
                        <a14:foregroundMark x1="33083" y1="5833" x2="35000" y2="5833"/>
                        <a14:foregroundMark x1="36417" y1="5583" x2="39750" y2="5833"/>
                        <a14:foregroundMark x1="41917" y1="6417" x2="45833" y2="5583"/>
                        <a14:foregroundMark x1="75250" y1="4750" x2="78917" y2="4167"/>
                        <a14:foregroundMark x1="83917" y1="3917" x2="88583" y2="3917"/>
                        <a14:foregroundMark x1="89167" y1="5000" x2="88083" y2="12250"/>
                        <a14:foregroundMark x1="89167" y1="16083" x2="89167" y2="21083"/>
                        <a14:foregroundMark x1="89750" y1="21083" x2="89167" y2="43333"/>
                        <a14:foregroundMark x1="89167" y1="56083" x2="89750" y2="68333"/>
                        <a14:foregroundMark x1="22250" y1="39417" x2="31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1590302" y="170571"/>
            <a:ext cx="2481778" cy="2481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3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2.96296E-6 L -0.07317 0.52801 " pathEditMode="relative" rAng="0" ptsTypes="AA">
                                      <p:cBhvr>
                                        <p:cTn id="6" dur="2000" fill="hold"/>
                                        <p:tgtEl>
                                          <p:spTgt spid="2"/>
                                        </p:tgtEl>
                                        <p:attrNameLst>
                                          <p:attrName>ppt_x</p:attrName>
                                          <p:attrName>ppt_y</p:attrName>
                                        </p:attrNameLst>
                                      </p:cBhvr>
                                      <p:rCtr x="-3659" y="26389"/>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049" fill="hold"/>
                                        <p:tgtEl>
                                          <p:spTgt spid="14"/>
                                        </p:tgtEl>
                                      </p:cBhvr>
                                    </p:cmd>
                                  </p:childTnLst>
                                </p:cTn>
                              </p:par>
                            </p:childTnLst>
                          </p:cTn>
                        </p:par>
                      </p:childTnLst>
                    </p:cTn>
                  </p:par>
                </p:childTnLst>
              </p:cTn>
              <p:nextCondLst>
                <p:cond evt="onClick" delay="0">
                  <p:tgtEl>
                    <p:spTgt spid="14"/>
                  </p:tgtEl>
                </p:cond>
              </p:nextCondLst>
            </p:seq>
            <p:audio>
              <p:cMediaNode vol="80000">
                <p:cTn id="12" fill="hold" display="0">
                  <p:stCondLst>
                    <p:cond delay="indefinite"/>
                  </p:stCondLst>
                  <p:endCondLst>
                    <p:cond evt="onStopAudio" delay="0">
                      <p:tgtEl>
                        <p:sldTgt/>
                      </p:tgtEl>
                    </p:cond>
                  </p:endCondLst>
                </p:cTn>
                <p:tgtEl>
                  <p:spTgt spid="14"/>
                </p:tgtEl>
              </p:cMediaNode>
            </p:audio>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6994" fill="hold"/>
                                        <p:tgtEl>
                                          <p:spTgt spid="15"/>
                                        </p:tgtEl>
                                      </p:cBhvr>
                                    </p:cmd>
                                  </p:childTnLst>
                                </p:cTn>
                              </p:par>
                            </p:childTnLst>
                          </p:cTn>
                        </p:par>
                      </p:childTnLst>
                    </p:cTn>
                  </p:par>
                </p:childTnLst>
              </p:cTn>
              <p:nextCondLst>
                <p:cond evt="onClick" delay="0">
                  <p:tgtEl>
                    <p:spTgt spid="15"/>
                  </p:tgtEl>
                </p:cond>
              </p:nextCondLst>
            </p:seq>
            <p:audio>
              <p:cMediaNode vol="80000">
                <p:cTn id="18"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47737-B185-2F65-1BF3-6E22B609617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379B116-F2EF-339E-4255-299DAF0A728E}"/>
              </a:ext>
            </a:extLst>
          </p:cNvPr>
          <p:cNvSpPr>
            <a:spLocks noGrp="1"/>
          </p:cNvSpPr>
          <p:nvPr>
            <p:ph idx="1"/>
          </p:nvPr>
        </p:nvSpPr>
        <p:spPr/>
        <p:txBody>
          <a:bodyPr/>
          <a:lstStyle/>
          <a:p>
            <a:endParaRPr lang="en-US"/>
          </a:p>
        </p:txBody>
      </p:sp>
      <p:pic>
        <p:nvPicPr>
          <p:cNvPr id="4" name="Content Placeholder 3">
            <a:extLst>
              <a:ext uri="{FF2B5EF4-FFF2-40B4-BE49-F238E27FC236}">
                <a16:creationId xmlns:a16="http://schemas.microsoft.com/office/drawing/2014/main" id="{E1525675-0982-88F7-7FD3-484D01813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28FB0BE-4208-579D-6BFC-37A0CD5AF8DE}"/>
              </a:ext>
            </a:extLst>
          </p:cNvPr>
          <p:cNvSpPr txBox="1"/>
          <p:nvPr/>
        </p:nvSpPr>
        <p:spPr>
          <a:xfrm>
            <a:off x="4811990" y="542042"/>
            <a:ext cx="5199407" cy="769441"/>
          </a:xfrm>
          <a:prstGeom prst="rect">
            <a:avLst/>
          </a:prstGeom>
          <a:noFill/>
        </p:spPr>
        <p:txBody>
          <a:bodyPr wrap="square" rtlCol="0">
            <a:spAutoFit/>
          </a:bodyPr>
          <a:lstStyle/>
          <a:p>
            <a:pPr algn="ctr"/>
            <a:r>
              <a:rPr lang="en-US" sz="4400">
                <a:solidFill>
                  <a:srgbClr val="0070C0"/>
                </a:solidFill>
                <a:latin typeface="Times New Roman" panose="02020603050405020304" pitchFamily="18" charset="0"/>
                <a:cs typeface="Times New Roman" panose="02020603050405020304" pitchFamily="18" charset="0"/>
              </a:rPr>
              <a:t>Địa chỉ nhà con là gì?</a:t>
            </a:r>
            <a:endParaRPr lang="en-US" sz="4400" dirty="0">
              <a:solidFill>
                <a:srgbClr val="0070C0"/>
              </a:solidFill>
              <a:latin typeface="Times New Roman" panose="02020603050405020304" pitchFamily="18" charset="0"/>
              <a:cs typeface="Times New Roman" panose="02020603050405020304" pitchFamily="18" charset="0"/>
            </a:endParaRPr>
          </a:p>
        </p:txBody>
      </p:sp>
      <p:pic>
        <p:nvPicPr>
          <p:cNvPr id="9218" name="Picture 2" descr="Hình ảnh địa Chỉ PNG, Vector, PSD, và biểu tượng để tải về miễn phí |  pngtree">
            <a:extLst>
              <a:ext uri="{FF2B5EF4-FFF2-40B4-BE49-F238E27FC236}">
                <a16:creationId xmlns:a16="http://schemas.microsoft.com/office/drawing/2014/main" id="{F2EFF42B-362A-F42C-8705-FB18E59409A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44" b="92222" l="10000" r="90000">
                        <a14:foregroundMark x1="47778" y1="8333" x2="52222" y2="7222"/>
                        <a14:foregroundMark x1="49444" y1="92222" x2="51111" y2="90000"/>
                      </a14:backgroundRemoval>
                    </a14:imgEffect>
                  </a14:imgLayer>
                </a14:imgProps>
              </a:ext>
              <a:ext uri="{28A0092B-C50C-407E-A947-70E740481C1C}">
                <a14:useLocalDpi xmlns:a14="http://schemas.microsoft.com/office/drawing/2010/main" val="0"/>
              </a:ext>
            </a:extLst>
          </a:blip>
          <a:srcRect/>
          <a:stretch>
            <a:fillRect/>
          </a:stretch>
        </p:blipFill>
        <p:spPr bwMode="auto">
          <a:xfrm rot="1753453">
            <a:off x="9920655" y="317376"/>
            <a:ext cx="1019685" cy="101968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C1C33CE7-463A-0C72-D2FB-223C48F0D42C}"/>
              </a:ext>
            </a:extLst>
          </p:cNvPr>
          <p:cNvGrpSpPr/>
          <p:nvPr/>
        </p:nvGrpSpPr>
        <p:grpSpPr>
          <a:xfrm>
            <a:off x="3348528" y="2733675"/>
            <a:ext cx="6388102" cy="4200524"/>
            <a:chOff x="3348528" y="2733675"/>
            <a:chExt cx="6388102" cy="4200524"/>
          </a:xfrm>
        </p:grpSpPr>
        <p:pic>
          <p:nvPicPr>
            <p:cNvPr id="9224" name="Picture 8" descr="Kết quả hình ảnh | Question mark gif, Cartoon question mark, Question mark">
              <a:extLst>
                <a:ext uri="{FF2B5EF4-FFF2-40B4-BE49-F238E27FC236}">
                  <a16:creationId xmlns:a16="http://schemas.microsoft.com/office/drawing/2014/main" id="{59F1FD22-A74E-79FB-A207-38B116941D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5380" y="2733675"/>
              <a:ext cx="6191250" cy="4124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ình ảnh Địa Chỉ Nhà ở Nơi Cư Trú Tọa độ Vị Trí PNG , Clipart Tại Nhà, Địa  Chỉ, Nhà ở PNG miễn phí tải tập tin PSDComment và Vector">
              <a:extLst>
                <a:ext uri="{FF2B5EF4-FFF2-40B4-BE49-F238E27FC236}">
                  <a16:creationId xmlns:a16="http://schemas.microsoft.com/office/drawing/2014/main" id="{588AF968-306D-3034-8F08-D07E8B6889D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750" b="90000" l="8438" r="91875">
                          <a14:foregroundMark x1="49688" y1="8750" x2="49688" y2="8750"/>
                          <a14:foregroundMark x1="8438" y1="48750" x2="8438" y2="48750"/>
                          <a14:foregroundMark x1="91875" y1="48438" x2="91875" y2="48438"/>
                        </a14:backgroundRemoval>
                      </a14:imgEffect>
                    </a14:imgLayer>
                  </a14:imgProps>
                </a:ext>
                <a:ext uri="{28A0092B-C50C-407E-A947-70E740481C1C}">
                  <a14:useLocalDpi xmlns:a14="http://schemas.microsoft.com/office/drawing/2010/main" val="0"/>
                </a:ext>
              </a:extLst>
            </a:blip>
            <a:srcRect t="4496" b="11567"/>
            <a:stretch/>
          </p:blipFill>
          <p:spPr bwMode="auto">
            <a:xfrm>
              <a:off x="3348528" y="4381498"/>
              <a:ext cx="3041223" cy="25527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4559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circle(in)">
                                      <p:cBhvr>
                                        <p:cTn id="10" dur="1000"/>
                                        <p:tgtEl>
                                          <p:spTgt spid="9218"/>
                                        </p:tgtEl>
                                      </p:cBhvr>
                                    </p:animEffect>
                                  </p:childTnLst>
                                </p:cTn>
                              </p:par>
                              <p:par>
                                <p:cTn id="11" presetID="42"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62C38D-A83A-8A65-427F-5CE3F800F1F0}"/>
              </a:ext>
            </a:extLst>
          </p:cNvPr>
          <p:cNvSpPr txBox="1"/>
          <p:nvPr/>
        </p:nvSpPr>
        <p:spPr>
          <a:xfrm>
            <a:off x="295275" y="1213009"/>
            <a:ext cx="11601450" cy="2862322"/>
          </a:xfrm>
          <a:prstGeom prst="rect">
            <a:avLst/>
          </a:prstGeom>
          <a:noFill/>
        </p:spPr>
        <p:txBody>
          <a:bodyPr wrap="square">
            <a:spAutoFit/>
          </a:bodyPr>
          <a:lstStyle/>
          <a:p>
            <a:pPr algn="just">
              <a:tabLst>
                <a:tab pos="1818640" algn="l"/>
              </a:tabLst>
            </a:pPr>
            <a:r>
              <a:rPr lang="pt-PT" sz="3600">
                <a:solidFill>
                  <a:srgbClr val="002060"/>
                </a:solidFill>
                <a:effectLst/>
                <a:latin typeface="Times New Roman" panose="02020603050405020304" pitchFamily="18" charset="0"/>
                <a:ea typeface="Times New Roman" panose="02020603050405020304" pitchFamily="18" charset="0"/>
              </a:rPr>
              <a:t>- Cách chơi: Chia trẻ làm 2 đội chơi theo hình thức thi đua tiếp sức. Trên bàn có các mô hình về các đồ dùng của các phòng trong gia đình. Nhiệm vụ của 2 đội chơi là lần lượt từng bạn lên chọn và đặt các đồ dùng đó đúng vào phòng khách, phòng ngủ, phòng bếp.</a:t>
            </a:r>
            <a:endParaRPr lang="en-US" sz="3600">
              <a:solidFill>
                <a:srgbClr val="002060"/>
              </a:solidFill>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6F35DDB1-FC13-6080-1225-55A122655166}"/>
              </a:ext>
            </a:extLst>
          </p:cNvPr>
          <p:cNvSpPr txBox="1"/>
          <p:nvPr/>
        </p:nvSpPr>
        <p:spPr>
          <a:xfrm>
            <a:off x="2124696" y="1638"/>
            <a:ext cx="7419354" cy="769441"/>
          </a:xfrm>
          <a:prstGeom prst="rect">
            <a:avLst/>
          </a:prstGeom>
          <a:noFill/>
        </p:spPr>
        <p:txBody>
          <a:bodyPr wrap="square" rtlCol="0">
            <a:spAutoFit/>
          </a:bodyPr>
          <a:lstStyle/>
          <a:p>
            <a:pPr algn="ctr"/>
            <a:r>
              <a:rPr lang="en-US" sz="4400">
                <a:solidFill>
                  <a:srgbClr val="002060"/>
                </a:solidFill>
                <a:latin typeface="Times New Roman" panose="02020603050405020304" pitchFamily="18" charset="0"/>
                <a:cs typeface="Times New Roman" panose="02020603050405020304" pitchFamily="18" charset="0"/>
              </a:rPr>
              <a:t>Trò chơi 2: Bạn ơi, tôi ở đâu?</a:t>
            </a:r>
            <a:endParaRPr lang="en-US" sz="4400" dirty="0">
              <a:solidFill>
                <a:srgbClr val="00206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919FB33-E88A-5E9B-AFE1-1F8E40D1078F}"/>
              </a:ext>
            </a:extLst>
          </p:cNvPr>
          <p:cNvSpPr txBox="1"/>
          <p:nvPr/>
        </p:nvSpPr>
        <p:spPr>
          <a:xfrm>
            <a:off x="295275" y="4345812"/>
            <a:ext cx="11458575" cy="2308324"/>
          </a:xfrm>
          <a:prstGeom prst="rect">
            <a:avLst/>
          </a:prstGeom>
          <a:noFill/>
        </p:spPr>
        <p:txBody>
          <a:bodyPr wrap="square">
            <a:spAutoFit/>
          </a:bodyPr>
          <a:lstStyle/>
          <a:p>
            <a:pPr algn="just">
              <a:tabLst>
                <a:tab pos="1818640" algn="l"/>
              </a:tabLst>
            </a:pPr>
            <a:r>
              <a:rPr lang="pt-PT" sz="3600">
                <a:solidFill>
                  <a:srgbClr val="002060"/>
                </a:solidFill>
                <a:effectLst/>
                <a:latin typeface="Times New Roman" panose="02020603050405020304" pitchFamily="18" charset="0"/>
                <a:ea typeface="Times New Roman" panose="02020603050405020304" pitchFamily="18" charset="0"/>
              </a:rPr>
              <a:t>- Luật chơi: Lần lượt từng trẻ lên chọn đồ dùng để vào đúng phòng. Thời gian chơi là một bản nhạc. Kết thúc bản nhạc, đội nào chọn được đúng và nhiều hình ảnh nhất sẽ là đội thắng.</a:t>
            </a:r>
            <a:endParaRPr lang="en-US" sz="3600">
              <a:solidFill>
                <a:srgbClr val="002060"/>
              </a:solidFill>
              <a:effectLst/>
              <a:latin typeface="Times New Roman" panose="02020603050405020304" pitchFamily="18" charset="0"/>
              <a:ea typeface="Times New Roman" panose="02020603050405020304" pitchFamily="18" charset="0"/>
            </a:endParaRPr>
          </a:p>
        </p:txBody>
      </p:sp>
      <p:pic>
        <p:nvPicPr>
          <p:cNvPr id="9" name="Ngôi nhà thân yêu.co loi">
            <a:hlinkClick r:id="" action="ppaction://media"/>
            <a:extLst>
              <a:ext uri="{FF2B5EF4-FFF2-40B4-BE49-F238E27FC236}">
                <a16:creationId xmlns:a16="http://schemas.microsoft.com/office/drawing/2014/main" id="{7EDAAAF0-FB88-43C5-0143-632A28791C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20425" y="174784"/>
            <a:ext cx="1038225" cy="1038225"/>
          </a:xfrm>
          <a:prstGeom prst="rect">
            <a:avLst/>
          </a:prstGeom>
        </p:spPr>
      </p:pic>
    </p:spTree>
    <p:extLst>
      <p:ext uri="{BB962C8B-B14F-4D97-AF65-F5344CB8AC3E}">
        <p14:creationId xmlns:p14="http://schemas.microsoft.com/office/powerpoint/2010/main" val="174982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1752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9"/>
                </p:tgtEl>
              </p:cMediaNode>
            </p:audio>
          </p:childTnLst>
        </p:cTn>
      </p:par>
    </p:tnLst>
    <p:bldLst>
      <p:bldP spid="5" grpId="0"/>
      <p:bldP spid="6"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Tư vấn: Diện tích tiêu chuẩn các phòng trong nhà bao nhiêu?">
            <a:extLst>
              <a:ext uri="{FF2B5EF4-FFF2-40B4-BE49-F238E27FC236}">
                <a16:creationId xmlns:a16="http://schemas.microsoft.com/office/drawing/2014/main" id="{19A04A11-7CF2-A38F-9C5B-9AE6781ABDA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098" b="95294" l="5000" r="95667">
                        <a14:foregroundMark x1="30333" y1="6078" x2="61000" y2="17451"/>
                        <a14:foregroundMark x1="78000" y1="13922" x2="91000" y2="16471"/>
                        <a14:foregroundMark x1="91000" y1="16471" x2="94500" y2="18627"/>
                        <a14:foregroundMark x1="94000" y1="23333" x2="88167" y2="38039"/>
                        <a14:foregroundMark x1="95833" y1="42941" x2="95833" y2="46471"/>
                        <a14:foregroundMark x1="88167" y1="63529" x2="86167" y2="71765"/>
                        <a14:foregroundMark x1="94167" y1="55490" x2="80333" y2="84902"/>
                        <a14:foregroundMark x1="81333" y1="82941" x2="77333" y2="94510"/>
                        <a14:foregroundMark x1="77000" y1="95490" x2="52167" y2="83137"/>
                        <a14:foregroundMark x1="52167" y1="83137" x2="49167" y2="79608"/>
                        <a14:foregroundMark x1="36333" y1="70196" x2="26833" y2="63137"/>
                        <a14:foregroundMark x1="26833" y1="63137" x2="26833" y2="61961"/>
                        <a14:foregroundMark x1="48000" y1="51373" x2="41667" y2="58627"/>
                        <a14:foregroundMark x1="5000" y1="27255" x2="8333" y2="34706"/>
                      </a14:backgroundRemoval>
                    </a14:imgEffect>
                  </a14:imgLayer>
                </a14:imgProps>
              </a:ext>
              <a:ext uri="{28A0092B-C50C-407E-A947-70E740481C1C}">
                <a14:useLocalDpi xmlns:a14="http://schemas.microsoft.com/office/drawing/2010/main" val="0"/>
              </a:ext>
            </a:extLst>
          </a:blip>
          <a:srcRect t="4297" r="333" b="1979"/>
          <a:stretch/>
        </p:blipFill>
        <p:spPr bwMode="auto">
          <a:xfrm>
            <a:off x="203200" y="0"/>
            <a:ext cx="113211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13">
            <a:extLst>
              <a:ext uri="{FF2B5EF4-FFF2-40B4-BE49-F238E27FC236}">
                <a16:creationId xmlns:a16="http://schemas.microsoft.com/office/drawing/2014/main" id="{CF46653C-6AC2-7DA5-7CBF-7A92009614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174171"/>
            <a:ext cx="1143000" cy="1257300"/>
          </a:xfrm>
          <a:prstGeom prst="rect">
            <a:avLst/>
          </a:prstGeom>
        </p:spPr>
      </p:pic>
      <p:pic>
        <p:nvPicPr>
          <p:cNvPr id="8" name="Content Placeholder 13">
            <a:extLst>
              <a:ext uri="{FF2B5EF4-FFF2-40B4-BE49-F238E27FC236}">
                <a16:creationId xmlns:a16="http://schemas.microsoft.com/office/drawing/2014/main" id="{83840F43-22D6-A07C-D8CE-0495BC1741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952843" y="0"/>
            <a:ext cx="1142999" cy="1257300"/>
          </a:xfrm>
          <a:prstGeom prst="rect">
            <a:avLst/>
          </a:prstGeom>
        </p:spPr>
      </p:pic>
      <p:pic>
        <p:nvPicPr>
          <p:cNvPr id="9" name="Content Placeholder 13">
            <a:extLst>
              <a:ext uri="{FF2B5EF4-FFF2-40B4-BE49-F238E27FC236}">
                <a16:creationId xmlns:a16="http://schemas.microsoft.com/office/drawing/2014/main" id="{A8660BFB-E036-36B4-7337-CAE1D1BB6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787744" y="5283200"/>
            <a:ext cx="1142999" cy="1257300"/>
          </a:xfrm>
          <a:prstGeom prst="rect">
            <a:avLst/>
          </a:prstGeom>
        </p:spPr>
      </p:pic>
      <p:pic>
        <p:nvPicPr>
          <p:cNvPr id="10" name="Content Placeholder 13">
            <a:extLst>
              <a:ext uri="{FF2B5EF4-FFF2-40B4-BE49-F238E27FC236}">
                <a16:creationId xmlns:a16="http://schemas.microsoft.com/office/drawing/2014/main" id="{784FBAAA-4952-B9A5-97F1-D2776622EE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6486" y="5283200"/>
            <a:ext cx="1142999" cy="1257300"/>
          </a:xfrm>
          <a:prstGeom prst="rect">
            <a:avLst/>
          </a:prstGeom>
        </p:spPr>
      </p:pic>
    </p:spTree>
    <p:extLst>
      <p:ext uri="{BB962C8B-B14F-4D97-AF65-F5344CB8AC3E}">
        <p14:creationId xmlns:p14="http://schemas.microsoft.com/office/powerpoint/2010/main" val="4934199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0721" y="-1"/>
            <a:ext cx="12131279" cy="6858001"/>
            <a:chOff x="60721" y="-1"/>
            <a:chExt cx="12131279" cy="6858001"/>
          </a:xfrm>
        </p:grpSpPr>
        <p:pic>
          <p:nvPicPr>
            <p:cNvPr id="13314" name="Picture 2" descr="Hình ảnh Slide cảm ơn, lời kết thúc slide đẹp mắt, chuyên nghiệp">
              <a:extLst>
                <a:ext uri="{FF2B5EF4-FFF2-40B4-BE49-F238E27FC236}">
                  <a16:creationId xmlns:a16="http://schemas.microsoft.com/office/drawing/2014/main" id="{A0129263-1746-D9DB-041F-77EEAF276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21" y="-1"/>
              <a:ext cx="12131279"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ừ vựng tiếng Anh về chủ đề nhà cửa">
              <a:extLst>
                <a:ext uri="{FF2B5EF4-FFF2-40B4-BE49-F238E27FC236}">
                  <a16:creationId xmlns:a16="http://schemas.microsoft.com/office/drawing/2014/main" id="{E16A0220-AC78-3CE2-F70C-A44998D8FB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492" b="94463" l="7283" r="92157">
                          <a14:foregroundMark x1="7563" y1="80130" x2="8964" y2="85342"/>
                          <a14:foregroundMark x1="7283" y1="94788" x2="48459" y2="95440"/>
                          <a14:foregroundMark x1="48459" y1="95440" x2="81793" y2="92834"/>
                          <a14:foregroundMark x1="81793" y1="92834" x2="87675" y2="95114"/>
                          <a14:foregroundMark x1="50980" y1="7492" x2="53782" y2="13355"/>
                          <a14:foregroundMark x1="92157" y1="32248" x2="92157" y2="32248"/>
                          <a14:foregroundMark x1="11765" y1="31596" x2="11765" y2="31596"/>
                        </a14:backgroundRemoval>
                      </a14:imgEffect>
                    </a14:imgLayer>
                  </a14:imgProps>
                </a:ext>
                <a:ext uri="{28A0092B-C50C-407E-A947-70E740481C1C}">
                  <a14:useLocalDpi xmlns:a14="http://schemas.microsoft.com/office/drawing/2010/main" val="0"/>
                </a:ext>
              </a:extLst>
            </a:blip>
            <a:srcRect/>
            <a:stretch>
              <a:fillRect/>
            </a:stretch>
          </p:blipFill>
          <p:spPr bwMode="auto">
            <a:xfrm>
              <a:off x="6340943" y="749300"/>
              <a:ext cx="2510957" cy="22478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 Closer Look 1 - Unit 2. My House - Tiếng Anh 6 - Global Success | Tiếng  Anh 6 - Global Success">
              <a:extLst>
                <a:ext uri="{FF2B5EF4-FFF2-40B4-BE49-F238E27FC236}">
                  <a16:creationId xmlns:a16="http://schemas.microsoft.com/office/drawing/2014/main" id="{9855F81D-E37A-9B9D-3D8F-556E27292AE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88" b="98824" l="1552" r="99828">
                          <a14:foregroundMark x1="15517" y1="22549" x2="19483" y2="21765"/>
                          <a14:foregroundMark x1="3966" y1="45882" x2="14828" y2="45882"/>
                          <a14:foregroundMark x1="13276" y1="40588" x2="12069" y2="52353"/>
                          <a14:foregroundMark x1="12069" y1="52353" x2="3276" y2="52941"/>
                          <a14:foregroundMark x1="3276" y1="52941" x2="1724" y2="53725"/>
                          <a14:foregroundMark x1="5345" y1="72549" x2="14655" y2="70588"/>
                          <a14:foregroundMark x1="23966" y1="44706" x2="76034" y2="43529"/>
                          <a14:foregroundMark x1="57414" y1="17843" x2="72586" y2="30588"/>
                          <a14:foregroundMark x1="61552" y1="22353" x2="61552" y2="43137"/>
                          <a14:foregroundMark x1="52759" y1="38235" x2="53966" y2="63529"/>
                          <a14:foregroundMark x1="24310" y1="39804" x2="23276" y2="56471"/>
                          <a14:foregroundMark x1="16034" y1="44706" x2="50517" y2="40392"/>
                          <a14:foregroundMark x1="20517" y1="44510" x2="16897" y2="56863"/>
                          <a14:foregroundMark x1="16897" y1="56863" x2="16897" y2="57647"/>
                          <a14:foregroundMark x1="55690" y1="50196" x2="77414" y2="63529"/>
                          <a14:foregroundMark x1="76897" y1="49020" x2="62241" y2="63922"/>
                          <a14:foregroundMark x1="62241" y1="63922" x2="62241" y2="64118"/>
                          <a14:foregroundMark x1="50690" y1="71765" x2="72931" y2="73529"/>
                          <a14:foregroundMark x1="64310" y1="63529" x2="62414" y2="81569"/>
                          <a14:foregroundMark x1="86724" y1="46078" x2="99138" y2="42353"/>
                          <a14:foregroundMark x1="99138" y1="42353" x2="99138" y2="42353"/>
                          <a14:foregroundMark x1="70690" y1="67451" x2="75345" y2="67451"/>
                          <a14:foregroundMark x1="82931" y1="79608" x2="92759" y2="87255"/>
                          <a14:foregroundMark x1="92759" y1="87255" x2="98103" y2="88431"/>
                          <a14:foregroundMark x1="88103" y1="90784" x2="99828" y2="92549"/>
                          <a14:foregroundMark x1="95690" y1="93922" x2="98103" y2="97255"/>
                          <a14:foregroundMark x1="93276" y1="39608" x2="98966" y2="39020"/>
                          <a14:foregroundMark x1="93966" y1="38824" x2="99655" y2="38824"/>
                          <a14:foregroundMark x1="51379" y1="784" x2="53621" y2="10980"/>
                          <a14:foregroundMark x1="52931" y1="92941" x2="56897" y2="98824"/>
                          <a14:foregroundMark x1="3103" y1="80000" x2="8621" y2="78039"/>
                          <a14:foregroundMark x1="96724" y1="49216" x2="97586" y2="49216"/>
                        </a14:backgroundRemoval>
                      </a14:imgEffect>
                    </a14:imgLayer>
                  </a14:imgProps>
                </a:ext>
                <a:ext uri="{28A0092B-C50C-407E-A947-70E740481C1C}">
                  <a14:useLocalDpi xmlns:a14="http://schemas.microsoft.com/office/drawing/2010/main" val="0"/>
                </a:ext>
              </a:extLst>
            </a:blip>
            <a:srcRect/>
            <a:stretch>
              <a:fillRect/>
            </a:stretch>
          </p:blipFill>
          <p:spPr bwMode="auto">
            <a:xfrm>
              <a:off x="4144779" y="1188134"/>
              <a:ext cx="2196164" cy="1931109"/>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nha-cua-toi-beat-nhac-beat-bai-nha-cua-toi_04072020">
            <a:hlinkClick r:id="" action="ppaction://media"/>
            <a:extLst>
              <a:ext uri="{FF2B5EF4-FFF2-40B4-BE49-F238E27FC236}">
                <a16:creationId xmlns:a16="http://schemas.microsoft.com/office/drawing/2014/main" id="{062620DC-165C-0D88-BEE2-B4429F8848A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83529" y="5534025"/>
            <a:ext cx="1047750" cy="1047750"/>
          </a:xfrm>
          <a:prstGeom prst="rect">
            <a:avLst/>
          </a:prstGeom>
        </p:spPr>
      </p:pic>
    </p:spTree>
    <p:extLst>
      <p:ext uri="{BB962C8B-B14F-4D97-AF65-F5344CB8AC3E}">
        <p14:creationId xmlns:p14="http://schemas.microsoft.com/office/powerpoint/2010/main" val="73733065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1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A9406-95CC-9AB0-38AF-5A690D021B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3499E0-AAC2-13D7-3A56-9502C71309A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E8954B2-620D-465C-8F55-A11DB13931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43"/>
            <a:ext cx="12191999" cy="6839857"/>
          </a:xfrm>
          <a:prstGeom prst="rect">
            <a:avLst/>
          </a:prstGeom>
        </p:spPr>
      </p:pic>
      <p:sp>
        <p:nvSpPr>
          <p:cNvPr id="5" name="TextBox 4">
            <a:extLst>
              <a:ext uri="{FF2B5EF4-FFF2-40B4-BE49-F238E27FC236}">
                <a16:creationId xmlns:a16="http://schemas.microsoft.com/office/drawing/2014/main" id="{FA18E101-891C-4A04-8AAC-4799DCBE6745}"/>
              </a:ext>
            </a:extLst>
          </p:cNvPr>
          <p:cNvSpPr txBox="1"/>
          <p:nvPr/>
        </p:nvSpPr>
        <p:spPr>
          <a:xfrm>
            <a:off x="1548744" y="2037670"/>
            <a:ext cx="9094510" cy="769441"/>
          </a:xfrm>
          <a:prstGeom prst="rect">
            <a:avLst/>
          </a:prstGeom>
          <a:noFill/>
        </p:spPr>
        <p:txBody>
          <a:bodyPr wrap="square" rtlCol="0">
            <a:spAutoFit/>
          </a:bodyPr>
          <a:lstStyle/>
          <a:p>
            <a:pPr algn="ctr"/>
            <a:r>
              <a:rPr lang="en-US" sz="4400" dirty="0" err="1">
                <a:solidFill>
                  <a:srgbClr val="0070C0"/>
                </a:solidFill>
                <a:latin typeface="Times New Roman" panose="02020603050405020304" pitchFamily="18" charset="0"/>
                <a:cs typeface="Times New Roman" panose="02020603050405020304" pitchFamily="18" charset="0"/>
              </a:rPr>
              <a:t>Trong</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nhà</a:t>
            </a:r>
            <a:r>
              <a:rPr lang="en-US" sz="4400" dirty="0">
                <a:solidFill>
                  <a:srgbClr val="0070C0"/>
                </a:solidFill>
                <a:latin typeface="Times New Roman" panose="02020603050405020304" pitchFamily="18" charset="0"/>
                <a:cs typeface="Times New Roman" panose="02020603050405020304" pitchFamily="18" charset="0"/>
              </a:rPr>
              <a:t> con </a:t>
            </a:r>
            <a:r>
              <a:rPr lang="en-US" sz="4400" dirty="0" err="1">
                <a:solidFill>
                  <a:srgbClr val="0070C0"/>
                </a:solidFill>
                <a:latin typeface="Times New Roman" panose="02020603050405020304" pitchFamily="18" charset="0"/>
                <a:cs typeface="Times New Roman" panose="02020603050405020304" pitchFamily="18" charset="0"/>
              </a:rPr>
              <a:t>có</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những</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phòng</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nào</a:t>
            </a:r>
            <a:r>
              <a:rPr lang="en-US" sz="4400" dirty="0">
                <a:solidFill>
                  <a:srgbClr val="0070C0"/>
                </a:solidFill>
                <a:latin typeface="Times New Roman" panose="02020603050405020304" pitchFamily="18" charset="0"/>
                <a:cs typeface="Times New Roman" panose="02020603050405020304" pitchFamily="18" charset="0"/>
              </a:rPr>
              <a:t>?</a:t>
            </a:r>
          </a:p>
        </p:txBody>
      </p:sp>
      <p:pic>
        <p:nvPicPr>
          <p:cNvPr id="11266" name="Picture 2" descr="LINE 個人原創貼圖 - Machi-kyun! 2 Example with GIF Animation trong 2022 | Anime,  Hình gif, Dễ thương">
            <a:extLst>
              <a:ext uri="{FF2B5EF4-FFF2-40B4-BE49-F238E27FC236}">
                <a16:creationId xmlns:a16="http://schemas.microsoft.com/office/drawing/2014/main" id="{2CB7747D-0427-62BF-7C46-E92A008BE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73" y="3438071"/>
            <a:ext cx="35242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ách xác định nguyên giá tài sản cố định hữu hình">
            <a:extLst>
              <a:ext uri="{FF2B5EF4-FFF2-40B4-BE49-F238E27FC236}">
                <a16:creationId xmlns:a16="http://schemas.microsoft.com/office/drawing/2014/main" id="{D62703B9-32DF-D12D-CBF9-17911747239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914" b="89928" l="9904" r="89936">
                        <a14:foregroundMark x1="44569" y1="81055" x2="44569" y2="81055"/>
                        <a14:foregroundMark x1="44569" y1="78657" x2="46166" y2="77218"/>
                        <a14:foregroundMark x1="27316" y1="81535" x2="31470" y2="78177"/>
                        <a14:foregroundMark x1="65016" y1="66667" x2="68850" y2="68585"/>
                        <a14:foregroundMark x1="49042" y1="7914" x2="49042" y2="7914"/>
                        <a14:backgroundMark x1="26358" y1="5995" x2="12939" y2="19424"/>
                        <a14:backgroundMark x1="78435" y1="9832" x2="95048" y2="21343"/>
                      </a14:backgroundRemoval>
                    </a14:imgEffect>
                  </a14:imgLayer>
                </a14:imgProps>
              </a:ext>
              <a:ext uri="{28A0092B-C50C-407E-A947-70E740481C1C}">
                <a14:useLocalDpi xmlns:a14="http://schemas.microsoft.com/office/drawing/2010/main" val="0"/>
              </a:ext>
            </a:extLst>
          </a:blip>
          <a:srcRect l="16134" r="13579"/>
          <a:stretch/>
        </p:blipFill>
        <p:spPr bwMode="auto">
          <a:xfrm>
            <a:off x="2419348" y="2545556"/>
            <a:ext cx="419100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46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randombar(horizontal)">
                                      <p:cBhvr>
                                        <p:cTn id="10" dur="500"/>
                                        <p:tgtEl>
                                          <p:spTgt spid="11266"/>
                                        </p:tgtEl>
                                      </p:cBhvr>
                                    </p:animEffect>
                                  </p:childTnLst>
                                </p:cTn>
                              </p:par>
                              <p:par>
                                <p:cTn id="11" presetID="14" presetClass="entr" presetSubtype="10" fill="hold" nodeType="withEffect">
                                  <p:stCondLst>
                                    <p:cond delay="0"/>
                                  </p:stCondLst>
                                  <p:childTnLst>
                                    <p:set>
                                      <p:cBhvr>
                                        <p:cTn id="12" dur="1" fill="hold">
                                          <p:stCondLst>
                                            <p:cond delay="0"/>
                                          </p:stCondLst>
                                        </p:cTn>
                                        <p:tgtEl>
                                          <p:spTgt spid="11268"/>
                                        </p:tgtEl>
                                        <p:attrNameLst>
                                          <p:attrName>style.visibility</p:attrName>
                                        </p:attrNameLst>
                                      </p:cBhvr>
                                      <p:to>
                                        <p:strVal val="visible"/>
                                      </p:to>
                                    </p:set>
                                    <p:animEffect transition="in" filter="randombar(horizontal)">
                                      <p:cBhvr>
                                        <p:cTn id="13"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est Vẫy Tay Chao GIFs | Gfycat">
            <a:extLst>
              <a:ext uri="{FF2B5EF4-FFF2-40B4-BE49-F238E27FC236}">
                <a16:creationId xmlns:a16="http://schemas.microsoft.com/office/drawing/2014/main" id="{5A0573BB-F82F-65EA-A3A9-8CFB73D77D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70F0A1E-6E9D-B444-428B-2842B10BCC79}"/>
              </a:ext>
            </a:extLst>
          </p:cNvPr>
          <p:cNvSpPr txBox="1"/>
          <p:nvPr/>
        </p:nvSpPr>
        <p:spPr>
          <a:xfrm>
            <a:off x="-1" y="6088559"/>
            <a:ext cx="12192000" cy="492443"/>
          </a:xfrm>
          <a:prstGeom prst="rect">
            <a:avLst/>
          </a:prstGeom>
          <a:noFill/>
        </p:spPr>
        <p:txBody>
          <a:bodyPr wrap="square" rtlCol="0">
            <a:spAutoFit/>
          </a:bodyPr>
          <a:lstStyle/>
          <a:p>
            <a:pPr algn="ctr"/>
            <a:r>
              <a:rPr lang="en-US" sz="2600">
                <a:solidFill>
                  <a:schemeClr val="bg1"/>
                </a:solidFill>
                <a:latin typeface="Times New Roman" panose="02020603050405020304" pitchFamily="18" charset="0"/>
                <a:cs typeface="Times New Roman" panose="02020603050405020304" pitchFamily="18" charset="0"/>
              </a:rPr>
              <a:t>Chào các bạn! Mình tên là Mai. Mời các bạn đến thăm ngôi nhà thân yêu của mình nhé!</a:t>
            </a:r>
            <a:endParaRPr lang="en-US" sz="2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669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nodeType="clickEffect">
                                  <p:stCondLst>
                                    <p:cond delay="0"/>
                                  </p:stCondLst>
                                  <p:iterate type="lt">
                                    <p:tmPct val="10000"/>
                                  </p:iterate>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75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75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14" dur="75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75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750" tmFilter="0,0; .5, 1; 1, 1"/>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6" name="Picture 4" descr="Rất Hay: 49 Mẫu Nhà Mái Thái 2 Tầng Đẹp Hiện Đại Không Thể Rời Mắt"/>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3150"/>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967450" y="4319622"/>
            <a:ext cx="853214" cy="923330"/>
          </a:xfrm>
          <a:prstGeom prst="rect">
            <a:avLst/>
          </a:prstGeom>
        </p:spPr>
        <p:txBody>
          <a:bodyPr wrap="square">
            <a:spAutoFit/>
          </a:bodyPr>
          <a:lstStyle/>
          <a:p>
            <a:r>
              <a:rPr lang="en-US" b="1" dirty="0" err="1">
                <a:solidFill>
                  <a:srgbClr val="002060"/>
                </a:solidFill>
                <a:latin typeface="Times New Roman" panose="02020603050405020304" pitchFamily="18" charset="0"/>
                <a:cs typeface="Times New Roman" panose="02020603050405020304" pitchFamily="18" charset="0"/>
              </a:rPr>
              <a:t>Số</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nhà</a:t>
            </a:r>
            <a:endParaRPr lang="en-US" b="1" dirty="0">
              <a:solidFill>
                <a:srgbClr val="002060"/>
              </a:solidFill>
              <a:latin typeface="Times New Roman" panose="02020603050405020304" pitchFamily="18" charset="0"/>
              <a:cs typeface="Times New Roman" panose="02020603050405020304" pitchFamily="18" charset="0"/>
            </a:endParaRPr>
          </a:p>
          <a:p>
            <a:pPr algn="ctr"/>
            <a:r>
              <a:rPr lang="en-US" sz="3600" b="1" dirty="0">
                <a:solidFill>
                  <a:srgbClr val="002060"/>
                </a:solidFill>
                <a:latin typeface="Times New Roman" panose="02020603050405020304" pitchFamily="18" charset="0"/>
                <a:cs typeface="Times New Roman" panose="02020603050405020304" pitchFamily="18" charset="0"/>
              </a:rPr>
              <a:t>10</a:t>
            </a:r>
            <a:endParaRPr lang="en-US" sz="3600" b="1" dirty="0">
              <a:solidFill>
                <a:srgbClr val="002060"/>
              </a:solidFill>
            </a:endParaRPr>
          </a:p>
        </p:txBody>
      </p:sp>
    </p:spTree>
    <p:extLst>
      <p:ext uri="{BB962C8B-B14F-4D97-AF65-F5344CB8AC3E}">
        <p14:creationId xmlns:p14="http://schemas.microsoft.com/office/powerpoint/2010/main" val="2510161567"/>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ừ vựng tiếng Anh về chủ đề nhà cửa">
            <a:extLst>
              <a:ext uri="{FF2B5EF4-FFF2-40B4-BE49-F238E27FC236}">
                <a16:creationId xmlns:a16="http://schemas.microsoft.com/office/drawing/2014/main" id="{E16A0220-AC78-3CE2-F70C-A44998D8FBD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492" b="94463" l="7283" r="92157">
                        <a14:foregroundMark x1="7563" y1="80130" x2="8964" y2="85342"/>
                        <a14:foregroundMark x1="7283" y1="94788" x2="48459" y2="95440"/>
                        <a14:foregroundMark x1="48459" y1="95440" x2="81793" y2="92834"/>
                        <a14:foregroundMark x1="81793" y1="92834" x2="87675" y2="95114"/>
                        <a14:foregroundMark x1="50980" y1="7492" x2="53782" y2="13355"/>
                        <a14:foregroundMark x1="92157" y1="32248" x2="92157" y2="32248"/>
                        <a14:foregroundMark x1="11765" y1="31596" x2="11765" y2="31596"/>
                      </a14:backgroundRemoval>
                    </a14:imgEffect>
                  </a14:imgLayer>
                </a14:imgProps>
              </a:ext>
              <a:ext uri="{28A0092B-C50C-407E-A947-70E740481C1C}">
                <a14:useLocalDpi xmlns:a14="http://schemas.microsoft.com/office/drawing/2010/main" val="0"/>
              </a:ext>
            </a:extLst>
          </a:blip>
          <a:srcRect/>
          <a:stretch>
            <a:fillRect/>
          </a:stretch>
        </p:blipFill>
        <p:spPr bwMode="auto">
          <a:xfrm>
            <a:off x="2156187" y="-60928"/>
            <a:ext cx="8052684" cy="7209052"/>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2349661" y="4537276"/>
            <a:ext cx="3588152" cy="2442258"/>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Oval 6"/>
          <p:cNvSpPr/>
          <p:nvPr/>
        </p:nvSpPr>
        <p:spPr>
          <a:xfrm>
            <a:off x="6863787" y="4537276"/>
            <a:ext cx="2685327" cy="2320724"/>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Oval 7"/>
          <p:cNvSpPr/>
          <p:nvPr/>
        </p:nvSpPr>
        <p:spPr>
          <a:xfrm>
            <a:off x="3125165" y="2216552"/>
            <a:ext cx="2812648" cy="2442258"/>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Oval 8"/>
          <p:cNvSpPr/>
          <p:nvPr/>
        </p:nvSpPr>
        <p:spPr>
          <a:xfrm>
            <a:off x="6863787" y="2216552"/>
            <a:ext cx="2685327" cy="2320724"/>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88372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16" presetClass="exit" presetSubtype="21" fill="hold" grpId="1" nodeType="withEffect">
                                  <p:stCondLst>
                                    <p:cond delay="0"/>
                                  </p:stCondLst>
                                  <p:childTnLst>
                                    <p:animEffect transition="out" filter="barn(inVertical)">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16" presetClass="exit" presetSubtype="21" fill="hold" grpId="1" nodeType="withEffect">
                                  <p:stCondLst>
                                    <p:cond delay="0"/>
                                  </p:stCondLst>
                                  <p:childTnLst>
                                    <p:animEffect transition="out" filter="barn(inVertical)">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16" presetClass="exit" presetSubtype="21" fill="hold" grpId="1" nodeType="withEffect">
                                  <p:stCondLst>
                                    <p:cond delay="0"/>
                                  </p:stCondLst>
                                  <p:childTnLst>
                                    <p:animEffect transition="out" filter="barn(inVertical)">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6" presetClass="exit" presetSubtype="21" fill="hold" grpId="1" nodeType="clickEffect">
                                  <p:stCondLst>
                                    <p:cond delay="0"/>
                                  </p:stCondLst>
                                  <p:childTnLst>
                                    <p:animEffect transition="out" filter="barn(inVertical)">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P spid="8" grpId="1" animBg="1"/>
      <p:bldP spid="9" grpId="0" animBg="1"/>
      <p:bldP spid="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ân khu Sapphire 2 - Vinhomes Ocean Park tung ưu đãi “khủng” mua nhà ở ng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200" y="0"/>
            <a:ext cx="12390120" cy="338554"/>
          </a:xfrm>
          <a:prstGeom prst="rect">
            <a:avLst/>
          </a:prstGeom>
        </p:spPr>
        <p:txBody>
          <a:bodyPr wrap="square">
            <a:spAutoFit/>
          </a:bodyPr>
          <a:lstStyle/>
          <a:p>
            <a:pPr algn="ctr"/>
            <a:r>
              <a:rPr lang="pt-PT" sz="1600" dirty="0">
                <a:solidFill>
                  <a:srgbClr val="002060"/>
                </a:solidFill>
                <a:latin typeface="Times New Roman" panose="02020603050405020304" pitchFamily="18" charset="0"/>
                <a:ea typeface="Times New Roman" panose="02020603050405020304" pitchFamily="18" charset="0"/>
              </a:rPr>
              <a:t>Mỗi phòng lại có những công dụng khác nhau như phòng khách thường là phòng sinh hoạt chung của cả gia đình, là nơi tiếp đón khách đến chơi nhà. </a:t>
            </a:r>
            <a:endParaRPr lang="en-US" sz="1600" dirty="0">
              <a:solidFill>
                <a:srgbClr val="002060"/>
              </a:solidFill>
            </a:endParaRPr>
          </a:p>
        </p:txBody>
      </p:sp>
    </p:spTree>
    <p:extLst>
      <p:ext uri="{BB962C8B-B14F-4D97-AF65-F5344CB8AC3E}">
        <p14:creationId xmlns:p14="http://schemas.microsoft.com/office/powerpoint/2010/main" val="374360276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ảnh Mẹ Và Con Trai ở Nhà Bếp Nấu ăn Tải Xuống Miễn Phí, ảnh mẹ, con gái, mẹ  và con trai đẹp Trên Lovep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169"/>
            <a:ext cx="12192000" cy="693816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 y="-42337"/>
            <a:ext cx="12192000" cy="400110"/>
          </a:xfrm>
          <a:prstGeom prst="rect">
            <a:avLst/>
          </a:prstGeom>
        </p:spPr>
        <p:txBody>
          <a:bodyPr wrap="square">
            <a:spAutoFit/>
          </a:bodyPr>
          <a:lstStyle/>
          <a:p>
            <a:pPr algn="ctr"/>
            <a:r>
              <a:rPr lang="pt-PT" sz="2000" dirty="0">
                <a:solidFill>
                  <a:srgbClr val="002060"/>
                </a:solidFill>
                <a:latin typeface="Times New Roman" panose="02020603050405020304" pitchFamily="18" charset="0"/>
                <a:ea typeface="Times New Roman" panose="02020603050405020304" pitchFamily="18" charset="0"/>
              </a:rPr>
              <a:t>Phòng bếp là nơi mẹ hay sử dụng nhiều nhất vì đây là phòng để nấu ra những món ăn ngon cho chúng ta này</a:t>
            </a:r>
            <a:endParaRPr lang="en-US" sz="2000" dirty="0">
              <a:solidFill>
                <a:srgbClr val="002060"/>
              </a:solidFill>
            </a:endParaRPr>
          </a:p>
        </p:txBody>
      </p:sp>
    </p:spTree>
    <p:extLst>
      <p:ext uri="{BB962C8B-B14F-4D97-AF65-F5344CB8AC3E}">
        <p14:creationId xmlns:p14="http://schemas.microsoft.com/office/powerpoint/2010/main" val="118711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8|1.4|2.2|4.8|-10.3|12.5|3.3"/>
</p:tagLst>
</file>

<file path=ppt/tags/tag2.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CD5A57B1-101F-4106-87E1-29B69B4B99F1}"/>
  <p:tag name="TIMING" val="|1.2|3.8|2.1|2.9|3|14.3|1.5|1.6|1.3|1.4|1.5|1.2|1.1|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544</TotalTime>
  <Words>573</Words>
  <Application>Microsoft Office PowerPoint</Application>
  <PresentationFormat>Widescreen</PresentationFormat>
  <Paragraphs>42</Paragraphs>
  <Slides>32</Slides>
  <Notes>2</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Trang Nguyen</cp:lastModifiedBy>
  <cp:revision>99</cp:revision>
  <dcterms:created xsi:type="dcterms:W3CDTF">2022-10-22T01:07:30Z</dcterms:created>
  <dcterms:modified xsi:type="dcterms:W3CDTF">2024-05-06T07:11:54Z</dcterms:modified>
</cp:coreProperties>
</file>