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wma" ContentType="audio/x-ms-wma"/>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7" r:id="rId3"/>
    <p:sldId id="299" r:id="rId4"/>
    <p:sldId id="302" r:id="rId5"/>
    <p:sldId id="300" r:id="rId6"/>
    <p:sldId id="301" r:id="rId7"/>
    <p:sldId id="296" r:id="rId8"/>
    <p:sldId id="275" r:id="rId9"/>
    <p:sldId id="287" r:id="rId10"/>
  </p:sldIdLst>
  <p:sldSz cx="18288000" cy="10287000"/>
  <p:notesSz cx="6858000" cy="9144000"/>
  <p:embeddedFontLst>
    <p:embeddedFont>
      <p:font typeface="Segoe Print" panose="02000600000000000000" pitchFamily="2" charset="0"/>
      <p:regular r:id="rId11"/>
      <p:bold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22" autoAdjust="0"/>
  </p:normalViewPr>
  <p:slideViewPr>
    <p:cSldViewPr>
      <p:cViewPr varScale="1">
        <p:scale>
          <a:sx n="60" d="100"/>
          <a:sy n="60" d="100"/>
        </p:scale>
        <p:origin x="4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wdp"/><Relationship Id="rId21" Type="http://schemas.openxmlformats.org/officeDocument/2006/relationships/image" Target="../media/image32.svg"/><Relationship Id="rId7" Type="http://schemas.openxmlformats.org/officeDocument/2006/relationships/image" Target="../media/image4.svg"/><Relationship Id="rId12" Type="http://schemas.openxmlformats.org/officeDocument/2006/relationships/image" Target="../media/image5.png"/><Relationship Id="rId25"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microsoft.com/office/2007/relationships/hdphoto" Target="../media/hdphoto1.wdp"/><Relationship Id="rId24" Type="http://schemas.openxmlformats.org/officeDocument/2006/relationships/image" Target="../media/image9.png"/><Relationship Id="rId5" Type="http://schemas.openxmlformats.org/officeDocument/2006/relationships/image" Target="../media/image2.svg"/><Relationship Id="rId23" Type="http://schemas.openxmlformats.org/officeDocument/2006/relationships/image" Target="../media/image8.png"/><Relationship Id="rId10" Type="http://schemas.openxmlformats.org/officeDocument/2006/relationships/image" Target="../media/image4.png"/><Relationship Id="rId9" Type="http://schemas.openxmlformats.org/officeDocument/2006/relationships/image" Target="../media/image6.svg"/><Relationship Id="rId14" Type="http://schemas.openxmlformats.org/officeDocument/2006/relationships/image" Target="../media/image6.png"/><Relationship Id="rId22"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3" Type="http://schemas.openxmlformats.org/officeDocument/2006/relationships/image" Target="../media/image38.svg"/><Relationship Id="rId1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6.png"/><Relationship Id="rId12" Type="http://schemas.openxmlformats.org/officeDocument/2006/relationships/image" Target="../media/image17.png"/><Relationship Id="rId17" Type="http://schemas.microsoft.com/office/2007/relationships/hdphoto" Target="../media/hdphoto2.wdp"/><Relationship Id="rId2" Type="http://schemas.openxmlformats.org/officeDocument/2006/relationships/slideLayout" Target="../slideLayouts/slideLayout7.xml"/><Relationship Id="rId16" Type="http://schemas.openxmlformats.org/officeDocument/2006/relationships/image" Target="../media/image5.png"/><Relationship Id="rId20" Type="http://schemas.microsoft.com/office/2007/relationships/hdphoto" Target="../media/hdphoto4.wdp"/><Relationship Id="rId1" Type="http://schemas.openxmlformats.org/officeDocument/2006/relationships/tags" Target="../tags/tag1.xml"/><Relationship Id="rId6" Type="http://schemas.openxmlformats.org/officeDocument/2006/relationships/image" Target="../media/image28.svg"/><Relationship Id="rId11" Type="http://schemas.openxmlformats.org/officeDocument/2006/relationships/image" Target="../media/image36.svg"/><Relationship Id="rId15" Type="http://schemas.microsoft.com/office/2007/relationships/hdphoto" Target="../media/hdphoto3.wdp"/><Relationship Id="rId19" Type="http://schemas.openxmlformats.org/officeDocument/2006/relationships/image" Target="../media/image19.pn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3" Type="http://schemas.openxmlformats.org/officeDocument/2006/relationships/image" Target="../media/image38.svg"/><Relationship Id="rId1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6.png"/><Relationship Id="rId12" Type="http://schemas.openxmlformats.org/officeDocument/2006/relationships/image" Target="../media/image17.png"/><Relationship Id="rId17" Type="http://schemas.microsoft.com/office/2007/relationships/hdphoto" Target="../media/hdphoto2.wdp"/><Relationship Id="rId2" Type="http://schemas.openxmlformats.org/officeDocument/2006/relationships/slideLayout" Target="../slideLayouts/slideLayout7.xml"/><Relationship Id="rId16" Type="http://schemas.openxmlformats.org/officeDocument/2006/relationships/image" Target="../media/image5.png"/><Relationship Id="rId20" Type="http://schemas.microsoft.com/office/2007/relationships/hdphoto" Target="../media/hdphoto4.wdp"/><Relationship Id="rId1" Type="http://schemas.openxmlformats.org/officeDocument/2006/relationships/tags" Target="../tags/tag2.xml"/><Relationship Id="rId6" Type="http://schemas.openxmlformats.org/officeDocument/2006/relationships/image" Target="../media/image28.svg"/><Relationship Id="rId11" Type="http://schemas.openxmlformats.org/officeDocument/2006/relationships/image" Target="../media/image36.svg"/><Relationship Id="rId15" Type="http://schemas.microsoft.com/office/2007/relationships/hdphoto" Target="../media/hdphoto3.wdp"/><Relationship Id="rId19" Type="http://schemas.openxmlformats.org/officeDocument/2006/relationships/image" Target="../media/image19.png"/><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24.png"/><Relationship Id="rId18" Type="http://schemas.openxmlformats.org/officeDocument/2006/relationships/image" Target="../media/image14.svg"/><Relationship Id="rId3" Type="http://schemas.openxmlformats.org/officeDocument/2006/relationships/image" Target="../media/image20.png"/><Relationship Id="rId21" Type="http://schemas.openxmlformats.org/officeDocument/2006/relationships/image" Target="../media/image28.png"/><Relationship Id="rId7" Type="http://schemas.openxmlformats.org/officeDocument/2006/relationships/image" Target="../media/image21.png"/><Relationship Id="rId12" Type="http://schemas.openxmlformats.org/officeDocument/2006/relationships/image" Target="../media/image8.svg"/><Relationship Id="rId17" Type="http://schemas.openxmlformats.org/officeDocument/2006/relationships/image" Target="../media/image26.png"/><Relationship Id="rId2" Type="http://schemas.openxmlformats.org/officeDocument/2006/relationships/slideLayout" Target="../slideLayouts/slideLayout7.xml"/><Relationship Id="rId16" Type="http://schemas.openxmlformats.org/officeDocument/2006/relationships/image" Target="../media/image12.svg"/><Relationship Id="rId20" Type="http://schemas.openxmlformats.org/officeDocument/2006/relationships/image" Target="../media/image16.svg"/><Relationship Id="rId1" Type="http://schemas.openxmlformats.org/officeDocument/2006/relationships/tags" Target="../tags/tag3.xml"/><Relationship Id="rId6" Type="http://schemas.openxmlformats.org/officeDocument/2006/relationships/image" Target="../media/image2.svg"/><Relationship Id="rId11" Type="http://schemas.openxmlformats.org/officeDocument/2006/relationships/image" Target="../media/image23.png"/><Relationship Id="rId15" Type="http://schemas.openxmlformats.org/officeDocument/2006/relationships/image" Target="../media/image25.png"/><Relationship Id="rId10" Type="http://schemas.openxmlformats.org/officeDocument/2006/relationships/image" Target="../media/image6.svg"/><Relationship Id="rId19" Type="http://schemas.openxmlformats.org/officeDocument/2006/relationships/image" Target="../media/image27.png"/><Relationship Id="rId9" Type="http://schemas.openxmlformats.org/officeDocument/2006/relationships/image" Target="../media/image22.png"/><Relationship Id="rId14" Type="http://schemas.openxmlformats.org/officeDocument/2006/relationships/image" Target="../media/image10.svg"/><Relationship Id="rId22"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29.jp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7.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D7D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51477" r="43344"/>
          <a:stretch>
            <a:fillRect/>
          </a:stretch>
        </p:blipFill>
        <p:spPr>
          <a:xfrm>
            <a:off x="0" y="-3058"/>
            <a:ext cx="4363904" cy="2696932"/>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85800" y="5264077"/>
            <a:ext cx="4500567" cy="4768813"/>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486487">
            <a:off x="13727827" y="7535339"/>
            <a:ext cx="6151422" cy="2854260"/>
          </a:xfrm>
          <a:prstGeom prst="rect">
            <a:avLst/>
          </a:prstGeom>
        </p:spPr>
      </p:pic>
      <p:sp>
        <p:nvSpPr>
          <p:cNvPr id="5" name="Rectangle 4"/>
          <p:cNvSpPr/>
          <p:nvPr/>
        </p:nvSpPr>
        <p:spPr>
          <a:xfrm>
            <a:off x="4038600" y="495300"/>
            <a:ext cx="11671144" cy="1200329"/>
          </a:xfrm>
          <a:prstGeom prst="rect">
            <a:avLst/>
          </a:prstGeom>
        </p:spPr>
        <p:txBody>
          <a:bodyPr wrap="none">
            <a:spAutoFit/>
          </a:bodyPr>
          <a:lstStyle/>
          <a:p>
            <a:r>
              <a:rPr lang="en-US" sz="3600" b="1" dirty="0">
                <a:latin typeface="Times New Roman" panose="02020603050405020304" pitchFamily="18" charset="0"/>
                <a:cs typeface="Times New Roman" panose="02020603050405020304" pitchFamily="18" charset="0"/>
              </a:rPr>
              <a:t>PHÒNG GIÁO DỤC VÀ ĐÀO TẠO QUẬN LONG BIÊN </a:t>
            </a:r>
            <a:endParaRPr lang="en-US" sz="3600" b="1" dirty="0" smtClean="0">
              <a:latin typeface="Times New Roman" panose="02020603050405020304" pitchFamily="18" charset="0"/>
              <a:cs typeface="Times New Roman" panose="02020603050405020304" pitchFamily="18" charset="0"/>
            </a:endParaRPr>
          </a:p>
          <a:p>
            <a:r>
              <a:rPr lang="en-US" sz="3600" b="1" dirty="0" smtClean="0">
                <a:latin typeface="Times New Roman" panose="02020603050405020304" pitchFamily="18" charset="0"/>
                <a:cs typeface="Times New Roman" panose="02020603050405020304" pitchFamily="18" charset="0"/>
              </a:rPr>
              <a:t>                   TRƯỜNG </a:t>
            </a:r>
            <a:r>
              <a:rPr lang="en-US" sz="3600" b="1" dirty="0">
                <a:latin typeface="Times New Roman" panose="02020603050405020304" pitchFamily="18" charset="0"/>
                <a:cs typeface="Times New Roman" panose="02020603050405020304" pitchFamily="18" charset="0"/>
              </a:rPr>
              <a:t>MẦM NON </a:t>
            </a:r>
            <a:r>
              <a:rPr lang="en-US" sz="3600" b="1" dirty="0" smtClean="0">
                <a:latin typeface="Times New Roman" panose="02020603050405020304" pitchFamily="18" charset="0"/>
                <a:cs typeface="Times New Roman" panose="02020603050405020304" pitchFamily="18" charset="0"/>
              </a:rPr>
              <a:t>HOA MỘC LAN</a:t>
            </a:r>
            <a:endParaRPr lang="en-US" sz="3600" dirty="0"/>
          </a:p>
        </p:txBody>
      </p:sp>
      <p:sp>
        <p:nvSpPr>
          <p:cNvPr id="8" name="TextBox 7">
            <a:extLst>
              <a:ext uri="{FF2B5EF4-FFF2-40B4-BE49-F238E27FC236}">
                <a16:creationId xmlns:a16="http://schemas.microsoft.com/office/drawing/2014/main" id="{67CF4ADD-DBAD-4EBB-B97E-4130AE9E3AF7}"/>
              </a:ext>
            </a:extLst>
          </p:cNvPr>
          <p:cNvSpPr txBox="1"/>
          <p:nvPr/>
        </p:nvSpPr>
        <p:spPr>
          <a:xfrm>
            <a:off x="3230363" y="4637045"/>
            <a:ext cx="12503680" cy="5152180"/>
          </a:xfrm>
          <a:prstGeom prst="rect">
            <a:avLst/>
          </a:prstGeom>
          <a:noFill/>
        </p:spPr>
        <p:txBody>
          <a:bodyPr wrap="square">
            <a:spAutoFit/>
          </a:bodyPr>
          <a:lstStyle/>
          <a:p>
            <a:pPr lvl="0" algn="ctr" eaLnBrk="0" fontAlgn="base" hangingPunct="0">
              <a:lnSpc>
                <a:spcPct val="100000"/>
              </a:lnSpc>
              <a:spcBef>
                <a:spcPct val="20000"/>
              </a:spcBef>
              <a:spcAft>
                <a:spcPct val="0"/>
              </a:spcAft>
            </a:pPr>
            <a:r>
              <a:rPr lang="vi-VN" sz="6000" b="1" dirty="0">
                <a:ln w="12700" cmpd="sng">
                  <a:solidFill>
                    <a:schemeClr val="accent4"/>
                  </a:solidFill>
                  <a:prstDash val="solid"/>
                </a:ln>
                <a:solidFill>
                  <a:srgbClr val="00B0F0"/>
                </a:solidFill>
                <a:effectLst>
                  <a:reflection blurRad="6350" stA="55000" endA="300" endPos="45500" dir="5400000" sy="-100000" algn="bl" rotWithShape="0"/>
                </a:effectLst>
                <a:latin typeface="Times New Roman" pitchFamily="18" charset="0"/>
                <a:cs typeface="Times New Roman" pitchFamily="18" charset="0"/>
              </a:rPr>
              <a:t>Lĩnh vực: Phát triển thẩm mỹ</a:t>
            </a:r>
          </a:p>
          <a:p>
            <a:pPr lvl="0" algn="ctr" eaLnBrk="0" fontAlgn="base" hangingPunct="0">
              <a:lnSpc>
                <a:spcPct val="100000"/>
              </a:lnSpc>
              <a:spcBef>
                <a:spcPct val="20000"/>
              </a:spcBef>
              <a:spcAft>
                <a:spcPct val="0"/>
              </a:spcAft>
            </a:pPr>
            <a:endParaRPr lang="en-US" sz="2400" b="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endParaRPr>
          </a:p>
          <a:p>
            <a:pPr lvl="0" algn="ctr" eaLnBrk="0" fontAlgn="base" hangingPunct="0">
              <a:lnSpc>
                <a:spcPct val="100000"/>
              </a:lnSpc>
              <a:spcBef>
                <a:spcPct val="20000"/>
              </a:spcBef>
              <a:spcAft>
                <a:spcPct val="0"/>
              </a:spcAft>
            </a:pP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Ôn</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luyện</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bài</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vi-VN"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hát</a:t>
            </a:r>
            <a:r>
              <a:rPr lang="vi-VN" sz="3600" dirty="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Cả</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nhà</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thương</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nhau</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vi-VN"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a:t>
            </a:r>
            <a:r>
              <a:rPr lang="en-US" sz="3600" dirty="0">
                <a:ln/>
                <a:effectLst>
                  <a:outerShdw blurRad="38100" dist="19050" dir="2700000" algn="tl" rotWithShape="0">
                    <a:schemeClr val="dk1">
                      <a:lumMod val="50000"/>
                      <a:alpha val="40000"/>
                    </a:schemeClr>
                  </a:outerShdw>
                </a:effectLst>
                <a:latin typeface="Times New Roman" pitchFamily="18" charset="0"/>
                <a:cs typeface="Times New Roman" pitchFamily="18" charset="0"/>
              </a:rPr>
              <a:t>NS: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Phan</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Văn</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Minh</a:t>
            </a:r>
            <a:r>
              <a:rPr lang="vi-VN"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a:t>
            </a:r>
            <a:endParaRPr lang="vi-VN" sz="3600" dirty="0">
              <a:ln/>
              <a:effectLst>
                <a:outerShdw blurRad="38100" dist="19050" dir="2700000" algn="tl" rotWithShape="0">
                  <a:schemeClr val="dk1">
                    <a:lumMod val="50000"/>
                    <a:alpha val="40000"/>
                  </a:schemeClr>
                </a:outerShdw>
              </a:effectLst>
              <a:latin typeface="Times New Roman" pitchFamily="18" charset="0"/>
              <a:cs typeface="Times New Roman" pitchFamily="18" charset="0"/>
            </a:endParaRPr>
          </a:p>
          <a:p>
            <a:pPr lvl="0" algn="ctr" eaLnBrk="0" fontAlgn="base" hangingPunct="0">
              <a:lnSpc>
                <a:spcPct val="100000"/>
              </a:lnSpc>
              <a:spcBef>
                <a:spcPct val="20000"/>
              </a:spcBef>
              <a:spcAft>
                <a:spcPct val="0"/>
              </a:spcAft>
            </a:pPr>
            <a:r>
              <a:rPr lang="vi-VN"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Trò </a:t>
            </a:r>
            <a:r>
              <a:rPr lang="vi-VN" sz="3600" dirty="0">
                <a:ln/>
                <a:effectLst>
                  <a:outerShdw blurRad="38100" dist="19050" dir="2700000" algn="tl" rotWithShape="0">
                    <a:schemeClr val="dk1">
                      <a:lumMod val="50000"/>
                      <a:alpha val="40000"/>
                    </a:schemeClr>
                  </a:outerShdw>
                </a:effectLst>
                <a:latin typeface="Times New Roman" pitchFamily="18" charset="0"/>
                <a:cs typeface="Times New Roman" pitchFamily="18" charset="0"/>
              </a:rPr>
              <a:t>chơi: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Bạn</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nào</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đang</a:t>
            </a:r>
            <a:r>
              <a:rPr lang="en-US" sz="36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6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hát</a:t>
            </a:r>
            <a:endParaRPr lang="en-US" sz="3600" dirty="0">
              <a:ln/>
              <a:effectLst>
                <a:outerShdw blurRad="38100" dist="19050" dir="2700000" algn="tl" rotWithShape="0">
                  <a:schemeClr val="dk1">
                    <a:lumMod val="50000"/>
                    <a:alpha val="40000"/>
                  </a:schemeClr>
                </a:outerShdw>
              </a:effectLst>
              <a:latin typeface="Times New Roman" pitchFamily="18" charset="0"/>
              <a:cs typeface="Times New Roman" pitchFamily="18" charset="0"/>
            </a:endParaRPr>
          </a:p>
          <a:p>
            <a:pPr lvl="0" algn="ctr" eaLnBrk="0" fontAlgn="base" hangingPunct="0">
              <a:lnSpc>
                <a:spcPct val="100000"/>
              </a:lnSpc>
              <a:spcBef>
                <a:spcPct val="20000"/>
              </a:spcBef>
              <a:spcAft>
                <a:spcPct val="0"/>
              </a:spcAft>
            </a:pPr>
            <a:endParaRPr lang="vi-VN" sz="3600" dirty="0">
              <a:latin typeface="Times New Roman" pitchFamily="18" charset="0"/>
              <a:cs typeface="Times New Roman" pitchFamily="18" charset="0"/>
            </a:endParaRPr>
          </a:p>
          <a:p>
            <a:pPr lvl="0" algn="ctr" eaLnBrk="0" fontAlgn="base" hangingPunct="0">
              <a:lnSpc>
                <a:spcPct val="100000"/>
              </a:lnSpc>
              <a:spcBef>
                <a:spcPct val="20000"/>
              </a:spcBef>
              <a:spcAft>
                <a:spcPct val="0"/>
              </a:spcAft>
            </a:pPr>
            <a:r>
              <a:rPr lang="vi-VN" sz="4000" b="1" dirty="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Lứa </a:t>
            </a:r>
            <a:r>
              <a:rPr lang="vi-VN" sz="4000" b="1" dirty="0" smtClean="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tuổi</a:t>
            </a:r>
            <a:r>
              <a:rPr lang="en-US" sz="4000" b="1" dirty="0" smtClean="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a:t>
            </a:r>
            <a:r>
              <a:rPr lang="vi-VN" sz="4000" b="1" dirty="0" smtClean="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4000" b="1" dirty="0" smtClean="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MGB </a:t>
            </a:r>
            <a:r>
              <a:rPr lang="en-US" sz="4000" b="1" dirty="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3</a:t>
            </a:r>
            <a:r>
              <a:rPr lang="vi-VN" sz="4000" b="1" dirty="0" smtClean="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vi-VN" sz="4000" b="1" dirty="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4000" b="1" dirty="0" smtClean="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4</a:t>
            </a:r>
            <a:r>
              <a:rPr lang="vi-VN" sz="4000" b="1" dirty="0" smtClean="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vi-VN" sz="4000" b="1" dirty="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tuổi </a:t>
            </a:r>
            <a:endParaRPr lang="en-US" sz="4000" b="1" dirty="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endParaRPr>
          </a:p>
          <a:p>
            <a:pPr lvl="0" algn="ctr" eaLnBrk="0" fontAlgn="base" hangingPunct="0">
              <a:lnSpc>
                <a:spcPct val="100000"/>
              </a:lnSpc>
              <a:spcBef>
                <a:spcPct val="20000"/>
              </a:spcBef>
              <a:spcAft>
                <a:spcPct val="0"/>
              </a:spcAft>
            </a:pPr>
            <a:endParaRPr lang="en-US" sz="2400" b="1" dirty="0">
              <a:ln w="22225">
                <a:solidFill>
                  <a:schemeClr val="accent2"/>
                </a:solidFill>
                <a:prstDash val="solid"/>
              </a:ln>
              <a:effectLst>
                <a:reflection blurRad="6350" stA="55000" endA="300" endPos="45500" dir="5400000" sy="-100000" algn="bl" rotWithShape="0"/>
              </a:effectLst>
              <a:latin typeface="Times New Roman" pitchFamily="18" charset="0"/>
              <a:cs typeface="Times New Roman" pitchFamily="18" charset="0"/>
            </a:endParaRPr>
          </a:p>
          <a:p>
            <a:pPr lvl="0" algn="ctr" eaLnBrk="0" fontAlgn="base" hangingPunct="0">
              <a:lnSpc>
                <a:spcPct val="100000"/>
              </a:lnSpc>
              <a:spcBef>
                <a:spcPct val="20000"/>
              </a:spcBef>
              <a:spcAft>
                <a:spcPct val="0"/>
              </a:spcAft>
            </a:pPr>
            <a:r>
              <a:rPr lang="en-US" sz="2800" dirty="0" smtClean="0">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rPr>
              <a:t>        </a:t>
            </a:r>
            <a:endParaRPr lang="en-US" sz="2400" dirty="0"/>
          </a:p>
        </p:txBody>
      </p:sp>
      <p:pic>
        <p:nvPicPr>
          <p:cNvPr id="1028" name="Picture 4" descr="Hình ảnh Nốt Nhạc, Clipart âm Nhạc, Âm Nhạc, Biểu Tượng miễn phí tải tập  tin PNG PSDComment và Vecto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7500" b="90938" l="17031" r="81563"/>
                    </a14:imgEffect>
                  </a14:imgLayer>
                </a14:imgProps>
              </a:ext>
              <a:ext uri="{28A0092B-C50C-407E-A947-70E740481C1C}">
                <a14:useLocalDpi xmlns:a14="http://schemas.microsoft.com/office/drawing/2010/main" val="0"/>
              </a:ext>
            </a:extLst>
          </a:blip>
          <a:srcRect/>
          <a:stretch>
            <a:fillRect/>
          </a:stretch>
        </p:blipFill>
        <p:spPr bwMode="auto">
          <a:xfrm rot="771084">
            <a:off x="14243651" y="1632714"/>
            <a:ext cx="1893328" cy="18933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Biểu Tượng âm Nhạc Nốt Các Vector, Biểu Tượng âm Nhạc, Biểu Tượng  Ghi Chú, Clipart âm Nhạc Vector và PNG với nền trong suốt để tải xuống miễn  phí"/>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080046">
            <a:off x="2472877" y="2367008"/>
            <a:ext cx="2013212" cy="20132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1487987">
            <a:off x="16626471" y="-204242"/>
            <a:ext cx="1810452" cy="1922295"/>
          </a:xfrm>
          <a:prstGeom prst="rect">
            <a:avLst/>
          </a:prstGeom>
        </p:spPr>
      </p:pic>
      <p:pic>
        <p:nvPicPr>
          <p:cNvPr id="10" name="Picture 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894342" y="1520504"/>
            <a:ext cx="3183647" cy="3038935"/>
          </a:xfrm>
          <a:prstGeom prst="rect">
            <a:avLst/>
          </a:prstGeom>
        </p:spPr>
      </p:pic>
      <p:pic>
        <p:nvPicPr>
          <p:cNvPr id="15" name="Picture 2" descr="bài hát cả nhà thương nhau | Special Kid – Special Kid Việt Nam"/>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863" y="7048848"/>
            <a:ext cx="4953000" cy="31944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Nốt Nhạc&amp;quot; trong Tiếng Anh là gì: Định Nghĩa, Ví Dụ Anh Việt"/>
          <p:cNvPicPr>
            <a:picLocks noChangeAspect="1" noChangeArrowheads="1"/>
          </p:cNvPicPr>
          <p:nvPr/>
        </p:nvPicPr>
        <p:blipFill>
          <a:blip r:embed="rId24">
            <a:extLst>
              <a:ext uri="{BEBA8EAE-BF5A-486C-A8C5-ECC9F3942E4B}">
                <a14:imgProps xmlns:a14="http://schemas.microsoft.com/office/drawing/2010/main">
                  <a14:imgLayer r:embed="rId25">
                    <a14:imgEffect>
                      <a14:backgroundRemoval t="7959" b="90000" l="9961" r="89844"/>
                    </a14:imgEffect>
                  </a14:imgLayer>
                </a14:imgProps>
              </a:ext>
              <a:ext uri="{28A0092B-C50C-407E-A947-70E740481C1C}">
                <a14:useLocalDpi xmlns:a14="http://schemas.microsoft.com/office/drawing/2010/main" val="0"/>
              </a:ext>
            </a:extLst>
          </a:blip>
          <a:srcRect/>
          <a:stretch>
            <a:fillRect/>
          </a:stretch>
        </p:blipFill>
        <p:spPr bwMode="auto">
          <a:xfrm rot="20611173">
            <a:off x="-475804" y="5445523"/>
            <a:ext cx="3223993" cy="3085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advTm="32289">
        <p:dissolve/>
      </p:transition>
    </mc:Choice>
    <mc:Fallback xmlns="">
      <p:transition spd="slow" advTm="32289">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descr="69+ Hình nền Powerpoint đẹp, đơn giản, ấn tượng theo Chủ đ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1" y="0"/>
            <a:ext cx="18369643"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4757"/>
          <a:stretch/>
        </p:blipFill>
        <p:spPr>
          <a:xfrm>
            <a:off x="4191000" y="128145"/>
            <a:ext cx="7848600" cy="10030709"/>
          </a:xfrm>
          <a:prstGeom prst="rect">
            <a:avLst/>
          </a:prstGeom>
        </p:spPr>
      </p:pic>
      <p:sp>
        <p:nvSpPr>
          <p:cNvPr id="4" name="Right Arrow 3"/>
          <p:cNvSpPr/>
          <p:nvPr/>
        </p:nvSpPr>
        <p:spPr>
          <a:xfrm rot="9358789">
            <a:off x="9323871" y="3178424"/>
            <a:ext cx="4495800" cy="280134"/>
          </a:xfrm>
          <a:prstGeom prst="right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ight Arrow 7"/>
          <p:cNvSpPr/>
          <p:nvPr/>
        </p:nvSpPr>
        <p:spPr>
          <a:xfrm rot="10800000">
            <a:off x="10546976" y="4901052"/>
            <a:ext cx="3135048" cy="242447"/>
          </a:xfrm>
          <a:prstGeom prst="right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ight Arrow 8"/>
          <p:cNvSpPr/>
          <p:nvPr/>
        </p:nvSpPr>
        <p:spPr>
          <a:xfrm rot="11576069">
            <a:off x="8645720" y="5764923"/>
            <a:ext cx="5135158" cy="301162"/>
          </a:xfrm>
          <a:prstGeom prst="right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ight Arrow 9"/>
          <p:cNvSpPr/>
          <p:nvPr/>
        </p:nvSpPr>
        <p:spPr>
          <a:xfrm>
            <a:off x="3143766" y="2625144"/>
            <a:ext cx="2888752" cy="257010"/>
          </a:xfrm>
          <a:prstGeom prst="right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Box 1"/>
          <p:cNvSpPr txBox="1"/>
          <p:nvPr/>
        </p:nvSpPr>
        <p:spPr>
          <a:xfrm>
            <a:off x="13944600" y="1855702"/>
            <a:ext cx="1219200"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BỐ</a:t>
            </a:r>
            <a:endParaRPr lang="en-US" sz="4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661990" y="2238181"/>
            <a:ext cx="1219200"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MẸ</a:t>
            </a:r>
            <a:endParaRPr lang="en-US" sz="44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3979276" y="6252262"/>
            <a:ext cx="1219200"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EM</a:t>
            </a:r>
            <a:endParaRPr lang="en-US" sz="4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4097000" y="4624281"/>
            <a:ext cx="1524000"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CHỊ</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6193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grpId="1" nodeType="click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grpId="2" nodeType="clickEffect">
                                  <p:stCondLst>
                                    <p:cond delay="0"/>
                                  </p:stCondLst>
                                  <p:childTnLst>
                                    <p:animEffect transition="out" filter="barn(inVertical)">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par>
                                <p:cTn id="34" presetID="16" presetClass="exit" presetSubtype="21" fill="hold" grpId="1" nodeType="withEffect">
                                  <p:stCondLst>
                                    <p:cond delay="0"/>
                                  </p:stCondLst>
                                  <p:childTnLst>
                                    <p:animEffect transition="out" filter="barn(inVertical)">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grpId="1" nodeType="clickEffect">
                                  <p:stCondLst>
                                    <p:cond delay="0"/>
                                  </p:stCondLst>
                                  <p:childTnLst>
                                    <p:animRot by="120000">
                                      <p:cBhvr>
                                        <p:cTn id="45" dur="100" fill="hold">
                                          <p:stCondLst>
                                            <p:cond delay="0"/>
                                          </p:stCondLst>
                                        </p:cTn>
                                        <p:tgtEl>
                                          <p:spTgt spid="10"/>
                                        </p:tgtEl>
                                        <p:attrNameLst>
                                          <p:attrName>r</p:attrName>
                                        </p:attrNameLst>
                                      </p:cBhvr>
                                    </p:animRot>
                                    <p:animRot by="-240000">
                                      <p:cBhvr>
                                        <p:cTn id="46" dur="200" fill="hold">
                                          <p:stCondLst>
                                            <p:cond delay="200"/>
                                          </p:stCondLst>
                                        </p:cTn>
                                        <p:tgtEl>
                                          <p:spTgt spid="10"/>
                                        </p:tgtEl>
                                        <p:attrNameLst>
                                          <p:attrName>r</p:attrName>
                                        </p:attrNameLst>
                                      </p:cBhvr>
                                    </p:animRot>
                                    <p:animRot by="240000">
                                      <p:cBhvr>
                                        <p:cTn id="47" dur="200" fill="hold">
                                          <p:stCondLst>
                                            <p:cond delay="400"/>
                                          </p:stCondLst>
                                        </p:cTn>
                                        <p:tgtEl>
                                          <p:spTgt spid="10"/>
                                        </p:tgtEl>
                                        <p:attrNameLst>
                                          <p:attrName>r</p:attrName>
                                        </p:attrNameLst>
                                      </p:cBhvr>
                                    </p:animRot>
                                    <p:animRot by="-240000">
                                      <p:cBhvr>
                                        <p:cTn id="48" dur="200" fill="hold">
                                          <p:stCondLst>
                                            <p:cond delay="600"/>
                                          </p:stCondLst>
                                        </p:cTn>
                                        <p:tgtEl>
                                          <p:spTgt spid="10"/>
                                        </p:tgtEl>
                                        <p:attrNameLst>
                                          <p:attrName>r</p:attrName>
                                        </p:attrNameLst>
                                      </p:cBhvr>
                                    </p:animRot>
                                    <p:animRot by="120000">
                                      <p:cBhvr>
                                        <p:cTn id="49" dur="200" fill="hold">
                                          <p:stCondLst>
                                            <p:cond delay="800"/>
                                          </p:stCondLst>
                                        </p:cTn>
                                        <p:tgtEl>
                                          <p:spTgt spid="10"/>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xit" presetSubtype="21" fill="hold" grpId="2" nodeType="clickEffect">
                                  <p:stCondLst>
                                    <p:cond delay="0"/>
                                  </p:stCondLst>
                                  <p:childTnLst>
                                    <p:animEffect transition="out" filter="barn(inVertical)">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par>
                                <p:cTn id="62" presetID="16" presetClass="exit" presetSubtype="21" fill="hold" grpId="1" nodeType="withEffect">
                                  <p:stCondLst>
                                    <p:cond delay="0"/>
                                  </p:stCondLst>
                                  <p:childTnLst>
                                    <p:animEffect transition="out" filter="barn(inVertical)">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1+#ppt_w/2"/>
                                          </p:val>
                                        </p:tav>
                                        <p:tav tm="100000">
                                          <p:val>
                                            <p:strVal val="#ppt_x"/>
                                          </p:val>
                                        </p:tav>
                                      </p:tavLst>
                                    </p:anim>
                                    <p:anim calcmode="lin" valueType="num">
                                      <p:cBhvr additive="base">
                                        <p:cTn id="7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2" presetClass="emph" presetSubtype="0" fill="hold" grpId="1" nodeType="clickEffect">
                                  <p:stCondLst>
                                    <p:cond delay="0"/>
                                  </p:stCondLst>
                                  <p:childTnLst>
                                    <p:animRot by="120000">
                                      <p:cBhvr>
                                        <p:cTn id="74" dur="100" fill="hold">
                                          <p:stCondLst>
                                            <p:cond delay="0"/>
                                          </p:stCondLst>
                                        </p:cTn>
                                        <p:tgtEl>
                                          <p:spTgt spid="8"/>
                                        </p:tgtEl>
                                        <p:attrNameLst>
                                          <p:attrName>r</p:attrName>
                                        </p:attrNameLst>
                                      </p:cBhvr>
                                    </p:animRot>
                                    <p:animRot by="-240000">
                                      <p:cBhvr>
                                        <p:cTn id="75" dur="200" fill="hold">
                                          <p:stCondLst>
                                            <p:cond delay="200"/>
                                          </p:stCondLst>
                                        </p:cTn>
                                        <p:tgtEl>
                                          <p:spTgt spid="8"/>
                                        </p:tgtEl>
                                        <p:attrNameLst>
                                          <p:attrName>r</p:attrName>
                                        </p:attrNameLst>
                                      </p:cBhvr>
                                    </p:animRot>
                                    <p:animRot by="240000">
                                      <p:cBhvr>
                                        <p:cTn id="76" dur="200" fill="hold">
                                          <p:stCondLst>
                                            <p:cond delay="400"/>
                                          </p:stCondLst>
                                        </p:cTn>
                                        <p:tgtEl>
                                          <p:spTgt spid="8"/>
                                        </p:tgtEl>
                                        <p:attrNameLst>
                                          <p:attrName>r</p:attrName>
                                        </p:attrNameLst>
                                      </p:cBhvr>
                                    </p:animRot>
                                    <p:animRot by="-240000">
                                      <p:cBhvr>
                                        <p:cTn id="77" dur="200" fill="hold">
                                          <p:stCondLst>
                                            <p:cond delay="600"/>
                                          </p:stCondLst>
                                        </p:cTn>
                                        <p:tgtEl>
                                          <p:spTgt spid="8"/>
                                        </p:tgtEl>
                                        <p:attrNameLst>
                                          <p:attrName>r</p:attrName>
                                        </p:attrNameLst>
                                      </p:cBhvr>
                                    </p:animRot>
                                    <p:animRot by="120000">
                                      <p:cBhvr>
                                        <p:cTn id="78" dur="200" fill="hold">
                                          <p:stCondLst>
                                            <p:cond delay="800"/>
                                          </p:stCondLst>
                                        </p:cTn>
                                        <p:tgtEl>
                                          <p:spTgt spid="8"/>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6" presetClass="exit" presetSubtype="21" fill="hold" grpId="2" nodeType="clickEffect">
                                  <p:stCondLst>
                                    <p:cond delay="0"/>
                                  </p:stCondLst>
                                  <p:childTnLst>
                                    <p:animEffect transition="out" filter="barn(inVertical)">
                                      <p:cBhvr>
                                        <p:cTn id="89" dur="500"/>
                                        <p:tgtEl>
                                          <p:spTgt spid="8"/>
                                        </p:tgtEl>
                                      </p:cBhvr>
                                    </p:animEffect>
                                    <p:set>
                                      <p:cBhvr>
                                        <p:cTn id="90" dur="1" fill="hold">
                                          <p:stCondLst>
                                            <p:cond delay="499"/>
                                          </p:stCondLst>
                                        </p:cTn>
                                        <p:tgtEl>
                                          <p:spTgt spid="8"/>
                                        </p:tgtEl>
                                        <p:attrNameLst>
                                          <p:attrName>style.visibility</p:attrName>
                                        </p:attrNameLst>
                                      </p:cBhvr>
                                      <p:to>
                                        <p:strVal val="hidden"/>
                                      </p:to>
                                    </p:set>
                                  </p:childTnLst>
                                </p:cTn>
                              </p:par>
                              <p:par>
                                <p:cTn id="91" presetID="16" presetClass="exit" presetSubtype="21" fill="hold" grpId="1" nodeType="withEffect">
                                  <p:stCondLst>
                                    <p:cond delay="0"/>
                                  </p:stCondLst>
                                  <p:childTnLst>
                                    <p:animEffect transition="out" filter="barn(inVertical)">
                                      <p:cBhvr>
                                        <p:cTn id="92" dur="500"/>
                                        <p:tgtEl>
                                          <p:spTgt spid="13"/>
                                        </p:tgtEl>
                                      </p:cBhvr>
                                    </p:animEffect>
                                    <p:set>
                                      <p:cBhvr>
                                        <p:cTn id="93" dur="1" fill="hold">
                                          <p:stCondLst>
                                            <p:cond delay="499"/>
                                          </p:stCondLst>
                                        </p:cTn>
                                        <p:tgtEl>
                                          <p:spTgt spid="13"/>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6" fill="hold" grpId="0" nodeType="click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additive="base">
                                        <p:cTn id="98" dur="500" fill="hold"/>
                                        <p:tgtEl>
                                          <p:spTgt spid="9"/>
                                        </p:tgtEl>
                                        <p:attrNameLst>
                                          <p:attrName>ppt_x</p:attrName>
                                        </p:attrNameLst>
                                      </p:cBhvr>
                                      <p:tavLst>
                                        <p:tav tm="0">
                                          <p:val>
                                            <p:strVal val="1+#ppt_w/2"/>
                                          </p:val>
                                        </p:tav>
                                        <p:tav tm="100000">
                                          <p:val>
                                            <p:strVal val="#ppt_x"/>
                                          </p:val>
                                        </p:tav>
                                      </p:tavLst>
                                    </p:anim>
                                    <p:anim calcmode="lin" valueType="num">
                                      <p:cBhvr additive="base">
                                        <p:cTn id="9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32" presetClass="emph" presetSubtype="0" fill="hold" grpId="1" nodeType="clickEffect">
                                  <p:stCondLst>
                                    <p:cond delay="0"/>
                                  </p:stCondLst>
                                  <p:childTnLst>
                                    <p:animRot by="120000">
                                      <p:cBhvr>
                                        <p:cTn id="103" dur="100" fill="hold">
                                          <p:stCondLst>
                                            <p:cond delay="0"/>
                                          </p:stCondLst>
                                        </p:cTn>
                                        <p:tgtEl>
                                          <p:spTgt spid="9"/>
                                        </p:tgtEl>
                                        <p:attrNameLst>
                                          <p:attrName>r</p:attrName>
                                        </p:attrNameLst>
                                      </p:cBhvr>
                                    </p:animRot>
                                    <p:animRot by="-240000">
                                      <p:cBhvr>
                                        <p:cTn id="104" dur="200" fill="hold">
                                          <p:stCondLst>
                                            <p:cond delay="200"/>
                                          </p:stCondLst>
                                        </p:cTn>
                                        <p:tgtEl>
                                          <p:spTgt spid="9"/>
                                        </p:tgtEl>
                                        <p:attrNameLst>
                                          <p:attrName>r</p:attrName>
                                        </p:attrNameLst>
                                      </p:cBhvr>
                                    </p:animRot>
                                    <p:animRot by="240000">
                                      <p:cBhvr>
                                        <p:cTn id="105" dur="200" fill="hold">
                                          <p:stCondLst>
                                            <p:cond delay="400"/>
                                          </p:stCondLst>
                                        </p:cTn>
                                        <p:tgtEl>
                                          <p:spTgt spid="9"/>
                                        </p:tgtEl>
                                        <p:attrNameLst>
                                          <p:attrName>r</p:attrName>
                                        </p:attrNameLst>
                                      </p:cBhvr>
                                    </p:animRot>
                                    <p:animRot by="-240000">
                                      <p:cBhvr>
                                        <p:cTn id="106" dur="200" fill="hold">
                                          <p:stCondLst>
                                            <p:cond delay="600"/>
                                          </p:stCondLst>
                                        </p:cTn>
                                        <p:tgtEl>
                                          <p:spTgt spid="9"/>
                                        </p:tgtEl>
                                        <p:attrNameLst>
                                          <p:attrName>r</p:attrName>
                                        </p:attrNameLst>
                                      </p:cBhvr>
                                    </p:animRot>
                                    <p:animRot by="120000">
                                      <p:cBhvr>
                                        <p:cTn id="107" dur="200" fill="hold">
                                          <p:stCondLst>
                                            <p:cond delay="800"/>
                                          </p:stCondLst>
                                        </p:cTn>
                                        <p:tgtEl>
                                          <p:spTgt spid="9"/>
                                        </p:tgtEl>
                                        <p:attrNameLst>
                                          <p:attrName>r</p:attrName>
                                        </p:attrNameLst>
                                      </p:cBhvr>
                                    </p:animRo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fade">
                                      <p:cBhvr>
                                        <p:cTn id="112" dur="1000"/>
                                        <p:tgtEl>
                                          <p:spTgt spid="12"/>
                                        </p:tgtEl>
                                      </p:cBhvr>
                                    </p:animEffect>
                                    <p:anim calcmode="lin" valueType="num">
                                      <p:cBhvr>
                                        <p:cTn id="113" dur="1000" fill="hold"/>
                                        <p:tgtEl>
                                          <p:spTgt spid="12"/>
                                        </p:tgtEl>
                                        <p:attrNameLst>
                                          <p:attrName>ppt_x</p:attrName>
                                        </p:attrNameLst>
                                      </p:cBhvr>
                                      <p:tavLst>
                                        <p:tav tm="0">
                                          <p:val>
                                            <p:strVal val="#ppt_x"/>
                                          </p:val>
                                        </p:tav>
                                        <p:tav tm="100000">
                                          <p:val>
                                            <p:strVal val="#ppt_x"/>
                                          </p:val>
                                        </p:tav>
                                      </p:tavLst>
                                    </p:anim>
                                    <p:anim calcmode="lin" valueType="num">
                                      <p:cBhvr>
                                        <p:cTn id="1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6" presetClass="exit" presetSubtype="21" fill="hold" grpId="2" nodeType="clickEffect">
                                  <p:stCondLst>
                                    <p:cond delay="0"/>
                                  </p:stCondLst>
                                  <p:childTnLst>
                                    <p:animEffect transition="out" filter="barn(inVertical)">
                                      <p:cBhvr>
                                        <p:cTn id="118" dur="500"/>
                                        <p:tgtEl>
                                          <p:spTgt spid="9"/>
                                        </p:tgtEl>
                                      </p:cBhvr>
                                    </p:animEffect>
                                    <p:set>
                                      <p:cBhvr>
                                        <p:cTn id="119" dur="1" fill="hold">
                                          <p:stCondLst>
                                            <p:cond delay="499"/>
                                          </p:stCondLst>
                                        </p:cTn>
                                        <p:tgtEl>
                                          <p:spTgt spid="9"/>
                                        </p:tgtEl>
                                        <p:attrNameLst>
                                          <p:attrName>style.visibility</p:attrName>
                                        </p:attrNameLst>
                                      </p:cBhvr>
                                      <p:to>
                                        <p:strVal val="hidden"/>
                                      </p:to>
                                    </p:set>
                                  </p:childTnLst>
                                </p:cTn>
                              </p:par>
                              <p:par>
                                <p:cTn id="120" presetID="16" presetClass="exit" presetSubtype="21" fill="hold" grpId="1" nodeType="withEffect">
                                  <p:stCondLst>
                                    <p:cond delay="0"/>
                                  </p:stCondLst>
                                  <p:childTnLst>
                                    <p:animEffect transition="out" filter="barn(inVertical)">
                                      <p:cBhvr>
                                        <p:cTn id="121" dur="500"/>
                                        <p:tgtEl>
                                          <p:spTgt spid="12"/>
                                        </p:tgtEl>
                                      </p:cBhvr>
                                    </p:animEffect>
                                    <p:set>
                                      <p:cBhvr>
                                        <p:cTn id="1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8" grpId="0" animBg="1"/>
      <p:bldP spid="8" grpId="1" animBg="1"/>
      <p:bldP spid="8" grpId="2" animBg="1"/>
      <p:bldP spid="9" grpId="0" animBg="1"/>
      <p:bldP spid="9" grpId="1" animBg="1"/>
      <p:bldP spid="9" grpId="2" animBg="1"/>
      <p:bldP spid="10" grpId="0" animBg="1"/>
      <p:bldP spid="10" grpId="1" animBg="1"/>
      <p:bldP spid="10" grpId="2" animBg="1"/>
      <p:bldP spid="2" grpId="0"/>
      <p:bldP spid="2" grpId="1"/>
      <p:bldP spid="11" grpId="0"/>
      <p:bldP spid="11" grpId="1"/>
      <p:bldP spid="12" grpId="0"/>
      <p:bldP spid="12" grpId="1"/>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ả Nhà Thương Nhau | Nhạc Thiếu Nhi Hay | Voi 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288000" cy="10287002"/>
          </a:xfrm>
          <a:prstGeom prst="rect">
            <a:avLst/>
          </a:prstGeom>
          <a:noFill/>
          <a:extLst>
            <a:ext uri="{909E8E84-426E-40DD-AFC4-6F175D3DCCD1}">
              <a14:hiddenFill xmlns:a14="http://schemas.microsoft.com/office/drawing/2010/main">
                <a:solidFill>
                  <a:srgbClr val="FFFFFF"/>
                </a:solidFill>
              </a14:hiddenFill>
            </a:ext>
          </a:extLst>
        </p:spPr>
      </p:pic>
      <p:pic>
        <p:nvPicPr>
          <p:cNvPr id="4" name="Cả Nhà Thương Nhau Karaoke Nhạc Thiếu Nhi Beat Chuẩn Karaoke (1)">
            <a:hlinkClick r:id="" action="ppaction://media"/>
          </p:cNvPr>
          <p:cNvPicPr>
            <a:picLocks noChangeAspect="1"/>
          </p:cNvPicPr>
          <p:nvPr>
            <a:audioFile r:link="rId1"/>
            <p:extLst>
              <p:ext uri="{DAA4B4D4-6D71-4841-9C94-3DE7FCFB9230}">
                <p14:media xmlns:p14="http://schemas.microsoft.com/office/powerpoint/2010/main" r:embed="rId2">
                  <p14:trim end="104609.5"/>
                </p14:media>
              </p:ext>
            </p:extLst>
          </p:nvPr>
        </p:nvPicPr>
        <p:blipFill>
          <a:blip r:embed="rId5"/>
          <a:stretch>
            <a:fillRect/>
          </a:stretch>
        </p:blipFill>
        <p:spPr>
          <a:xfrm>
            <a:off x="762000" y="9829151"/>
            <a:ext cx="487363" cy="487363"/>
          </a:xfrm>
          <a:prstGeom prst="rect">
            <a:avLst/>
          </a:prstGeom>
        </p:spPr>
      </p:pic>
    </p:spTree>
    <p:extLst>
      <p:ext uri="{BB962C8B-B14F-4D97-AF65-F5344CB8AC3E}">
        <p14:creationId xmlns:p14="http://schemas.microsoft.com/office/powerpoint/2010/main" val="2942843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9999"/>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b="43786"/>
          <a:stretch>
            <a:fillRect/>
          </a:stretch>
        </p:blipFill>
        <p:spPr>
          <a:xfrm>
            <a:off x="0" y="9696"/>
            <a:ext cx="18288000" cy="10280393"/>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971800" y="5405713"/>
            <a:ext cx="560845" cy="550649"/>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615144" y="6813250"/>
            <a:ext cx="482141" cy="482141"/>
          </a:xfrm>
          <a:prstGeom prst="rect">
            <a:avLst/>
          </a:prstGeom>
        </p:spPr>
      </p:pic>
      <p:sp>
        <p:nvSpPr>
          <p:cNvPr id="17" name="TextBox 16"/>
          <p:cNvSpPr txBox="1"/>
          <p:nvPr/>
        </p:nvSpPr>
        <p:spPr>
          <a:xfrm>
            <a:off x="2173002" y="-1036577"/>
            <a:ext cx="11940986" cy="3416320"/>
          </a:xfrm>
          <a:prstGeom prst="rect">
            <a:avLst/>
          </a:prstGeom>
          <a:noFill/>
        </p:spPr>
        <p:txBody>
          <a:bodyPr wrap="square" rtlCol="0">
            <a:spAutoFit/>
          </a:bodyPr>
          <a:lstStyle/>
          <a:p>
            <a:endParaRPr lang="en-US" sz="5400" b="1" dirty="0" smtClean="0">
              <a:solidFill>
                <a:srgbClr val="0070C0"/>
              </a:solidFill>
              <a:latin typeface="Arial" panose="020B0604020202020204" pitchFamily="34" charset="0"/>
              <a:cs typeface="Arial" panose="020B0604020202020204" pitchFamily="34" charset="0"/>
            </a:endParaRPr>
          </a:p>
          <a:p>
            <a:endParaRPr lang="en-US" sz="5400" b="1" dirty="0" smtClean="0">
              <a:solidFill>
                <a:srgbClr val="0070C0"/>
              </a:solidFill>
              <a:latin typeface="Arial" panose="020B0604020202020204" pitchFamily="34" charset="0"/>
              <a:cs typeface="Arial" panose="020B0604020202020204" pitchFamily="34" charset="0"/>
            </a:endParaRPr>
          </a:p>
          <a:p>
            <a:r>
              <a:rPr lang="en-US" sz="5400" b="1" dirty="0" smtClean="0">
                <a:solidFill>
                  <a:srgbClr val="0070C0"/>
                </a:solidFill>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Các</a:t>
            </a:r>
            <a:r>
              <a:rPr lang="en-US" sz="5400" b="1" dirty="0" smtClean="0">
                <a:latin typeface="Arial" panose="020B0604020202020204" pitchFamily="34" charset="0"/>
                <a:cs typeface="Arial" panose="020B0604020202020204" pitchFamily="34" charset="0"/>
              </a:rPr>
              <a:t> con </a:t>
            </a:r>
            <a:r>
              <a:rPr lang="en-US" sz="5400" b="1" dirty="0" err="1" smtClean="0">
                <a:latin typeface="Arial" panose="020B0604020202020204" pitchFamily="34" charset="0"/>
                <a:cs typeface="Arial" panose="020B0604020202020204" pitchFamily="34" charset="0"/>
              </a:rPr>
              <a:t>vừa</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nghe</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bài</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hát</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gì</a:t>
            </a:r>
            <a:r>
              <a:rPr lang="en-US" sz="5400" b="1" dirty="0" smtClean="0">
                <a:latin typeface="Arial" panose="020B0604020202020204" pitchFamily="34" charset="0"/>
                <a:cs typeface="Arial" panose="020B0604020202020204" pitchFamily="34" charset="0"/>
              </a:rPr>
              <a:t>?</a:t>
            </a:r>
          </a:p>
          <a:p>
            <a:r>
              <a:rPr lang="en-US" sz="5400" b="1" dirty="0" smtClean="0">
                <a:latin typeface="Arial" panose="020B0604020202020204" pitchFamily="34" charset="0"/>
                <a:cs typeface="Arial" panose="020B0604020202020204" pitchFamily="34" charset="0"/>
              </a:rPr>
              <a:t>                                    </a:t>
            </a:r>
            <a:endParaRPr lang="en-US" sz="4800" b="1" i="1" dirty="0">
              <a:latin typeface="Arial" panose="020B0604020202020204" pitchFamily="34" charset="0"/>
              <a:cs typeface="Arial" panose="020B0604020202020204" pitchFamily="34" charset="0"/>
            </a:endParaRPr>
          </a:p>
        </p:txBody>
      </p:sp>
      <p:sp>
        <p:nvSpPr>
          <p:cNvPr id="18" name="TextBox 17"/>
          <p:cNvSpPr txBox="1"/>
          <p:nvPr/>
        </p:nvSpPr>
        <p:spPr>
          <a:xfrm>
            <a:off x="4288790" y="476408"/>
            <a:ext cx="12513788" cy="3416320"/>
          </a:xfrm>
          <a:prstGeom prst="rect">
            <a:avLst/>
          </a:prstGeom>
          <a:noFill/>
        </p:spPr>
        <p:txBody>
          <a:bodyPr wrap="square" rtlCol="0">
            <a:spAutoFit/>
          </a:bodyPr>
          <a:lstStyle/>
          <a:p>
            <a:endParaRPr lang="en-US" sz="5400" b="1" dirty="0" smtClean="0">
              <a:solidFill>
                <a:srgbClr val="0070C0"/>
              </a:solidFill>
              <a:latin typeface="Arial" panose="020B0604020202020204" pitchFamily="34" charset="0"/>
              <a:cs typeface="Arial" panose="020B0604020202020204" pitchFamily="34" charset="0"/>
            </a:endParaRPr>
          </a:p>
          <a:p>
            <a:endParaRPr lang="en-US" sz="5400" b="1" dirty="0" smtClean="0">
              <a:solidFill>
                <a:srgbClr val="0070C0"/>
              </a:solidFill>
              <a:latin typeface="Arial" panose="020B0604020202020204" pitchFamily="34" charset="0"/>
              <a:cs typeface="Arial" panose="020B0604020202020204" pitchFamily="34" charset="0"/>
            </a:endParaRPr>
          </a:p>
          <a:p>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Bài</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hát</a:t>
            </a:r>
            <a:r>
              <a:rPr lang="en-US" sz="5400" b="1" dirty="0" smtClean="0">
                <a:latin typeface="Arial" panose="020B0604020202020204" pitchFamily="34" charset="0"/>
                <a:cs typeface="Arial" panose="020B0604020202020204" pitchFamily="34" charset="0"/>
              </a:rPr>
              <a:t> do </a:t>
            </a:r>
            <a:r>
              <a:rPr lang="en-US" sz="5400" b="1" dirty="0" err="1" smtClean="0">
                <a:latin typeface="Arial" panose="020B0604020202020204" pitchFamily="34" charset="0"/>
                <a:cs typeface="Arial" panose="020B0604020202020204" pitchFamily="34" charset="0"/>
              </a:rPr>
              <a:t>nhạc</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sĩ</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nào</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sáng</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tác</a:t>
            </a:r>
            <a:r>
              <a:rPr lang="en-US" sz="5400" b="1" dirty="0" smtClean="0">
                <a:latin typeface="Arial" panose="020B0604020202020204" pitchFamily="34" charset="0"/>
                <a:cs typeface="Arial" panose="020B0604020202020204" pitchFamily="34" charset="0"/>
              </a:rPr>
              <a:t>?</a:t>
            </a:r>
          </a:p>
          <a:p>
            <a:r>
              <a:rPr lang="en-US" sz="5400" b="1" dirty="0" smtClean="0">
                <a:latin typeface="Arial" panose="020B0604020202020204" pitchFamily="34" charset="0"/>
                <a:cs typeface="Arial" panose="020B0604020202020204" pitchFamily="34" charset="0"/>
              </a:rPr>
              <a:t>                                    </a:t>
            </a:r>
            <a:endParaRPr lang="en-US" sz="4800" b="1" i="1" dirty="0">
              <a:latin typeface="Arial" panose="020B0604020202020204" pitchFamily="34" charset="0"/>
              <a:cs typeface="Arial" panose="020B0604020202020204" pitchFamily="34" charset="0"/>
            </a:endParaRPr>
          </a:p>
        </p:txBody>
      </p:sp>
      <p:sp>
        <p:nvSpPr>
          <p:cNvPr id="19" name="TextBox 18"/>
          <p:cNvSpPr txBox="1"/>
          <p:nvPr/>
        </p:nvSpPr>
        <p:spPr>
          <a:xfrm>
            <a:off x="8688562" y="4853751"/>
            <a:ext cx="7963455" cy="3416320"/>
          </a:xfrm>
          <a:prstGeom prst="rect">
            <a:avLst/>
          </a:prstGeom>
          <a:noFill/>
        </p:spPr>
        <p:txBody>
          <a:bodyPr wrap="square" rtlCol="0">
            <a:spAutoFit/>
          </a:bodyPr>
          <a:lstStyle/>
          <a:p>
            <a:endParaRPr lang="en-US" sz="5400" b="1" dirty="0" smtClean="0">
              <a:solidFill>
                <a:srgbClr val="0070C0"/>
              </a:solidFill>
              <a:latin typeface="Arial" panose="020B0604020202020204" pitchFamily="34" charset="0"/>
              <a:cs typeface="Arial" panose="020B0604020202020204" pitchFamily="34" charset="0"/>
            </a:endParaRPr>
          </a:p>
          <a:p>
            <a:endParaRPr lang="en-US" sz="5400" b="1" dirty="0" smtClean="0">
              <a:solidFill>
                <a:srgbClr val="0070C0"/>
              </a:solidFill>
              <a:latin typeface="Arial" panose="020B0604020202020204" pitchFamily="34" charset="0"/>
              <a:cs typeface="Arial" panose="020B0604020202020204" pitchFamily="34" charset="0"/>
            </a:endParaRPr>
          </a:p>
          <a:p>
            <a:r>
              <a:rPr lang="en-US" sz="5400" b="1" dirty="0" smtClean="0">
                <a:solidFill>
                  <a:srgbClr val="0070C0"/>
                </a:solidFill>
                <a:latin typeface="Arial" panose="020B0604020202020204" pitchFamily="34" charset="0"/>
                <a:cs typeface="Arial" panose="020B0604020202020204" pitchFamily="34" charset="0"/>
              </a:rPr>
              <a:t>        </a:t>
            </a:r>
            <a:r>
              <a:rPr lang="en-US" sz="5400" b="1" dirty="0" err="1" smtClean="0">
                <a:solidFill>
                  <a:srgbClr val="00B050"/>
                </a:solidFill>
                <a:latin typeface="Arial" panose="020B0604020202020204" pitchFamily="34" charset="0"/>
                <a:cs typeface="Arial" panose="020B0604020202020204" pitchFamily="34" charset="0"/>
              </a:rPr>
              <a:t>Phan</a:t>
            </a:r>
            <a:r>
              <a:rPr lang="en-US" sz="5400" b="1" dirty="0" smtClean="0">
                <a:solidFill>
                  <a:srgbClr val="00B050"/>
                </a:solidFill>
                <a:latin typeface="Arial" panose="020B0604020202020204" pitchFamily="34" charset="0"/>
                <a:cs typeface="Arial" panose="020B0604020202020204" pitchFamily="34" charset="0"/>
              </a:rPr>
              <a:t> </a:t>
            </a:r>
            <a:r>
              <a:rPr lang="en-US" sz="5400" b="1" dirty="0" err="1" smtClean="0">
                <a:solidFill>
                  <a:srgbClr val="00B050"/>
                </a:solidFill>
                <a:latin typeface="Arial" panose="020B0604020202020204" pitchFamily="34" charset="0"/>
                <a:cs typeface="Arial" panose="020B0604020202020204" pitchFamily="34" charset="0"/>
              </a:rPr>
              <a:t>Văn</a:t>
            </a:r>
            <a:r>
              <a:rPr lang="en-US" sz="5400" b="1" dirty="0" smtClean="0">
                <a:solidFill>
                  <a:srgbClr val="00B050"/>
                </a:solidFill>
                <a:latin typeface="Arial" panose="020B0604020202020204" pitchFamily="34" charset="0"/>
                <a:cs typeface="Arial" panose="020B0604020202020204" pitchFamily="34" charset="0"/>
              </a:rPr>
              <a:t> Minh</a:t>
            </a:r>
          </a:p>
          <a:p>
            <a:r>
              <a:rPr lang="en-US" sz="5400" b="1" dirty="0" smtClean="0">
                <a:latin typeface="Arial" panose="020B0604020202020204" pitchFamily="34" charset="0"/>
                <a:cs typeface="Arial" panose="020B0604020202020204" pitchFamily="34" charset="0"/>
              </a:rPr>
              <a:t>                                    </a:t>
            </a:r>
            <a:endParaRPr lang="en-US" sz="4800" b="1" i="1" dirty="0">
              <a:latin typeface="Arial" panose="020B0604020202020204" pitchFamily="34" charset="0"/>
              <a:cs typeface="Arial" panose="020B0604020202020204" pitchFamily="34" charset="0"/>
            </a:endParaRPr>
          </a:p>
        </p:txBody>
      </p:sp>
      <p:sp>
        <p:nvSpPr>
          <p:cNvPr id="20" name="TextBox 19"/>
          <p:cNvSpPr txBox="1"/>
          <p:nvPr/>
        </p:nvSpPr>
        <p:spPr>
          <a:xfrm>
            <a:off x="3886200" y="3422927"/>
            <a:ext cx="11430956" cy="3323987"/>
          </a:xfrm>
          <a:prstGeom prst="rect">
            <a:avLst/>
          </a:prstGeom>
          <a:noFill/>
        </p:spPr>
        <p:txBody>
          <a:bodyPr wrap="square" rtlCol="0">
            <a:spAutoFit/>
          </a:bodyPr>
          <a:lstStyle/>
          <a:p>
            <a:endParaRPr lang="en-US" sz="5400" b="1" dirty="0" smtClean="0">
              <a:solidFill>
                <a:srgbClr val="0070C0"/>
              </a:solidFill>
              <a:latin typeface="Arial" panose="020B0604020202020204" pitchFamily="34" charset="0"/>
              <a:cs typeface="Arial" panose="020B0604020202020204" pitchFamily="34" charset="0"/>
            </a:endParaRPr>
          </a:p>
          <a:p>
            <a:endParaRPr lang="en-US" sz="5400" b="1" dirty="0" smtClean="0">
              <a:solidFill>
                <a:srgbClr val="0070C0"/>
              </a:solidFill>
              <a:latin typeface="Arial" panose="020B0604020202020204" pitchFamily="34" charset="0"/>
              <a:cs typeface="Arial" panose="020B0604020202020204" pitchFamily="34" charset="0"/>
            </a:endParaRPr>
          </a:p>
          <a:p>
            <a:r>
              <a:rPr lang="en-US" sz="5400" b="1" dirty="0" err="1" smtClean="0">
                <a:solidFill>
                  <a:srgbClr val="FF0000"/>
                </a:solidFill>
                <a:latin typeface="Arial" panose="020B0604020202020204" pitchFamily="34" charset="0"/>
                <a:cs typeface="Arial" panose="020B0604020202020204" pitchFamily="34" charset="0"/>
              </a:rPr>
              <a:t>Bài</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hát</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Cả</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nhà</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thương</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nhau</a:t>
            </a:r>
            <a:endParaRPr lang="en-US" sz="5400" b="1" dirty="0">
              <a:solidFill>
                <a:srgbClr val="FF0000"/>
              </a:solidFill>
              <a:latin typeface="Arial" panose="020B0604020202020204" pitchFamily="34" charset="0"/>
              <a:cs typeface="Arial" panose="020B0604020202020204" pitchFamily="34" charset="0"/>
            </a:endParaRPr>
          </a:p>
          <a:p>
            <a:r>
              <a:rPr lang="en-US" sz="4800" b="1" dirty="0">
                <a:latin typeface="Arial" panose="020B0604020202020204" pitchFamily="34" charset="0"/>
                <a:cs typeface="Arial" panose="020B0604020202020204" pitchFamily="34" charset="0"/>
              </a:rPr>
              <a:t> </a:t>
            </a:r>
            <a:endParaRPr lang="en-US" sz="4800" b="1" i="1" dirty="0">
              <a:latin typeface="Arial" panose="020B0604020202020204" pitchFamily="34" charset="0"/>
              <a:cs typeface="Arial" panose="020B0604020202020204" pitchFamily="34" charset="0"/>
            </a:endParaRPr>
          </a:p>
        </p:txBody>
      </p:sp>
      <p:pic>
        <p:nvPicPr>
          <p:cNvPr id="24" name="Picture 2" descr="Nốt Nhạc&amp;quot; trong Tiếng Anh là gì: Định Nghĩa, Ví Dụ Anh Việt"/>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7959" b="90000" l="9961" r="89844"/>
                    </a14:imgEffect>
                  </a14:imgLayer>
                </a14:imgProps>
              </a:ext>
              <a:ext uri="{28A0092B-C50C-407E-A947-70E740481C1C}">
                <a14:useLocalDpi xmlns:a14="http://schemas.microsoft.com/office/drawing/2010/main" val="0"/>
              </a:ext>
            </a:extLst>
          </a:blip>
          <a:srcRect/>
          <a:stretch>
            <a:fillRect/>
          </a:stretch>
        </p:blipFill>
        <p:spPr bwMode="auto">
          <a:xfrm rot="20564829">
            <a:off x="318055" y="6012666"/>
            <a:ext cx="2956368" cy="28293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ình ảnh Biểu Tượng âm Nhạc Nốt Các Vector, Biểu Tượng âm Nhạc, Biểu Tượng  Ghi Chú, Clipart âm Nhạc Vector và PNG với nền trong suốt để tải xuống miễn  phí"/>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14287">
            <a:off x="1783384" y="7647018"/>
            <a:ext cx="2890597" cy="289059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Nốt nhạc gọi tên ai"/>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9280740">
            <a:off x="12730302" y="7614408"/>
            <a:ext cx="6041803" cy="208945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Nốt nhạc gọi tên ai"/>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9639" b="89157" l="16042" r="70000"/>
                    </a14:imgEffect>
                  </a14:imgLayer>
                </a14:imgProps>
              </a:ext>
              <a:ext uri="{28A0092B-C50C-407E-A947-70E740481C1C}">
                <a14:useLocalDpi xmlns:a14="http://schemas.microsoft.com/office/drawing/2010/main" val="0"/>
              </a:ext>
            </a:extLst>
          </a:blip>
          <a:srcRect/>
          <a:stretch>
            <a:fillRect/>
          </a:stretch>
        </p:blipFill>
        <p:spPr bwMode="auto">
          <a:xfrm rot="19631785">
            <a:off x="-1447801" y="-379619"/>
            <a:ext cx="5746739" cy="19874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84249820"/>
      </p:ext>
    </p:extLst>
  </p:cSld>
  <p:clrMapOvr>
    <a:masterClrMapping/>
  </p:clrMapOvr>
  <mc:AlternateContent xmlns:mc="http://schemas.openxmlformats.org/markup-compatibility/2006" xmlns:p14="http://schemas.microsoft.com/office/powerpoint/2010/main">
    <mc:Choice Requires="p14">
      <p:transition spd="slow" p14:dur="1200" advTm="24668">
        <p14:prism/>
      </p:transition>
    </mc:Choice>
    <mc:Fallback xmlns="">
      <p:transition spd="slow" advTm="246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ả Nhà Thương Nhau | Nhạc Thiếu Nhi Hay | Voi 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288000" cy="10287002"/>
          </a:xfrm>
          <a:prstGeom prst="rect">
            <a:avLst/>
          </a:prstGeom>
          <a:noFill/>
          <a:extLst>
            <a:ext uri="{909E8E84-426E-40DD-AFC4-6F175D3DCCD1}">
              <a14:hiddenFill xmlns:a14="http://schemas.microsoft.com/office/drawing/2010/main">
                <a:solidFill>
                  <a:srgbClr val="FFFFFF"/>
                </a:solidFill>
              </a14:hiddenFill>
            </a:ext>
          </a:extLst>
        </p:spPr>
      </p:pic>
      <p:pic>
        <p:nvPicPr>
          <p:cNvPr id="5" name="Cả Nhà Thương Nhau Karaoke Nhạc Thiếu Nhi Beat Chuẩn Karaoke (1)">
            <a:hlinkClick r:id="" action="ppaction://media"/>
          </p:cNvPr>
          <p:cNvPicPr>
            <a:picLocks noChangeAspect="1"/>
          </p:cNvPicPr>
          <p:nvPr>
            <a:audioFile r:link="rId1"/>
            <p:extLst>
              <p:ext uri="{DAA4B4D4-6D71-4841-9C94-3DE7FCFB9230}">
                <p14:media xmlns:p14="http://schemas.microsoft.com/office/powerpoint/2010/main" r:embed="rId2">
                  <p14:trim end="104609.5"/>
                </p14:media>
              </p:ext>
            </p:extLst>
          </p:nvPr>
        </p:nvPicPr>
        <p:blipFill>
          <a:blip r:embed="rId5"/>
          <a:stretch>
            <a:fillRect/>
          </a:stretch>
        </p:blipFill>
        <p:spPr>
          <a:xfrm>
            <a:off x="762000" y="9799637"/>
            <a:ext cx="487363" cy="487363"/>
          </a:xfrm>
          <a:prstGeom prst="rect">
            <a:avLst/>
          </a:prstGeom>
        </p:spPr>
      </p:pic>
    </p:spTree>
    <p:extLst>
      <p:ext uri="{BB962C8B-B14F-4D97-AF65-F5344CB8AC3E}">
        <p14:creationId xmlns:p14="http://schemas.microsoft.com/office/powerpoint/2010/main" val="114561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9999"/>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b="43786"/>
          <a:stretch>
            <a:fillRect/>
          </a:stretch>
        </p:blipFill>
        <p:spPr>
          <a:xfrm>
            <a:off x="0" y="9696"/>
            <a:ext cx="18288000" cy="10280393"/>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971800" y="5405713"/>
            <a:ext cx="560845" cy="550649"/>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615144" y="6813250"/>
            <a:ext cx="482141" cy="482141"/>
          </a:xfrm>
          <a:prstGeom prst="rect">
            <a:avLst/>
          </a:prstGeom>
        </p:spPr>
      </p:pic>
      <p:sp>
        <p:nvSpPr>
          <p:cNvPr id="17" name="TextBox 16"/>
          <p:cNvSpPr txBox="1"/>
          <p:nvPr/>
        </p:nvSpPr>
        <p:spPr>
          <a:xfrm>
            <a:off x="2173002" y="-1036577"/>
            <a:ext cx="11940986" cy="3416320"/>
          </a:xfrm>
          <a:prstGeom prst="rect">
            <a:avLst/>
          </a:prstGeom>
          <a:noFill/>
        </p:spPr>
        <p:txBody>
          <a:bodyPr wrap="square" rtlCol="0">
            <a:spAutoFit/>
          </a:bodyPr>
          <a:lstStyle/>
          <a:p>
            <a:endParaRPr lang="en-US" sz="5400" b="1" dirty="0" smtClean="0">
              <a:solidFill>
                <a:srgbClr val="0070C0"/>
              </a:solidFill>
              <a:latin typeface="Arial" panose="020B0604020202020204" pitchFamily="34" charset="0"/>
              <a:cs typeface="Arial" panose="020B0604020202020204" pitchFamily="34" charset="0"/>
            </a:endParaRPr>
          </a:p>
          <a:p>
            <a:endParaRPr lang="en-US" sz="5400" b="1" dirty="0" smtClean="0">
              <a:solidFill>
                <a:srgbClr val="0070C0"/>
              </a:solidFill>
              <a:latin typeface="Arial" panose="020B0604020202020204" pitchFamily="34" charset="0"/>
              <a:cs typeface="Arial" panose="020B0604020202020204" pitchFamily="34" charset="0"/>
            </a:endParaRPr>
          </a:p>
          <a:p>
            <a:r>
              <a:rPr lang="en-US" sz="5400" b="1" dirty="0" smtClean="0">
                <a:solidFill>
                  <a:srgbClr val="0070C0"/>
                </a:solidFill>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Các</a:t>
            </a:r>
            <a:r>
              <a:rPr lang="en-US" sz="5400" b="1" dirty="0" smtClean="0">
                <a:latin typeface="Arial" panose="020B0604020202020204" pitchFamily="34" charset="0"/>
                <a:cs typeface="Arial" panose="020B0604020202020204" pitchFamily="34" charset="0"/>
              </a:rPr>
              <a:t> con </a:t>
            </a:r>
            <a:r>
              <a:rPr lang="en-US" sz="5400" b="1" dirty="0" err="1" smtClean="0">
                <a:latin typeface="Arial" panose="020B0604020202020204" pitchFamily="34" charset="0"/>
                <a:cs typeface="Arial" panose="020B0604020202020204" pitchFamily="34" charset="0"/>
              </a:rPr>
              <a:t>vừa</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nghe</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bài</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hát</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gì</a:t>
            </a:r>
            <a:r>
              <a:rPr lang="en-US" sz="5400" b="1" dirty="0" smtClean="0">
                <a:latin typeface="Arial" panose="020B0604020202020204" pitchFamily="34" charset="0"/>
                <a:cs typeface="Arial" panose="020B0604020202020204" pitchFamily="34" charset="0"/>
              </a:rPr>
              <a:t>?</a:t>
            </a:r>
          </a:p>
          <a:p>
            <a:r>
              <a:rPr lang="en-US" sz="5400" b="1" dirty="0" smtClean="0">
                <a:latin typeface="Arial" panose="020B0604020202020204" pitchFamily="34" charset="0"/>
                <a:cs typeface="Arial" panose="020B0604020202020204" pitchFamily="34" charset="0"/>
              </a:rPr>
              <a:t>                                    </a:t>
            </a:r>
            <a:endParaRPr lang="en-US" sz="4800" b="1" i="1" dirty="0">
              <a:latin typeface="Arial" panose="020B0604020202020204" pitchFamily="34" charset="0"/>
              <a:cs typeface="Arial" panose="020B0604020202020204" pitchFamily="34" charset="0"/>
            </a:endParaRPr>
          </a:p>
        </p:txBody>
      </p:sp>
      <p:sp>
        <p:nvSpPr>
          <p:cNvPr id="18" name="TextBox 17"/>
          <p:cNvSpPr txBox="1"/>
          <p:nvPr/>
        </p:nvSpPr>
        <p:spPr>
          <a:xfrm>
            <a:off x="4288790" y="476408"/>
            <a:ext cx="12513788" cy="3416320"/>
          </a:xfrm>
          <a:prstGeom prst="rect">
            <a:avLst/>
          </a:prstGeom>
          <a:noFill/>
        </p:spPr>
        <p:txBody>
          <a:bodyPr wrap="square" rtlCol="0">
            <a:spAutoFit/>
          </a:bodyPr>
          <a:lstStyle/>
          <a:p>
            <a:endParaRPr lang="en-US" sz="5400" b="1" dirty="0" smtClean="0">
              <a:solidFill>
                <a:srgbClr val="0070C0"/>
              </a:solidFill>
              <a:latin typeface="Arial" panose="020B0604020202020204" pitchFamily="34" charset="0"/>
              <a:cs typeface="Arial" panose="020B0604020202020204" pitchFamily="34" charset="0"/>
            </a:endParaRPr>
          </a:p>
          <a:p>
            <a:endParaRPr lang="en-US" sz="5400" b="1" dirty="0" smtClean="0">
              <a:solidFill>
                <a:srgbClr val="0070C0"/>
              </a:solidFill>
              <a:latin typeface="Arial" panose="020B0604020202020204" pitchFamily="34" charset="0"/>
              <a:cs typeface="Arial" panose="020B0604020202020204" pitchFamily="34" charset="0"/>
            </a:endParaRPr>
          </a:p>
          <a:p>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Bài</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hát</a:t>
            </a:r>
            <a:r>
              <a:rPr lang="en-US" sz="5400" b="1" dirty="0" smtClean="0">
                <a:latin typeface="Arial" panose="020B0604020202020204" pitchFamily="34" charset="0"/>
                <a:cs typeface="Arial" panose="020B0604020202020204" pitchFamily="34" charset="0"/>
              </a:rPr>
              <a:t> do </a:t>
            </a:r>
            <a:r>
              <a:rPr lang="en-US" sz="5400" b="1" dirty="0" err="1" smtClean="0">
                <a:latin typeface="Arial" panose="020B0604020202020204" pitchFamily="34" charset="0"/>
                <a:cs typeface="Arial" panose="020B0604020202020204" pitchFamily="34" charset="0"/>
              </a:rPr>
              <a:t>nhạc</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sĩ</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nào</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sáng</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tác</a:t>
            </a:r>
            <a:r>
              <a:rPr lang="en-US" sz="5400" b="1" dirty="0" smtClean="0">
                <a:latin typeface="Arial" panose="020B0604020202020204" pitchFamily="34" charset="0"/>
                <a:cs typeface="Arial" panose="020B0604020202020204" pitchFamily="34" charset="0"/>
              </a:rPr>
              <a:t>?</a:t>
            </a:r>
          </a:p>
          <a:p>
            <a:r>
              <a:rPr lang="en-US" sz="5400" b="1" dirty="0" smtClean="0">
                <a:latin typeface="Arial" panose="020B0604020202020204" pitchFamily="34" charset="0"/>
                <a:cs typeface="Arial" panose="020B0604020202020204" pitchFamily="34" charset="0"/>
              </a:rPr>
              <a:t>                                    </a:t>
            </a:r>
            <a:endParaRPr lang="en-US" sz="4800" b="1" i="1" dirty="0">
              <a:latin typeface="Arial" panose="020B0604020202020204" pitchFamily="34" charset="0"/>
              <a:cs typeface="Arial" panose="020B0604020202020204" pitchFamily="34" charset="0"/>
            </a:endParaRPr>
          </a:p>
        </p:txBody>
      </p:sp>
      <p:sp>
        <p:nvSpPr>
          <p:cNvPr id="19" name="TextBox 18"/>
          <p:cNvSpPr txBox="1"/>
          <p:nvPr/>
        </p:nvSpPr>
        <p:spPr>
          <a:xfrm>
            <a:off x="8688562" y="4853751"/>
            <a:ext cx="7963455" cy="3416320"/>
          </a:xfrm>
          <a:prstGeom prst="rect">
            <a:avLst/>
          </a:prstGeom>
          <a:noFill/>
        </p:spPr>
        <p:txBody>
          <a:bodyPr wrap="square" rtlCol="0">
            <a:spAutoFit/>
          </a:bodyPr>
          <a:lstStyle/>
          <a:p>
            <a:endParaRPr lang="en-US" sz="5400" b="1" dirty="0" smtClean="0">
              <a:solidFill>
                <a:srgbClr val="0070C0"/>
              </a:solidFill>
              <a:latin typeface="Arial" panose="020B0604020202020204" pitchFamily="34" charset="0"/>
              <a:cs typeface="Arial" panose="020B0604020202020204" pitchFamily="34" charset="0"/>
            </a:endParaRPr>
          </a:p>
          <a:p>
            <a:endParaRPr lang="en-US" sz="5400" b="1" dirty="0" smtClean="0">
              <a:solidFill>
                <a:srgbClr val="0070C0"/>
              </a:solidFill>
              <a:latin typeface="Arial" panose="020B0604020202020204" pitchFamily="34" charset="0"/>
              <a:cs typeface="Arial" panose="020B0604020202020204" pitchFamily="34" charset="0"/>
            </a:endParaRPr>
          </a:p>
          <a:p>
            <a:r>
              <a:rPr lang="en-US" sz="5400" b="1" dirty="0" smtClean="0">
                <a:solidFill>
                  <a:srgbClr val="0070C0"/>
                </a:solidFill>
                <a:latin typeface="Arial" panose="020B0604020202020204" pitchFamily="34" charset="0"/>
                <a:cs typeface="Arial" panose="020B0604020202020204" pitchFamily="34" charset="0"/>
              </a:rPr>
              <a:t>        </a:t>
            </a:r>
            <a:r>
              <a:rPr lang="en-US" sz="5400" b="1" dirty="0" err="1" smtClean="0">
                <a:solidFill>
                  <a:srgbClr val="00B050"/>
                </a:solidFill>
                <a:latin typeface="Arial" panose="020B0604020202020204" pitchFamily="34" charset="0"/>
                <a:cs typeface="Arial" panose="020B0604020202020204" pitchFamily="34" charset="0"/>
              </a:rPr>
              <a:t>Phan</a:t>
            </a:r>
            <a:r>
              <a:rPr lang="en-US" sz="5400" b="1" dirty="0" smtClean="0">
                <a:solidFill>
                  <a:srgbClr val="00B050"/>
                </a:solidFill>
                <a:latin typeface="Arial" panose="020B0604020202020204" pitchFamily="34" charset="0"/>
                <a:cs typeface="Arial" panose="020B0604020202020204" pitchFamily="34" charset="0"/>
              </a:rPr>
              <a:t> </a:t>
            </a:r>
            <a:r>
              <a:rPr lang="en-US" sz="5400" b="1" dirty="0" err="1" smtClean="0">
                <a:solidFill>
                  <a:srgbClr val="00B050"/>
                </a:solidFill>
                <a:latin typeface="Arial" panose="020B0604020202020204" pitchFamily="34" charset="0"/>
                <a:cs typeface="Arial" panose="020B0604020202020204" pitchFamily="34" charset="0"/>
              </a:rPr>
              <a:t>Văn</a:t>
            </a:r>
            <a:r>
              <a:rPr lang="en-US" sz="5400" b="1" dirty="0" smtClean="0">
                <a:solidFill>
                  <a:srgbClr val="00B050"/>
                </a:solidFill>
                <a:latin typeface="Arial" panose="020B0604020202020204" pitchFamily="34" charset="0"/>
                <a:cs typeface="Arial" panose="020B0604020202020204" pitchFamily="34" charset="0"/>
              </a:rPr>
              <a:t> Minh</a:t>
            </a:r>
          </a:p>
          <a:p>
            <a:r>
              <a:rPr lang="en-US" sz="5400" b="1" dirty="0" smtClean="0">
                <a:latin typeface="Arial" panose="020B0604020202020204" pitchFamily="34" charset="0"/>
                <a:cs typeface="Arial" panose="020B0604020202020204" pitchFamily="34" charset="0"/>
              </a:rPr>
              <a:t>                                    </a:t>
            </a:r>
            <a:endParaRPr lang="en-US" sz="4800" b="1" i="1" dirty="0">
              <a:latin typeface="Arial" panose="020B0604020202020204" pitchFamily="34" charset="0"/>
              <a:cs typeface="Arial" panose="020B0604020202020204" pitchFamily="34" charset="0"/>
            </a:endParaRPr>
          </a:p>
        </p:txBody>
      </p:sp>
      <p:sp>
        <p:nvSpPr>
          <p:cNvPr id="20" name="TextBox 19"/>
          <p:cNvSpPr txBox="1"/>
          <p:nvPr/>
        </p:nvSpPr>
        <p:spPr>
          <a:xfrm>
            <a:off x="3886200" y="3422927"/>
            <a:ext cx="11430956" cy="3323987"/>
          </a:xfrm>
          <a:prstGeom prst="rect">
            <a:avLst/>
          </a:prstGeom>
          <a:noFill/>
        </p:spPr>
        <p:txBody>
          <a:bodyPr wrap="square" rtlCol="0">
            <a:spAutoFit/>
          </a:bodyPr>
          <a:lstStyle/>
          <a:p>
            <a:endParaRPr lang="en-US" sz="5400" b="1" dirty="0" smtClean="0">
              <a:solidFill>
                <a:srgbClr val="0070C0"/>
              </a:solidFill>
              <a:latin typeface="Arial" panose="020B0604020202020204" pitchFamily="34" charset="0"/>
              <a:cs typeface="Arial" panose="020B0604020202020204" pitchFamily="34" charset="0"/>
            </a:endParaRPr>
          </a:p>
          <a:p>
            <a:endParaRPr lang="en-US" sz="5400" b="1" dirty="0" smtClean="0">
              <a:solidFill>
                <a:srgbClr val="0070C0"/>
              </a:solidFill>
              <a:latin typeface="Arial" panose="020B0604020202020204" pitchFamily="34" charset="0"/>
              <a:cs typeface="Arial" panose="020B0604020202020204" pitchFamily="34" charset="0"/>
            </a:endParaRPr>
          </a:p>
          <a:p>
            <a:r>
              <a:rPr lang="en-US" sz="5400" b="1" dirty="0" err="1" smtClean="0">
                <a:solidFill>
                  <a:srgbClr val="FF0000"/>
                </a:solidFill>
                <a:latin typeface="Arial" panose="020B0604020202020204" pitchFamily="34" charset="0"/>
                <a:cs typeface="Arial" panose="020B0604020202020204" pitchFamily="34" charset="0"/>
              </a:rPr>
              <a:t>Bài</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hát</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Cả</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nhà</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thương</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nhau</a:t>
            </a:r>
            <a:endParaRPr lang="en-US" sz="5400" b="1" dirty="0">
              <a:solidFill>
                <a:srgbClr val="FF0000"/>
              </a:solidFill>
              <a:latin typeface="Arial" panose="020B0604020202020204" pitchFamily="34" charset="0"/>
              <a:cs typeface="Arial" panose="020B0604020202020204" pitchFamily="34" charset="0"/>
            </a:endParaRPr>
          </a:p>
          <a:p>
            <a:r>
              <a:rPr lang="en-US" sz="4800" b="1" dirty="0">
                <a:latin typeface="Arial" panose="020B0604020202020204" pitchFamily="34" charset="0"/>
                <a:cs typeface="Arial" panose="020B0604020202020204" pitchFamily="34" charset="0"/>
              </a:rPr>
              <a:t> </a:t>
            </a:r>
            <a:endParaRPr lang="en-US" sz="4800" b="1" i="1" dirty="0">
              <a:latin typeface="Arial" panose="020B0604020202020204" pitchFamily="34" charset="0"/>
              <a:cs typeface="Arial" panose="020B0604020202020204" pitchFamily="34" charset="0"/>
            </a:endParaRPr>
          </a:p>
        </p:txBody>
      </p:sp>
      <p:pic>
        <p:nvPicPr>
          <p:cNvPr id="24" name="Picture 2" descr="Nốt Nhạc&amp;quot; trong Tiếng Anh là gì: Định Nghĩa, Ví Dụ Anh Việt"/>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7959" b="90000" l="9961" r="89844"/>
                    </a14:imgEffect>
                  </a14:imgLayer>
                </a14:imgProps>
              </a:ext>
              <a:ext uri="{28A0092B-C50C-407E-A947-70E740481C1C}">
                <a14:useLocalDpi xmlns:a14="http://schemas.microsoft.com/office/drawing/2010/main" val="0"/>
              </a:ext>
            </a:extLst>
          </a:blip>
          <a:srcRect/>
          <a:stretch>
            <a:fillRect/>
          </a:stretch>
        </p:blipFill>
        <p:spPr bwMode="auto">
          <a:xfrm rot="20564829">
            <a:off x="318055" y="6012666"/>
            <a:ext cx="2956368" cy="28293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ình ảnh Biểu Tượng âm Nhạc Nốt Các Vector, Biểu Tượng âm Nhạc, Biểu Tượng  Ghi Chú, Clipart âm Nhạc Vector và PNG với nền trong suốt để tải xuống miễn  phí"/>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14287">
            <a:off x="1783384" y="7647018"/>
            <a:ext cx="2890597" cy="289059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Nốt nhạc gọi tên ai"/>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9280740">
            <a:off x="12730302" y="7614408"/>
            <a:ext cx="6041803" cy="208945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Nốt nhạc gọi tên ai"/>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9639" b="89157" l="16042" r="70000"/>
                    </a14:imgEffect>
                  </a14:imgLayer>
                </a14:imgProps>
              </a:ext>
              <a:ext uri="{28A0092B-C50C-407E-A947-70E740481C1C}">
                <a14:useLocalDpi xmlns:a14="http://schemas.microsoft.com/office/drawing/2010/main" val="0"/>
              </a:ext>
            </a:extLst>
          </a:blip>
          <a:srcRect/>
          <a:stretch>
            <a:fillRect/>
          </a:stretch>
        </p:blipFill>
        <p:spPr bwMode="auto">
          <a:xfrm rot="19631785">
            <a:off x="-1447801" y="-379619"/>
            <a:ext cx="5746739" cy="19874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59294339"/>
      </p:ext>
    </p:extLst>
  </p:cSld>
  <p:clrMapOvr>
    <a:masterClrMapping/>
  </p:clrMapOvr>
  <mc:AlternateContent xmlns:mc="http://schemas.openxmlformats.org/markup-compatibility/2006" xmlns:p14="http://schemas.microsoft.com/office/powerpoint/2010/main">
    <mc:Choice Requires="p14">
      <p:transition spd="slow" p14:dur="1200" advTm="24668">
        <p14:prism/>
      </p:transition>
    </mc:Choice>
    <mc:Fallback xmlns="">
      <p:transition spd="slow" advTm="246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r="1499" b="30850"/>
          <a:stretch>
            <a:fillRect/>
          </a:stretch>
        </p:blipFill>
        <p:spPr>
          <a:xfrm rot="-1382617">
            <a:off x="971658" y="2568757"/>
            <a:ext cx="4909036" cy="7551551"/>
          </a:xfrm>
          <a:prstGeom prst="rect">
            <a:avLst/>
          </a:prstGeom>
        </p:spPr>
      </p:pic>
      <p:pic>
        <p:nvPicPr>
          <p:cNvPr id="3"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32364">
            <a:off x="12440268" y="221874"/>
            <a:ext cx="5403954" cy="5555467"/>
          </a:xfrm>
          <a:prstGeom prst="rect">
            <a:avLst/>
          </a:prstGeom>
        </p:spPr>
      </p:pic>
      <p:pic>
        <p:nvPicPr>
          <p:cNvPr id="4"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5400000">
            <a:off x="3588424" y="-1576279"/>
            <a:ext cx="9679074" cy="11674321"/>
          </a:xfrm>
          <a:prstGeom prst="rect">
            <a:avLst/>
          </a:prstGeom>
        </p:spPr>
      </p:pic>
      <p:grpSp>
        <p:nvGrpSpPr>
          <p:cNvPr id="5" name="Group 5"/>
          <p:cNvGrpSpPr/>
          <p:nvPr/>
        </p:nvGrpSpPr>
        <p:grpSpPr>
          <a:xfrm>
            <a:off x="2819401" y="1790700"/>
            <a:ext cx="10923990" cy="6781800"/>
            <a:chOff x="0" y="0"/>
            <a:chExt cx="3403061" cy="1879496"/>
          </a:xfrm>
        </p:grpSpPr>
        <p:sp>
          <p:nvSpPr>
            <p:cNvPr id="6" name="Freeform 6"/>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sp>
      </p:grpSp>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80231">
            <a:off x="2190417" y="2244404"/>
            <a:ext cx="831833" cy="831833"/>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180231">
            <a:off x="3159205" y="1284245"/>
            <a:ext cx="1223634" cy="1250927"/>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682344">
            <a:off x="900474" y="1213133"/>
            <a:ext cx="2348424" cy="768575"/>
          </a:xfrm>
          <a:prstGeom prst="rect">
            <a:avLst/>
          </a:prstGeom>
        </p:spPr>
      </p:pic>
      <p:pic>
        <p:nvPicPr>
          <p:cNvPr id="10" name="Picture 1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4958080" y="3247533"/>
            <a:ext cx="1110597" cy="1239003"/>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6016542" y="4553394"/>
            <a:ext cx="831833" cy="831833"/>
          </a:xfrm>
          <a:prstGeom prst="rect">
            <a:avLst/>
          </a:prstGeom>
        </p:spPr>
      </p:pic>
      <p:pic>
        <p:nvPicPr>
          <p:cNvPr id="13"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913558">
            <a:off x="13293112" y="6831097"/>
            <a:ext cx="3585867" cy="3137633"/>
          </a:xfrm>
          <a:prstGeom prst="rect">
            <a:avLst/>
          </a:prstGeom>
        </p:spPr>
      </p:pic>
      <p:sp>
        <p:nvSpPr>
          <p:cNvPr id="15" name="TextBox 14">
            <a:extLst>
              <a:ext uri="{FF2B5EF4-FFF2-40B4-BE49-F238E27FC236}">
                <a16:creationId xmlns:a16="http://schemas.microsoft.com/office/drawing/2014/main" id="{BB6A3000-AB57-4FB4-8572-950F3E54F46E}"/>
              </a:ext>
            </a:extLst>
          </p:cNvPr>
          <p:cNvSpPr txBox="1"/>
          <p:nvPr/>
        </p:nvSpPr>
        <p:spPr>
          <a:xfrm>
            <a:off x="5219521" y="2805528"/>
            <a:ext cx="6188314" cy="769441"/>
          </a:xfrm>
          <a:prstGeom prst="rect">
            <a:avLst/>
          </a:prstGeom>
          <a:noFill/>
        </p:spPr>
        <p:txBody>
          <a:bodyPr wrap="square" rtlCol="0">
            <a:spAutoFit/>
          </a:bodyPr>
          <a:lstStyle/>
          <a:p>
            <a:pPr algn="ctr"/>
            <a:r>
              <a:rPr lang="en-US" sz="4400" b="1" dirty="0" err="1" smtClean="0">
                <a:latin typeface="Times New Roman" panose="02020603050405020304" pitchFamily="18" charset="0"/>
                <a:cs typeface="Times New Roman" panose="02020603050405020304" pitchFamily="18" charset="0"/>
              </a:rPr>
              <a:t>Giáo</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dục</a:t>
            </a:r>
            <a:endParaRPr lang="en-US" sz="48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860CCE5-1722-432C-897A-C7DF57773A77}"/>
              </a:ext>
            </a:extLst>
          </p:cNvPr>
          <p:cNvSpPr txBox="1"/>
          <p:nvPr/>
        </p:nvSpPr>
        <p:spPr>
          <a:xfrm>
            <a:off x="3062244" y="3912919"/>
            <a:ext cx="10424775" cy="2554545"/>
          </a:xfrm>
          <a:prstGeom prst="rect">
            <a:avLst/>
          </a:prstGeom>
          <a:noFill/>
        </p:spPr>
        <p:txBody>
          <a:bodyPr wrap="square" rtlCol="0">
            <a:spAutoFit/>
          </a:bodyPr>
          <a:lstStyle/>
          <a:p>
            <a:r>
              <a:rPr lang="en-US" sz="3200" dirty="0" smtClean="0">
                <a:solidFill>
                  <a:srgbClr val="00B050"/>
                </a:solidFill>
                <a:latin typeface="Times New Roman" panose="02020603050405020304" pitchFamily="18" charset="0"/>
                <a:cs typeface="Times New Roman" panose="02020603050405020304" pitchFamily="18" charset="0"/>
              </a:rPr>
              <a:t>        </a:t>
            </a:r>
            <a:r>
              <a:rPr lang="en-US" sz="8000" dirty="0" err="1" smtClean="0">
                <a:solidFill>
                  <a:srgbClr val="00B050"/>
                </a:solidFill>
                <a:latin typeface="Times New Roman" panose="02020603050405020304" pitchFamily="18" charset="0"/>
                <a:cs typeface="Times New Roman" panose="02020603050405020304" pitchFamily="18" charset="0"/>
              </a:rPr>
              <a:t>Trẻ</a:t>
            </a:r>
            <a:r>
              <a:rPr lang="en-US" sz="8000" dirty="0" smtClean="0">
                <a:solidFill>
                  <a:srgbClr val="00B050"/>
                </a:solidFill>
                <a:latin typeface="Times New Roman" panose="02020603050405020304" pitchFamily="18" charset="0"/>
                <a:cs typeface="Times New Roman" panose="02020603050405020304" pitchFamily="18" charset="0"/>
              </a:rPr>
              <a:t> </a:t>
            </a:r>
            <a:r>
              <a:rPr lang="en-US" sz="8000" dirty="0" err="1" smtClean="0">
                <a:solidFill>
                  <a:srgbClr val="00B050"/>
                </a:solidFill>
                <a:latin typeface="Times New Roman" panose="02020603050405020304" pitchFamily="18" charset="0"/>
                <a:cs typeface="Times New Roman" panose="02020603050405020304" pitchFamily="18" charset="0"/>
              </a:rPr>
              <a:t>biết</a:t>
            </a:r>
            <a:r>
              <a:rPr lang="en-US" sz="8000" dirty="0" smtClean="0">
                <a:solidFill>
                  <a:srgbClr val="00B050"/>
                </a:solidFill>
                <a:latin typeface="Times New Roman" panose="02020603050405020304" pitchFamily="18" charset="0"/>
                <a:cs typeface="Times New Roman" panose="02020603050405020304" pitchFamily="18" charset="0"/>
              </a:rPr>
              <a:t> </a:t>
            </a:r>
            <a:r>
              <a:rPr lang="en-US" sz="8000" dirty="0" err="1" smtClean="0">
                <a:solidFill>
                  <a:srgbClr val="00B050"/>
                </a:solidFill>
                <a:latin typeface="Times New Roman" panose="02020603050405020304" pitchFamily="18" charset="0"/>
                <a:cs typeface="Times New Roman" panose="02020603050405020304" pitchFamily="18" charset="0"/>
              </a:rPr>
              <a:t>yêu</a:t>
            </a:r>
            <a:r>
              <a:rPr lang="en-US" sz="8000" dirty="0" smtClean="0">
                <a:solidFill>
                  <a:srgbClr val="00B050"/>
                </a:solidFill>
                <a:latin typeface="Times New Roman" panose="02020603050405020304" pitchFamily="18" charset="0"/>
                <a:cs typeface="Times New Roman" panose="02020603050405020304" pitchFamily="18" charset="0"/>
              </a:rPr>
              <a:t> </a:t>
            </a:r>
            <a:r>
              <a:rPr lang="en-US" sz="8000" dirty="0" err="1" smtClean="0">
                <a:solidFill>
                  <a:srgbClr val="00B050"/>
                </a:solidFill>
                <a:latin typeface="Times New Roman" panose="02020603050405020304" pitchFamily="18" charset="0"/>
                <a:cs typeface="Times New Roman" panose="02020603050405020304" pitchFamily="18" charset="0"/>
              </a:rPr>
              <a:t>thương</a:t>
            </a:r>
            <a:r>
              <a:rPr lang="en-US" sz="8000" dirty="0" smtClean="0">
                <a:solidFill>
                  <a:srgbClr val="00B050"/>
                </a:solidFill>
                <a:latin typeface="Times New Roman" panose="02020603050405020304" pitchFamily="18" charset="0"/>
                <a:cs typeface="Times New Roman" panose="02020603050405020304" pitchFamily="18" charset="0"/>
              </a:rPr>
              <a:t> </a:t>
            </a:r>
            <a:r>
              <a:rPr lang="en-US" sz="8000" dirty="0" err="1" smtClean="0">
                <a:solidFill>
                  <a:srgbClr val="00B050"/>
                </a:solidFill>
                <a:latin typeface="Times New Roman" panose="02020603050405020304" pitchFamily="18" charset="0"/>
                <a:cs typeface="Times New Roman" panose="02020603050405020304" pitchFamily="18" charset="0"/>
              </a:rPr>
              <a:t>mọi</a:t>
            </a:r>
            <a:r>
              <a:rPr lang="en-US" sz="8000" dirty="0" smtClean="0">
                <a:solidFill>
                  <a:srgbClr val="00B050"/>
                </a:solidFill>
                <a:latin typeface="Times New Roman" panose="02020603050405020304" pitchFamily="18" charset="0"/>
                <a:cs typeface="Times New Roman" panose="02020603050405020304" pitchFamily="18" charset="0"/>
              </a:rPr>
              <a:t> </a:t>
            </a:r>
            <a:r>
              <a:rPr lang="en-US" sz="8000" dirty="0" err="1" smtClean="0">
                <a:solidFill>
                  <a:srgbClr val="00B050"/>
                </a:solidFill>
                <a:latin typeface="Times New Roman" panose="02020603050405020304" pitchFamily="18" charset="0"/>
                <a:cs typeface="Times New Roman" panose="02020603050405020304" pitchFamily="18" charset="0"/>
              </a:rPr>
              <a:t>người</a:t>
            </a:r>
            <a:r>
              <a:rPr lang="en-US" sz="8000" dirty="0" smtClean="0">
                <a:solidFill>
                  <a:srgbClr val="00B050"/>
                </a:solidFill>
                <a:latin typeface="Times New Roman" panose="02020603050405020304" pitchFamily="18" charset="0"/>
                <a:cs typeface="Times New Roman" panose="02020603050405020304" pitchFamily="18" charset="0"/>
              </a:rPr>
              <a:t> </a:t>
            </a:r>
            <a:r>
              <a:rPr lang="en-US" sz="8000" dirty="0" err="1" smtClean="0">
                <a:solidFill>
                  <a:srgbClr val="00B050"/>
                </a:solidFill>
                <a:latin typeface="Times New Roman" panose="02020603050405020304" pitchFamily="18" charset="0"/>
                <a:cs typeface="Times New Roman" panose="02020603050405020304" pitchFamily="18" charset="0"/>
              </a:rPr>
              <a:t>trong</a:t>
            </a:r>
            <a:r>
              <a:rPr lang="en-US" sz="8000" dirty="0" smtClean="0">
                <a:solidFill>
                  <a:srgbClr val="00B050"/>
                </a:solidFill>
                <a:latin typeface="Times New Roman" panose="02020603050405020304" pitchFamily="18" charset="0"/>
                <a:cs typeface="Times New Roman" panose="02020603050405020304" pitchFamily="18" charset="0"/>
              </a:rPr>
              <a:t> </a:t>
            </a:r>
            <a:r>
              <a:rPr lang="en-US" sz="8000" dirty="0" err="1" smtClean="0">
                <a:solidFill>
                  <a:srgbClr val="00B050"/>
                </a:solidFill>
                <a:latin typeface="Times New Roman" panose="02020603050405020304" pitchFamily="18" charset="0"/>
                <a:cs typeface="Times New Roman" panose="02020603050405020304" pitchFamily="18" charset="0"/>
              </a:rPr>
              <a:t>gia</a:t>
            </a:r>
            <a:r>
              <a:rPr lang="en-US" sz="8000" dirty="0" smtClean="0">
                <a:solidFill>
                  <a:srgbClr val="00B050"/>
                </a:solidFill>
                <a:latin typeface="Times New Roman" panose="02020603050405020304" pitchFamily="18" charset="0"/>
                <a:cs typeface="Times New Roman" panose="02020603050405020304" pitchFamily="18" charset="0"/>
              </a:rPr>
              <a:t> </a:t>
            </a:r>
            <a:r>
              <a:rPr lang="en-US" sz="8000" dirty="0" err="1" smtClean="0">
                <a:solidFill>
                  <a:srgbClr val="00B050"/>
                </a:solidFill>
                <a:latin typeface="Times New Roman" panose="02020603050405020304" pitchFamily="18" charset="0"/>
                <a:cs typeface="Times New Roman" panose="02020603050405020304" pitchFamily="18" charset="0"/>
              </a:rPr>
              <a:t>đình</a:t>
            </a:r>
            <a:endParaRPr lang="en-US" sz="3600" dirty="0">
              <a:solidFill>
                <a:srgbClr val="00B05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45207309"/>
      </p:ext>
    </p:extLst>
  </p:cSld>
  <p:clrMapOvr>
    <a:masterClrMapping/>
  </p:clrMapOvr>
  <mc:AlternateContent xmlns:mc="http://schemas.openxmlformats.org/markup-compatibility/2006" xmlns:p14="http://schemas.microsoft.com/office/powerpoint/2010/main">
    <mc:Choice Requires="p14">
      <p:transition spd="slow" p14:dur="4400" advTm="39217">
        <p14:honeycomb/>
      </p:transition>
    </mc:Choice>
    <mc:Fallback xmlns="">
      <p:transition spd="slow" advTm="3921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4000" b="-14000"/>
          </a:stretch>
        </a:blipFill>
        <a:effectLst/>
      </p:bgPr>
    </p:bg>
    <p:spTree>
      <p:nvGrpSpPr>
        <p:cNvPr id="1" name=""/>
        <p:cNvGrpSpPr/>
        <p:nvPr/>
      </p:nvGrpSpPr>
      <p:grpSpPr>
        <a:xfrm>
          <a:off x="0" y="0"/>
          <a:ext cx="0" cy="0"/>
          <a:chOff x="0" y="0"/>
          <a:chExt cx="0" cy="0"/>
        </a:xfrm>
      </p:grpSpPr>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7648238" y="9647238"/>
            <a:ext cx="487362" cy="487362"/>
          </a:xfrm>
          <a:prstGeom prst="rect">
            <a:avLst/>
          </a:prstGeom>
        </p:spPr>
      </p:pic>
      <p:sp>
        <p:nvSpPr>
          <p:cNvPr id="7" name="TextBox 6"/>
          <p:cNvSpPr txBox="1"/>
          <p:nvPr/>
        </p:nvSpPr>
        <p:spPr>
          <a:xfrm>
            <a:off x="6233206" y="114300"/>
            <a:ext cx="6644593" cy="1846659"/>
          </a:xfrm>
          <a:prstGeom prst="rect">
            <a:avLst/>
          </a:prstGeom>
          <a:noFill/>
        </p:spPr>
        <p:txBody>
          <a:bodyPr wrap="square" rtlCol="0">
            <a:spAutoFit/>
          </a:bodyPr>
          <a:lstStyle/>
          <a:p>
            <a:pPr algn="ctr"/>
            <a:r>
              <a:rPr lang="en-US" sz="5400" b="1" dirty="0" err="1" smtClean="0">
                <a:solidFill>
                  <a:srgbClr val="FF0000"/>
                </a:solidFill>
                <a:latin typeface="Times New Roman" panose="02020603050405020304" pitchFamily="18" charset="0"/>
                <a:cs typeface="Times New Roman" panose="02020603050405020304" pitchFamily="18" charset="0"/>
              </a:rPr>
              <a:t>Trò</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chơi</a:t>
            </a:r>
            <a:r>
              <a:rPr lang="en-US" sz="5400" b="1" dirty="0" smtClean="0">
                <a:solidFill>
                  <a:srgbClr val="FF0000"/>
                </a:solidFill>
                <a:latin typeface="Times New Roman" panose="02020603050405020304" pitchFamily="18" charset="0"/>
                <a:cs typeface="Times New Roman" panose="02020603050405020304" pitchFamily="18" charset="0"/>
              </a:rPr>
              <a:t>:</a:t>
            </a:r>
          </a:p>
          <a:p>
            <a:pPr algn="ctr"/>
            <a:r>
              <a:rPr lang="en-US" sz="6000" b="1" dirty="0" err="1" smtClean="0">
                <a:latin typeface="Times New Roman" panose="02020603050405020304" pitchFamily="18" charset="0"/>
                <a:cs typeface="Times New Roman" panose="02020603050405020304" pitchFamily="18" charset="0"/>
              </a:rPr>
              <a:t>Bạn</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nào</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đang</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hát</a:t>
            </a:r>
            <a:endParaRPr lang="en-US" sz="6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743200" y="2247900"/>
            <a:ext cx="15316200" cy="2862322"/>
          </a:xfrm>
          <a:prstGeom prst="rect">
            <a:avLst/>
          </a:prstGeom>
          <a:noFill/>
        </p:spPr>
        <p:txBody>
          <a:bodyPr wrap="square" rtlCol="0">
            <a:spAutoFit/>
          </a:bodyPr>
          <a:lstStyle/>
          <a:p>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Cách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chơi</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Cô</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mời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một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đội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mũ</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chóp</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không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nhìn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thấy</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chỉ</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nghe</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thấy</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mời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một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khác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hát</a:t>
            </a:r>
            <a:r>
              <a:rPr lang="en-US" sz="3600" dirty="0">
                <a:solidFill>
                  <a:srgbClr val="0070C0"/>
                </a:solidFill>
                <a:latin typeface="Times New Roman" panose="02020603050405020304" pitchFamily="18" charset="0"/>
                <a:cs typeface="Times New Roman" panose="02020603050405020304" pitchFamily="18" charset="0"/>
              </a:rPr>
              <a:t> 1 </a:t>
            </a:r>
            <a:r>
              <a:rPr lang="en-US" sz="3600" dirty="0" err="1">
                <a:solidFill>
                  <a:srgbClr val="0070C0"/>
                </a:solidFill>
                <a:latin typeface="Times New Roman" panose="02020603050405020304" pitchFamily="18" charset="0"/>
                <a:cs typeface="Times New Roman" panose="02020603050405020304" pitchFamily="18" charset="0"/>
              </a:rPr>
              <a:t>bài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hát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hoặc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đọc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một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bài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thơ</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Nhiệm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vụ</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của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đội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mũ</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chóp</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là</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đoán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bạn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nào</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đang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hát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hoặc</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đang</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đọc</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thơ</a:t>
            </a:r>
            <a:r>
              <a:rPr lang="vi-VN" sz="3600" dirty="0" smtClean="0">
                <a:solidFill>
                  <a:srgbClr val="0070C0"/>
                </a:solidFill>
                <a:latin typeface="Times New Roman" panose="02020603050405020304" pitchFamily="18" charset="0"/>
                <a:cs typeface="Times New Roman" panose="02020603050405020304" pitchFamily="18" charset="0"/>
              </a:rPr>
              <a:t>?</a:t>
            </a:r>
            <a:endParaRPr lang="en-US" sz="3600" dirty="0">
              <a:solidFill>
                <a:srgbClr val="0070C0"/>
              </a:solidFill>
              <a:latin typeface="Times New Roman" panose="02020603050405020304" pitchFamily="18" charset="0"/>
              <a:cs typeface="Times New Roman" panose="02020603050405020304" pitchFamily="18" charset="0"/>
            </a:endParaRPr>
          </a:p>
          <a:p>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Luật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chơi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Khi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đoán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các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bạn</a:t>
            </a:r>
            <a:r>
              <a:rPr lang="en-US" sz="3600" dirty="0">
                <a:solidFill>
                  <a:srgbClr val="0070C0"/>
                </a:solidFill>
                <a:latin typeface="Times New Roman" panose="02020603050405020304" pitchFamily="18" charset="0"/>
                <a:cs typeface="Times New Roman" panose="02020603050405020304" pitchFamily="18" charset="0"/>
              </a:rPr>
              <a:t> ở </a:t>
            </a:r>
            <a:r>
              <a:rPr lang="en-US" sz="3600" dirty="0" err="1">
                <a:solidFill>
                  <a:srgbClr val="0070C0"/>
                </a:solidFill>
                <a:latin typeface="Times New Roman" panose="02020603050405020304" pitchFamily="18" charset="0"/>
                <a:cs typeface="Times New Roman" panose="02020603050405020304" pitchFamily="18" charset="0"/>
              </a:rPr>
              <a:t>dưới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không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được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nhắc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nào</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đoán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đúng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của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đang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hát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sẽ</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dành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chiến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thắng</a:t>
            </a:r>
            <a:r>
              <a:rPr lang="en-US" sz="3600" dirty="0">
                <a:solidFill>
                  <a:srgbClr val="0070C0"/>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471103740"/>
      </p:ext>
    </p:extLst>
  </p:cSld>
  <p:clrMapOvr>
    <a:masterClrMapping/>
  </p:clrMapOvr>
  <mc:AlternateContent xmlns:mc="http://schemas.openxmlformats.org/markup-compatibility/2006" xmlns:p14="http://schemas.microsoft.com/office/powerpoint/2010/main">
    <mc:Choice Requires="p14">
      <p:transition spd="slow" p14:dur="4000" advTm="31059">
        <p14:vortex dir="r"/>
      </p:transition>
    </mc:Choice>
    <mc:Fallback xmlns="">
      <p:transition spd="slow" advTm="310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p:cTn id="11"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3"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4" dur="10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iterate type="lt">
                                    <p:tmPct val="0"/>
                                  </p:iterate>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mph" presetSubtype="0" fill="hold" grpId="1" nodeType="clickEffect">
                                  <p:stCondLst>
                                    <p:cond delay="0"/>
                                  </p:stCondLst>
                                  <p:iterate type="lt">
                                    <p:tmPct val="4000"/>
                                  </p:iterate>
                                  <p:childTnLst>
                                    <p:set>
                                      <p:cBhvr override="childStyle">
                                        <p:cTn id="23" dur="1750" fill="hold"/>
                                        <p:tgtEl>
                                          <p:spTgt spid="8"/>
                                        </p:tgtEl>
                                        <p:attrNameLst>
                                          <p:attrName>style.color</p:attrName>
                                        </p:attrNameLst>
                                      </p:cBhvr>
                                      <p:to>
                                        <p:clrVal>
                                          <a:srgbClr val="FF0000"/>
                                        </p:clrVal>
                                      </p:to>
                                    </p:set>
                                    <p:set>
                                      <p:cBhvr>
                                        <p:cTn id="24" dur="1750" fill="hold"/>
                                        <p:tgtEl>
                                          <p:spTgt spid="8"/>
                                        </p:tgtEl>
                                        <p:attrNameLst>
                                          <p:attrName>fillcolor</p:attrName>
                                        </p:attrNameLst>
                                      </p:cBhvr>
                                      <p:to>
                                        <p:clrVal>
                                          <a:srgbClr val="FF0000"/>
                                        </p:clrVal>
                                      </p:to>
                                    </p:set>
                                    <p:set>
                                      <p:cBhvr>
                                        <p:cTn id="25" dur="175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6" fill="hold" display="0">
                  <p:stCondLst>
                    <p:cond delay="indefinite"/>
                  </p:stCondLst>
                  <p:endCondLst>
                    <p:cond evt="onStopAudio" delay="0">
                      <p:tgtEl>
                        <p:sldTgt/>
                      </p:tgtEl>
                    </p:cond>
                  </p:endCondLst>
                </p:cTn>
                <p:tgtEl>
                  <p:spTgt spid="5"/>
                </p:tgtEl>
              </p:cMediaNode>
            </p:audio>
          </p:childTnLst>
        </p:cTn>
      </p:par>
    </p:tnLst>
    <p:bldLst>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0"/>
            <a:ext cx="5354850" cy="5397014"/>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6953" y="1628708"/>
            <a:ext cx="5348658" cy="5390773"/>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192000" y="-253284"/>
            <a:ext cx="5606155" cy="5650298"/>
          </a:xfrm>
          <a:prstGeom prst="rect">
            <a:avLst/>
          </a:prstGeom>
        </p:spPr>
      </p:pic>
      <p:sp>
        <p:nvSpPr>
          <p:cNvPr id="18" name="TextBox 17"/>
          <p:cNvSpPr txBox="1"/>
          <p:nvPr/>
        </p:nvSpPr>
        <p:spPr>
          <a:xfrm>
            <a:off x="5257800" y="8267700"/>
            <a:ext cx="7834290" cy="923330"/>
          </a:xfrm>
          <a:prstGeom prst="rect">
            <a:avLst/>
          </a:prstGeom>
          <a:noFill/>
        </p:spPr>
        <p:txBody>
          <a:bodyPr wrap="square" rtlCol="0">
            <a:spAutoFit/>
          </a:bodyPr>
          <a:lstStyle/>
          <a:p>
            <a:r>
              <a:rPr lang="en-US" sz="5400" b="1" dirty="0" err="1" smtClean="0">
                <a:solidFill>
                  <a:srgbClr val="FF0000"/>
                </a:solidFill>
                <a:latin typeface="Arial" panose="020B0604020202020204" pitchFamily="34" charset="0"/>
                <a:cs typeface="Arial" panose="020B0604020202020204" pitchFamily="34" charset="0"/>
              </a:rPr>
              <a:t>Chào</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tạm</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biệt</a:t>
            </a:r>
            <a:r>
              <a:rPr lang="en-US" sz="5400" b="1" dirty="0" smtClean="0">
                <a:solidFill>
                  <a:srgbClr val="FF0000"/>
                </a:solidFill>
                <a:latin typeface="Arial" panose="020B0604020202020204" pitchFamily="34" charset="0"/>
                <a:cs typeface="Arial" panose="020B0604020202020204" pitchFamily="34" charset="0"/>
              </a:rPr>
              <a:t> </a:t>
            </a:r>
            <a:r>
              <a:rPr lang="en-US" sz="5400" b="1" dirty="0" err="1" smtClean="0">
                <a:solidFill>
                  <a:srgbClr val="FF0000"/>
                </a:solidFill>
                <a:latin typeface="Arial" panose="020B0604020202020204" pitchFamily="34" charset="0"/>
                <a:cs typeface="Arial" panose="020B0604020202020204" pitchFamily="34" charset="0"/>
              </a:rPr>
              <a:t>các</a:t>
            </a:r>
            <a:r>
              <a:rPr lang="en-US" sz="5400" b="1" dirty="0" smtClean="0">
                <a:solidFill>
                  <a:srgbClr val="FF0000"/>
                </a:solidFill>
                <a:latin typeface="Arial" panose="020B0604020202020204" pitchFamily="34" charset="0"/>
                <a:cs typeface="Arial" panose="020B0604020202020204" pitchFamily="34" charset="0"/>
              </a:rPr>
              <a:t> con</a:t>
            </a:r>
            <a:endParaRPr lang="en-US" sz="5400" b="1" dirty="0">
              <a:solidFill>
                <a:srgbClr val="FF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94674891"/>
      </p:ext>
    </p:extLst>
  </p:cSld>
  <p:clrMapOvr>
    <a:masterClrMapping/>
  </p:clrMapOvr>
  <mc:AlternateContent xmlns:mc="http://schemas.openxmlformats.org/markup-compatibility/2006" xmlns:p14="http://schemas.microsoft.com/office/powerpoint/2010/main">
    <mc:Choice Requires="p14">
      <p:transition spd="slow" p14:dur="1600" advTm="19621">
        <p:blinds dir="vert"/>
      </p:transition>
    </mc:Choice>
    <mc:Fallback xmlns="">
      <p:transition spd="slow" advTm="19621">
        <p:blinds dir="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2|4.2"/>
</p:tagLst>
</file>

<file path=ppt/tags/tag2.xml><?xml version="1.0" encoding="utf-8"?>
<p:tagLst xmlns:a="http://schemas.openxmlformats.org/drawingml/2006/main" xmlns:r="http://schemas.openxmlformats.org/officeDocument/2006/relationships" xmlns:p="http://schemas.openxmlformats.org/presentationml/2006/main">
  <p:tag name="TIMING" val="|10.2|4.2"/>
</p:tagLst>
</file>

<file path=ppt/tags/tag3.xml><?xml version="1.0" encoding="utf-8"?>
<p:tagLst xmlns:a="http://schemas.openxmlformats.org/drawingml/2006/main" xmlns:r="http://schemas.openxmlformats.org/officeDocument/2006/relationships" xmlns:p="http://schemas.openxmlformats.org/presentationml/2006/main">
  <p:tag name="TIMING" val="|1|6.2|12.8"/>
</p:tagLst>
</file>

<file path=ppt/tags/tag4.xml><?xml version="1.0" encoding="utf-8"?>
<p:tagLst xmlns:a="http://schemas.openxmlformats.org/drawingml/2006/main" xmlns:r="http://schemas.openxmlformats.org/officeDocument/2006/relationships" xmlns:p="http://schemas.openxmlformats.org/presentationml/2006/main">
  <p:tag name="TIMING" val="|4.7|3.3|1.7"/>
</p:tagLst>
</file>

<file path=ppt/tags/tag5.xml><?xml version="1.0" encoding="utf-8"?>
<p:tagLst xmlns:a="http://schemas.openxmlformats.org/drawingml/2006/main" xmlns:r="http://schemas.openxmlformats.org/officeDocument/2006/relationships" xmlns:p="http://schemas.openxmlformats.org/presentationml/2006/main">
  <p:tag name="TIMING" val="|4.8|3.7|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TotalTime>
  <Words>235</Words>
  <Application>Microsoft Office PowerPoint</Application>
  <PresentationFormat>Custom</PresentationFormat>
  <Paragraphs>53</Paragraphs>
  <Slides>9</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Segoe Print</vt:lpstr>
      <vt:lpstr>Times New Roman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ÂM NHẠC. em làm CA tí hon</dc:title>
  <dc:creator>Admin</dc:creator>
  <cp:lastModifiedBy>Techsi.vn</cp:lastModifiedBy>
  <cp:revision>235</cp:revision>
  <dcterms:created xsi:type="dcterms:W3CDTF">2006-08-16T00:00:00Z</dcterms:created>
  <dcterms:modified xsi:type="dcterms:W3CDTF">2024-07-08T18:32:10Z</dcterms:modified>
  <dc:identifier>DAEt18nIkkw</dc:identifier>
</cp:coreProperties>
</file>