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17"/>
  </p:notesMasterIdLst>
  <p:sldIdLst>
    <p:sldId id="278" r:id="rId3"/>
    <p:sldId id="280" r:id="rId4"/>
    <p:sldId id="257" r:id="rId5"/>
    <p:sldId id="258" r:id="rId6"/>
    <p:sldId id="259" r:id="rId7"/>
    <p:sldId id="260" r:id="rId8"/>
    <p:sldId id="264" r:id="rId9"/>
    <p:sldId id="261" r:id="rId10"/>
    <p:sldId id="262" r:id="rId11"/>
    <p:sldId id="263" r:id="rId12"/>
    <p:sldId id="266" r:id="rId13"/>
    <p:sldId id="270" r:id="rId14"/>
    <p:sldId id="282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6FB3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3B3D9-B59B-4385-97A2-00A9039516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3DC83-3A2D-4F10-802C-1E362D2C2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1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653F6-C3B0-4E81-AF81-1C7316A366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40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6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37877D-6998-4883-AB4D-A8AD9C61CFAF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9A1E2EA-D082-4D5C-B7C3-1B274B83F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66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;p11"/>
          <p:cNvSpPr>
            <a:spLocks/>
          </p:cNvSpPr>
          <p:nvPr/>
        </p:nvSpPr>
        <p:spPr bwMode="auto">
          <a:xfrm>
            <a:off x="279400" y="179390"/>
            <a:ext cx="11633200" cy="6499225"/>
          </a:xfrm>
          <a:custGeom>
            <a:avLst/>
            <a:gdLst>
              <a:gd name="T0" fmla="*/ 2147483646 w 92198"/>
              <a:gd name="T1" fmla="*/ 2147483646 h 51517"/>
              <a:gd name="T2" fmla="*/ 2147483646 w 92198"/>
              <a:gd name="T3" fmla="*/ 2147483646 h 51517"/>
              <a:gd name="T4" fmla="*/ 2147483646 w 92198"/>
              <a:gd name="T5" fmla="*/ 2147483646 h 51517"/>
              <a:gd name="T6" fmla="*/ 2147483646 w 92198"/>
              <a:gd name="T7" fmla="*/ 2147483646 h 51517"/>
              <a:gd name="T8" fmla="*/ 2147483646 w 92198"/>
              <a:gd name="T9" fmla="*/ 2147483646 h 51517"/>
              <a:gd name="T10" fmla="*/ 2147483646 w 92198"/>
              <a:gd name="T11" fmla="*/ 2147483646 h 51517"/>
              <a:gd name="T12" fmla="*/ 2147483646 w 92198"/>
              <a:gd name="T13" fmla="*/ 2147483646 h 51517"/>
              <a:gd name="T14" fmla="*/ 2147483646 w 92198"/>
              <a:gd name="T15" fmla="*/ 2147483646 h 51517"/>
              <a:gd name="T16" fmla="*/ 2147483646 w 92198"/>
              <a:gd name="T17" fmla="*/ 2147483646 h 51517"/>
              <a:gd name="T18" fmla="*/ 2147483646 w 92198"/>
              <a:gd name="T19" fmla="*/ 2147483646 h 51517"/>
              <a:gd name="T20" fmla="*/ 2147483646 w 92198"/>
              <a:gd name="T21" fmla="*/ 2147483646 h 51517"/>
              <a:gd name="T22" fmla="*/ 2147483646 w 92198"/>
              <a:gd name="T23" fmla="*/ 2147483646 h 51517"/>
              <a:gd name="T24" fmla="*/ 2147483646 w 92198"/>
              <a:gd name="T25" fmla="*/ 2147483646 h 51517"/>
              <a:gd name="T26" fmla="*/ 2147483646 w 92198"/>
              <a:gd name="T27" fmla="*/ 2147483646 h 51517"/>
              <a:gd name="T28" fmla="*/ 2147483646 w 92198"/>
              <a:gd name="T29" fmla="*/ 2147483646 h 51517"/>
              <a:gd name="T30" fmla="*/ 2147483646 w 92198"/>
              <a:gd name="T31" fmla="*/ 2147483646 h 51517"/>
              <a:gd name="T32" fmla="*/ 2147483646 w 92198"/>
              <a:gd name="T33" fmla="*/ 2147483646 h 51517"/>
              <a:gd name="T34" fmla="*/ 2147483646 w 92198"/>
              <a:gd name="T35" fmla="*/ 2147483646 h 51517"/>
              <a:gd name="T36" fmla="*/ 2147483646 w 92198"/>
              <a:gd name="T37" fmla="*/ 2147483646 h 51517"/>
              <a:gd name="T38" fmla="*/ 2147483646 w 92198"/>
              <a:gd name="T39" fmla="*/ 2147483646 h 51517"/>
              <a:gd name="T40" fmla="*/ 2147483646 w 92198"/>
              <a:gd name="T41" fmla="*/ 2147483646 h 51517"/>
              <a:gd name="T42" fmla="*/ 2147483646 w 92198"/>
              <a:gd name="T43" fmla="*/ 2147483646 h 51517"/>
              <a:gd name="T44" fmla="*/ 2147483646 w 92198"/>
              <a:gd name="T45" fmla="*/ 2147483646 h 51517"/>
              <a:gd name="T46" fmla="*/ 2147483646 w 92198"/>
              <a:gd name="T47" fmla="*/ 2147483646 h 51517"/>
              <a:gd name="T48" fmla="*/ 2147483646 w 92198"/>
              <a:gd name="T49" fmla="*/ 2147483646 h 51517"/>
              <a:gd name="T50" fmla="*/ 2147483646 w 92198"/>
              <a:gd name="T51" fmla="*/ 2147483646 h 51517"/>
              <a:gd name="T52" fmla="*/ 2147483646 w 92198"/>
              <a:gd name="T53" fmla="*/ 2147483646 h 51517"/>
              <a:gd name="T54" fmla="*/ 2147483646 w 92198"/>
              <a:gd name="T55" fmla="*/ 2147483646 h 51517"/>
              <a:gd name="T56" fmla="*/ 2147483646 w 92198"/>
              <a:gd name="T57" fmla="*/ 2147483646 h 51517"/>
              <a:gd name="T58" fmla="*/ 2147483646 w 92198"/>
              <a:gd name="T59" fmla="*/ 2147483646 h 51517"/>
              <a:gd name="T60" fmla="*/ 2147483646 w 92198"/>
              <a:gd name="T61" fmla="*/ 2147483646 h 51517"/>
              <a:gd name="T62" fmla="*/ 2147483646 w 92198"/>
              <a:gd name="T63" fmla="*/ 2147483646 h 51517"/>
              <a:gd name="T64" fmla="*/ 2147483646 w 92198"/>
              <a:gd name="T65" fmla="*/ 2147483646 h 51517"/>
              <a:gd name="T66" fmla="*/ 2147483646 w 92198"/>
              <a:gd name="T67" fmla="*/ 2147483646 h 51517"/>
              <a:gd name="T68" fmla="*/ 2147483646 w 92198"/>
              <a:gd name="T69" fmla="*/ 2147483646 h 51517"/>
              <a:gd name="T70" fmla="*/ 2147483646 w 92198"/>
              <a:gd name="T71" fmla="*/ 2147483646 h 51517"/>
              <a:gd name="T72" fmla="*/ 2147483646 w 92198"/>
              <a:gd name="T73" fmla="*/ 2147483646 h 51517"/>
              <a:gd name="T74" fmla="*/ 2147483646 w 92198"/>
              <a:gd name="T75" fmla="*/ 2147483646 h 51517"/>
              <a:gd name="T76" fmla="*/ 2147483646 w 92198"/>
              <a:gd name="T77" fmla="*/ 2147483646 h 51517"/>
              <a:gd name="T78" fmla="*/ 2147483646 w 92198"/>
              <a:gd name="T79" fmla="*/ 2147483646 h 51517"/>
              <a:gd name="T80" fmla="*/ 2147483646 w 92198"/>
              <a:gd name="T81" fmla="*/ 2147483646 h 51517"/>
              <a:gd name="T82" fmla="*/ 2147483646 w 92198"/>
              <a:gd name="T83" fmla="*/ 2147483646 h 51517"/>
              <a:gd name="T84" fmla="*/ 2147483646 w 92198"/>
              <a:gd name="T85" fmla="*/ 2147483646 h 51517"/>
              <a:gd name="T86" fmla="*/ 2147483646 w 92198"/>
              <a:gd name="T87" fmla="*/ 2147483646 h 51517"/>
              <a:gd name="T88" fmla="*/ 2147483646 w 92198"/>
              <a:gd name="T89" fmla="*/ 2147483646 h 51517"/>
              <a:gd name="T90" fmla="*/ 2147483646 w 92198"/>
              <a:gd name="T91" fmla="*/ 2147483646 h 51517"/>
              <a:gd name="T92" fmla="*/ 2147483646 w 92198"/>
              <a:gd name="T93" fmla="*/ 2147483646 h 51517"/>
              <a:gd name="T94" fmla="*/ 2147483646 w 92198"/>
              <a:gd name="T95" fmla="*/ 2147483646 h 51517"/>
              <a:gd name="T96" fmla="*/ 2147483646 w 92198"/>
              <a:gd name="T97" fmla="*/ 2147483646 h 51517"/>
              <a:gd name="T98" fmla="*/ 2147483646 w 92198"/>
              <a:gd name="T99" fmla="*/ 2147483646 h 51517"/>
              <a:gd name="T100" fmla="*/ 2147483646 w 92198"/>
              <a:gd name="T101" fmla="*/ 2147483646 h 51517"/>
              <a:gd name="T102" fmla="*/ 2147483646 w 92198"/>
              <a:gd name="T103" fmla="*/ 2147483646 h 51517"/>
              <a:gd name="T104" fmla="*/ 2147483646 w 92198"/>
              <a:gd name="T105" fmla="*/ 2147483646 h 51517"/>
              <a:gd name="T106" fmla="*/ 2147483646 w 92198"/>
              <a:gd name="T107" fmla="*/ 2147483646 h 51517"/>
              <a:gd name="T108" fmla="*/ 2147483646 w 92198"/>
              <a:gd name="T109" fmla="*/ 2147483646 h 51517"/>
              <a:gd name="T110" fmla="*/ 2147483646 w 92198"/>
              <a:gd name="T111" fmla="*/ 2147483646 h 51517"/>
              <a:gd name="T112" fmla="*/ 2147483646 w 92198"/>
              <a:gd name="T113" fmla="*/ 2147483646 h 51517"/>
              <a:gd name="T114" fmla="*/ 2147483646 w 92198"/>
              <a:gd name="T115" fmla="*/ 2147483646 h 51517"/>
              <a:gd name="T116" fmla="*/ 2147483646 w 92198"/>
              <a:gd name="T117" fmla="*/ 2147483646 h 51517"/>
              <a:gd name="T118" fmla="*/ 2147483646 w 92198"/>
              <a:gd name="T119" fmla="*/ 2147483646 h 51517"/>
              <a:gd name="T120" fmla="*/ 2147483646 w 92198"/>
              <a:gd name="T121" fmla="*/ 2147483646 h 51517"/>
              <a:gd name="T122" fmla="*/ 2147483646 w 92198"/>
              <a:gd name="T123" fmla="*/ 2147483646 h 51517"/>
              <a:gd name="T124" fmla="*/ 2147483646 w 92198"/>
              <a:gd name="T125" fmla="*/ 2147483646 h 515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2198" h="51517" extrusionOk="0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lnTo>
                  <a:pt x="22324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lnTo>
                  <a:pt x="77731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lnTo>
                  <a:pt x="11600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lnTo>
                  <a:pt x="73188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lnTo>
                  <a:pt x="2719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lnTo>
                  <a:pt x="40327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lnTo>
                  <a:pt x="49022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lnTo>
                  <a:pt x="57270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lnTo>
                  <a:pt x="70544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lnTo>
                  <a:pt x="18767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lnTo>
                  <a:pt x="67007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lnTo>
                  <a:pt x="27648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lnTo>
                  <a:pt x="80244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lnTo>
                  <a:pt x="25042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lnTo>
                  <a:pt x="46266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lnTo>
                  <a:pt x="51833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lnTo>
                  <a:pt x="32191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lnTo>
                  <a:pt x="83949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lnTo>
                  <a:pt x="91936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lnTo>
                  <a:pt x="91862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lnTo>
                  <a:pt x="969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lnTo>
                  <a:pt x="91955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lnTo>
                  <a:pt x="782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lnTo>
                  <a:pt x="1080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lnTo>
                  <a:pt x="91341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lnTo>
                  <a:pt x="894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lnTo>
                  <a:pt x="91229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lnTo>
                  <a:pt x="838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lnTo>
                  <a:pt x="92011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lnTo>
                  <a:pt x="91881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lnTo>
                  <a:pt x="931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lnTo>
                  <a:pt x="91899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lnTo>
                  <a:pt x="261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lnTo>
                  <a:pt x="91899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lnTo>
                  <a:pt x="112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lnTo>
                  <a:pt x="913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lnTo>
                  <a:pt x="91192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lnTo>
                  <a:pt x="280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lnTo>
                  <a:pt x="9178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lnTo>
                  <a:pt x="224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lnTo>
                  <a:pt x="91899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lnTo>
                  <a:pt x="913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lnTo>
                  <a:pt x="91285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lnTo>
                  <a:pt x="336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lnTo>
                  <a:pt x="75813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lnTo>
                  <a:pt x="86686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lnTo>
                  <a:pt x="6970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lnTo>
                  <a:pt x="21542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lnTo>
                  <a:pt x="3308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lnTo>
                  <a:pt x="34779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lnTo>
                  <a:pt x="38614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lnTo>
                  <a:pt x="43027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lnTo>
                  <a:pt x="50958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lnTo>
                  <a:pt x="72574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lnTo>
                  <a:pt x="80468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lnTo>
                  <a:pt x="89311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lnTo>
                  <a:pt x="16031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lnTo>
                  <a:pt x="54719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lnTo>
                  <a:pt x="10706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lnTo>
                  <a:pt x="29529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lnTo>
                  <a:pt x="40253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lnTo>
                  <a:pt x="45708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lnTo>
                  <a:pt x="67026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lnTo>
                  <a:pt x="77787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lnTo>
                  <a:pt x="59876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lnTo>
                  <a:pt x="83149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lnTo>
                  <a:pt x="3538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lnTo>
                  <a:pt x="26829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lnTo>
                  <a:pt x="49115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lnTo>
                  <a:pt x="91452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/>
          <a:p>
            <a:endParaRPr lang="en-US" sz="1350"/>
          </a:p>
        </p:txBody>
      </p:sp>
      <p:sp>
        <p:nvSpPr>
          <p:cNvPr id="3" name="Google Shape;54;p11"/>
          <p:cNvSpPr txBox="1">
            <a:spLocks noGrp="1"/>
          </p:cNvSpPr>
          <p:nvPr>
            <p:ph type="sldNum" idx="10"/>
          </p:nvPr>
        </p:nvSpPr>
        <p:spPr>
          <a:xfrm>
            <a:off x="0" y="6027738"/>
            <a:ext cx="12192000" cy="525462"/>
          </a:xfrm>
        </p:spPr>
        <p:txBody>
          <a:bodyPr spcFirstLastPara="1" wrap="square" lIns="91425" tIns="91425" rIns="91425" bIns="91425" anchorCtr="0">
            <a:noAutofit/>
          </a:bodyPr>
          <a:lstStyle>
            <a:lvl1pPr lvl="0" algn="ctr" rtl="0" eaLnBrk="0" hangingPunct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>
              <a:defRPr/>
            </a:pPr>
            <a:fld id="{78247837-393E-40C1-AE62-90CE00C02F2D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808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07120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0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1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4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3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8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10" Type="http://schemas.openxmlformats.org/officeDocument/2006/relationships/image" Target="../media/image1.jpeg"/><Relationship Id="rId4" Type="http://schemas.openxmlformats.org/officeDocument/2006/relationships/theme" Target="../theme/theme2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4E506-501B-4CE9-9455-E59799B9DCF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D0A79-09B9-473C-B82A-DDE3995CBC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5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10FD7E6-4195-40B9-8292-64BC9EE270F9}" type="datetimeFigureOut">
              <a:rPr lang="en-US"/>
              <a:pPr>
                <a:defRPr/>
              </a:pPr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CFA6BA8-A00E-4B8A-BDC6-117B92CBF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7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media" Target="../media/media3.mp3"/><Relationship Id="rId7" Type="http://schemas.openxmlformats.org/officeDocument/2006/relationships/image" Target="../media/image2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4" Type="http://schemas.openxmlformats.org/officeDocument/2006/relationships/audio" Target="../media/media3.mp3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jpeg"/><Relationship Id="rId11" Type="http://schemas.openxmlformats.org/officeDocument/2006/relationships/image" Target="../media/image36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gif"/><Relationship Id="rId4" Type="http://schemas.openxmlformats.org/officeDocument/2006/relationships/audio" Target="../media/media2.mp3"/><Relationship Id="rId9" Type="http://schemas.openxmlformats.org/officeDocument/2006/relationships/image" Target="../media/image34.gif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03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5624" y="2665927"/>
            <a:ext cx="7598534" cy="94773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LĨNH VỰC PHÁT TRIỂN NHẬN THỨC</a:t>
            </a:r>
            <a:endParaRPr lang="en-U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21995" y="3915177"/>
            <a:ext cx="5679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33807" y="4690138"/>
            <a:ext cx="4450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77180" y="943124"/>
            <a:ext cx="9037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altLang="en-US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1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altLang="en-US" sz="1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30332" y="2073499"/>
            <a:ext cx="850006" cy="123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1386" y="373487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5172" y="3965705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Background Trung Thu - Hình nền trung thu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-26494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0944" y="2194560"/>
            <a:ext cx="10408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TC: Ai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ÙA XUÂN CỦA TÂM LINH - Cùng Sống An Vu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3" y="1474632"/>
            <a:ext cx="3965664" cy="26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ùa đông có hoa quả gì đặc trưng? Những cái tên gợi nhắc về mùa đô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1" y="1474632"/>
            <a:ext cx="3966693" cy="262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hững câu nói hay về mùa thu, lời chào mùa thu hay và ý nghĩ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90" y="4275785"/>
            <a:ext cx="4236121" cy="25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2949261" y="128789"/>
            <a:ext cx="5151549" cy="1169317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458124" y="3642883"/>
            <a:ext cx="487363" cy="544640"/>
          </a:xfrm>
          <a:prstGeom prst="rect">
            <a:avLst/>
          </a:prstGeom>
        </p:spPr>
      </p:pic>
      <p:pic>
        <p:nvPicPr>
          <p:cNvPr id="8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 flipV="1">
            <a:off x="7613447" y="6342365"/>
            <a:ext cx="487363" cy="515635"/>
          </a:xfrm>
          <a:prstGeom prst="rect">
            <a:avLst/>
          </a:prstGeom>
        </p:spPr>
      </p:pic>
      <p:pic>
        <p:nvPicPr>
          <p:cNvPr id="9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433921" y="36428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7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ỉ tiêu kiểm nghiệm bánh trung thu - Luật Việt Tí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75" y="888904"/>
            <a:ext cx="4609609" cy="29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ánh chưng ngày Tết – ĐOÀN KẾT – TỎA SÁNG: Chuyên trang thông tin sự kiện  và bài viết văn hóa, cộng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6" y="888904"/>
            <a:ext cx="4227233" cy="29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ách làm bánh cuốn ngon bằng chảo chống dính, nhanh gọn tại nhà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09" y="4005330"/>
            <a:ext cx="4777033" cy="274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659204qfhni5vgx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1315570erpqxojwm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27135" y="3169276"/>
            <a:ext cx="990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1315570erpqxojwm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67861" y="3169276"/>
            <a:ext cx="9906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3" descr="ch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659" y="5427449"/>
            <a:ext cx="1414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ch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929" y="5547440"/>
            <a:ext cx="14144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659204qfhni5vgxw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546404" y="-1556472"/>
            <a:ext cx="83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6810" y="234745"/>
            <a:ext cx="640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Tieng-vo-tay-tra-loi-du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5628300" y="3397528"/>
            <a:ext cx="487363" cy="407480"/>
          </a:xfrm>
          <a:prstGeom prst="rect">
            <a:avLst/>
          </a:prstGeom>
        </p:spPr>
      </p:pic>
      <p:pic>
        <p:nvPicPr>
          <p:cNvPr id="9" name="Tieng-bao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634472" y="3115083"/>
            <a:ext cx="953499" cy="704520"/>
          </a:xfrm>
          <a:prstGeom prst="rect">
            <a:avLst/>
          </a:prstGeom>
        </p:spPr>
      </p:pic>
      <p:pic>
        <p:nvPicPr>
          <p:cNvPr id="11" name="Tieng-bao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286479" y="63661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0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92364"/>
            <a:ext cx="12192000" cy="6829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9273" y="2061006"/>
            <a:ext cx="651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GD: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85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2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1520429" y="857250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2658666" y="914401"/>
            <a:ext cx="686633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1" y="2343150"/>
            <a:ext cx="4722019" cy="334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137;p22"/>
          <p:cNvSpPr txBox="1">
            <a:spLocks/>
          </p:cNvSpPr>
          <p:nvPr/>
        </p:nvSpPr>
        <p:spPr bwMode="auto">
          <a:xfrm>
            <a:off x="6209110" y="3437335"/>
            <a:ext cx="316587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100" b="1" dirty="0">
                <a:solidFill>
                  <a:srgbClr val="7C7F91"/>
                </a:solidFill>
              </a:rPr>
              <a:t>KẾT THÚC HOẠT ĐỘNG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7C7F91"/>
                </a:solidFill>
              </a:rPr>
              <a:t>THANK YOU!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269421"/>
      </p:ext>
    </p:extLst>
  </p:cSld>
  <p:clrMapOvr>
    <a:masterClrMapping/>
  </p:clrMapOvr>
  <p:transition spd="slow" advClick="0" advTm="9209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646" y="2911768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24wn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473" y="5102518"/>
            <a:ext cx="13525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9170"/>
            <a:ext cx="1447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24wn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7" y="5038920"/>
            <a:ext cx="13525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9407" y="704411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>
              <a:buAutoNum type="romanUcPeriod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ĐÍCH YÊU CẦU</a:t>
            </a:r>
          </a:p>
          <a:p>
            <a:pPr marL="514350" indent="-514350">
              <a:buAutoNum type="romanUcPeriod"/>
            </a:pPr>
            <a:endParaRPr lang="en-US" sz="2400" b="1" dirty="0">
              <a:solidFill>
                <a:schemeClr val="accent2"/>
              </a:solidFill>
            </a:endParaRPr>
          </a:p>
          <a:p>
            <a:pPr marL="514350" indent="-514350"/>
            <a:endParaRPr lang="en-US" sz="2000" b="1" dirty="0" smtClean="0">
              <a:solidFill>
                <a:schemeClr val="accent2"/>
              </a:solidFill>
            </a:endParaRPr>
          </a:p>
        </p:txBody>
      </p:sp>
      <p:pic>
        <p:nvPicPr>
          <p:cNvPr id="7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07" y="2832051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18" y="2815932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45" y="2863850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573" y="2911768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632" y="2911768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91" y="2911768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091" y="2911768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Hình ả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291" y="2911768"/>
            <a:ext cx="1295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Buom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9533">
            <a:off x="66684" y="260196"/>
            <a:ext cx="838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sun12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177" y="-197657"/>
            <a:ext cx="2179027" cy="20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sun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667" y="96919"/>
            <a:ext cx="1478048" cy="128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228600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93424" y="1089683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4823" y="451508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9649" y="1277479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Bluebird05-animated-chick_in_flig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0189" y="172672"/>
            <a:ext cx="10668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35289" y="1275644"/>
            <a:ext cx="700755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/>
              <a:t> </a:t>
            </a:r>
            <a:r>
              <a:rPr lang="vi-VN" b="1" dirty="0" smtClean="0">
                <a:latin typeface="+mj-lt"/>
              </a:rPr>
              <a:t>* Kiến thức:</a:t>
            </a:r>
            <a:endParaRPr lang="vi-VN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- Trẻ biết ngày tết trung thu được tổ chức vào ngày rằm tháng 8 hàng năm</a:t>
            </a:r>
          </a:p>
          <a:p>
            <a:r>
              <a:rPr lang="vi-VN" dirty="0" smtClean="0">
                <a:latin typeface="+mj-lt"/>
              </a:rPr>
              <a:t>- Một số hoạt động diễn ra trong ngày tết trung thu</a:t>
            </a:r>
          </a:p>
          <a:p>
            <a:r>
              <a:rPr lang="vi-VN" b="1" dirty="0" smtClean="0">
                <a:latin typeface="+mj-lt"/>
              </a:rPr>
              <a:t>* Kĩ năng:</a:t>
            </a:r>
            <a:endParaRPr lang="vi-VN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 - Phát triển ngôn ngữ mạch lạc cho trẻ không nói ngọng</a:t>
            </a:r>
          </a:p>
          <a:p>
            <a:r>
              <a:rPr lang="vi-VN" b="1" dirty="0" smtClean="0">
                <a:latin typeface="+mj-lt"/>
              </a:rPr>
              <a:t>* Thái độ</a:t>
            </a:r>
            <a:r>
              <a:rPr lang="vi-VN" dirty="0" smtClean="0">
                <a:latin typeface="+mj-lt"/>
              </a:rPr>
              <a:t> </a:t>
            </a:r>
          </a:p>
          <a:p>
            <a:r>
              <a:rPr lang="vi-VN" dirty="0" smtClean="0">
                <a:latin typeface="+mj-lt"/>
              </a:rPr>
              <a:t>- Trẻ có cảm xúc vui tươi phấn khởi về ngày tết trung thu</a:t>
            </a:r>
          </a:p>
          <a:p>
            <a:pPr>
              <a:buFontTx/>
              <a:buChar char="-"/>
            </a:pPr>
            <a:r>
              <a:rPr lang="vi-VN" dirty="0" smtClean="0">
                <a:latin typeface="+mj-lt"/>
              </a:rPr>
              <a:t>Thích tham gia vào các hoạt động đón tết trung thu</a:t>
            </a:r>
            <a:endParaRPr lang="en-US" dirty="0" smtClean="0">
              <a:latin typeface="+mj-lt"/>
            </a:endParaRPr>
          </a:p>
          <a:p>
            <a:pPr>
              <a:buFontTx/>
              <a:buChar char="-"/>
            </a:pPr>
            <a:endParaRPr lang="vi-VN" dirty="0" smtClean="0">
              <a:latin typeface="+mj-lt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CHUẨN BỊ </a:t>
            </a:r>
            <a:endParaRPr lang="vi-VN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b="1" dirty="0" smtClean="0">
                <a:latin typeface="+mj-lt"/>
              </a:rPr>
              <a:t>* Đồ dùng của cô:</a:t>
            </a:r>
            <a:endParaRPr lang="vi-VN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-Tranh ảnh về một số hoạt động đón tết trung thu</a:t>
            </a:r>
          </a:p>
          <a:p>
            <a:r>
              <a:rPr lang="vi-VN" dirty="0" smtClean="0">
                <a:latin typeface="+mj-lt"/>
              </a:rPr>
              <a:t>- Một số bài hát về tết trung thu</a:t>
            </a:r>
          </a:p>
          <a:p>
            <a:r>
              <a:rPr lang="vi-VN" dirty="0" smtClean="0">
                <a:latin typeface="+mj-lt"/>
              </a:rPr>
              <a:t>* Đồ dùng của trẻ:</a:t>
            </a:r>
          </a:p>
          <a:p>
            <a:r>
              <a:rPr lang="vi-VN" dirty="0" smtClean="0">
                <a:latin typeface="+mj-lt"/>
              </a:rPr>
              <a:t>- Đèn trung thu</a:t>
            </a:r>
          </a:p>
          <a:p>
            <a:r>
              <a:rPr lang="vi-VN" dirty="0" smtClean="0">
                <a:latin typeface="+mj-lt"/>
              </a:rPr>
              <a:t>- Đất nặn, bảng con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0250670"/>
      </p:ext>
    </p:extLst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978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696237" y="1996225"/>
            <a:ext cx="66431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CÁCH TIẾN HÀNH.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76963"/>
          </a:xfrm>
        </p:spPr>
      </p:pic>
      <p:pic>
        <p:nvPicPr>
          <p:cNvPr id="5" name="Goi-Trang-La-Gi-Thu-Ng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4577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6534" y="2833352"/>
            <a:ext cx="7031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226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chị Hằng Nga và chú Cuội ngồi gốc cây đa trên cung tră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00" y="283336"/>
            <a:ext cx="4171727" cy="360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ung Thu kể sự tích Hằng Nga và chú Cu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74" y="283336"/>
            <a:ext cx="5475109" cy="358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Ẻ EM ĐÓN TRỐNG THIẾU NHI MỚI TRONG NIỀM HÂN HOAN | Cửa Hàng Bán Trống Lân  Và Đầu Lân Tân Việt | cua-hang-ban-trong-lan-va-dau-lan-tan-v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4" y="4045576"/>
            <a:ext cx="4171727" cy="28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HO THUÊ MÚA LÂN TRUNG THU VỚI GIÁ TỐT NHẤT H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574" y="4045576"/>
            <a:ext cx="5475109" cy="28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GA dien tu hien\anh day hoc\trung thu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672" y="708338"/>
            <a:ext cx="4675032" cy="3387144"/>
          </a:xfrm>
          <a:prstGeom prst="rect">
            <a:avLst/>
          </a:prstGeom>
          <a:noFill/>
        </p:spPr>
      </p:pic>
      <p:pic>
        <p:nvPicPr>
          <p:cNvPr id="6" name="Picture 4" descr="imagesCA9F8G4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2" y="4204951"/>
            <a:ext cx="4675032" cy="26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5" y="4204951"/>
            <a:ext cx="4919729" cy="26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95" y="768524"/>
            <a:ext cx="4919729" cy="3387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81837" y="257577"/>
            <a:ext cx="564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92364"/>
            <a:ext cx="12192000" cy="6829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9273" y="2061006"/>
            <a:ext cx="6516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23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|0.5|1"/>
  <p:tag name="ISPRING_CUSTOM_TIMING_USED" val="1"/>
  <p:tag name="GENSWF_SLIDE_TITLE" val="Cảm ơn"/>
  <p:tag name="ISPRING_SLIDE_INDENT_LEVEL" val="0"/>
  <p:tag name="GENSWF_ADVANCE_TIME" val="9.209"/>
  <p:tag name="ISPRING_SLIDE_ID_2" val="{665E31F2-0FE5-4AEB-AECA-C35B3948B3F6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345</Words>
  <Application>Microsoft Office PowerPoint</Application>
  <PresentationFormat>Widescreen</PresentationFormat>
  <Paragraphs>45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Phong4T1</cp:lastModifiedBy>
  <cp:revision>53</cp:revision>
  <dcterms:created xsi:type="dcterms:W3CDTF">2021-09-01T09:13:56Z</dcterms:created>
  <dcterms:modified xsi:type="dcterms:W3CDTF">2022-10-04T07:26:15Z</dcterms:modified>
</cp:coreProperties>
</file>