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69" r:id="rId2"/>
    <p:sldId id="256" r:id="rId3"/>
    <p:sldId id="271" r:id="rId4"/>
    <p:sldId id="274" r:id="rId5"/>
    <p:sldId id="261" r:id="rId6"/>
    <p:sldId id="275" r:id="rId7"/>
    <p:sldId id="276" r:id="rId8"/>
    <p:sldId id="260" r:id="rId9"/>
    <p:sldId id="272" r:id="rId10"/>
    <p:sldId id="258" r:id="rId11"/>
    <p:sldId id="262" r:id="rId12"/>
    <p:sldId id="259" r:id="rId13"/>
    <p:sldId id="263" r:id="rId14"/>
    <p:sldId id="270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858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F37767-0FE1-44AC-831D-4F4190FEED05}" type="datetimeFigureOut">
              <a:rPr lang="en-US" smtClean="0"/>
              <a:t>3/4/2021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C37694-A9DF-4F11-9331-9DFC7EA0EA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2168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C37694-A9DF-4F11-9331-9DFC7EA0EA1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9202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C37694-A9DF-4F11-9331-9DFC7EA0EA17}" type="slidenum">
              <a:rPr lang="en-US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79202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F33FE-E1D7-4AA4-8AEA-EC5CD53D3062}" type="datetimeFigureOut">
              <a:rPr lang="en-US" smtClean="0"/>
              <a:t>3/4/2021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B6C78-EA1C-46CC-A601-211043046A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4196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F33FE-E1D7-4AA4-8AEA-EC5CD53D3062}" type="datetimeFigureOut">
              <a:rPr lang="en-US" smtClean="0"/>
              <a:t>3/4/2021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B6C78-EA1C-46CC-A601-211043046A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4524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F33FE-E1D7-4AA4-8AEA-EC5CD53D3062}" type="datetimeFigureOut">
              <a:rPr lang="en-US" smtClean="0"/>
              <a:t>3/4/2021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B6C78-EA1C-46CC-A601-211043046A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7651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F33FE-E1D7-4AA4-8AEA-EC5CD53D3062}" type="datetimeFigureOut">
              <a:rPr lang="en-US" smtClean="0"/>
              <a:t>3/4/2021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B6C78-EA1C-46CC-A601-211043046A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3642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F33FE-E1D7-4AA4-8AEA-EC5CD53D3062}" type="datetimeFigureOut">
              <a:rPr lang="en-US" smtClean="0"/>
              <a:t>3/4/2021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B6C78-EA1C-46CC-A601-211043046A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8564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F33FE-E1D7-4AA4-8AEA-EC5CD53D3062}" type="datetimeFigureOut">
              <a:rPr lang="en-US" smtClean="0"/>
              <a:t>3/4/2021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B6C78-EA1C-46CC-A601-211043046A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7434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F33FE-E1D7-4AA4-8AEA-EC5CD53D3062}" type="datetimeFigureOut">
              <a:rPr lang="en-US" smtClean="0"/>
              <a:t>3/4/2021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B6C78-EA1C-46CC-A601-211043046A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3950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F33FE-E1D7-4AA4-8AEA-EC5CD53D3062}" type="datetimeFigureOut">
              <a:rPr lang="en-US" smtClean="0"/>
              <a:t>3/4/2021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B6C78-EA1C-46CC-A601-211043046A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5849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F33FE-E1D7-4AA4-8AEA-EC5CD53D3062}" type="datetimeFigureOut">
              <a:rPr lang="en-US" smtClean="0"/>
              <a:t>3/4/2021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B6C78-EA1C-46CC-A601-211043046A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5581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F33FE-E1D7-4AA4-8AEA-EC5CD53D3062}" type="datetimeFigureOut">
              <a:rPr lang="en-US" smtClean="0"/>
              <a:t>3/4/2021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B6C78-EA1C-46CC-A601-211043046A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860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F33FE-E1D7-4AA4-8AEA-EC5CD53D3062}" type="datetimeFigureOut">
              <a:rPr lang="en-US" smtClean="0"/>
              <a:t>3/4/2021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B6C78-EA1C-46CC-A601-211043046A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5185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EF33FE-E1D7-4AA4-8AEA-EC5CD53D3062}" type="datetimeFigureOut">
              <a:rPr lang="en-US" smtClean="0"/>
              <a:t>3/4/2021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0B6C78-EA1C-46CC-A601-211043046A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773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audio" Target="../media/audio1.wav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11" Type="http://schemas.microsoft.com/office/2007/relationships/hdphoto" Target="../media/hdphoto7.wdp"/><Relationship Id="rId5" Type="http://schemas.openxmlformats.org/officeDocument/2006/relationships/image" Target="../media/image7.png"/><Relationship Id="rId10" Type="http://schemas.openxmlformats.org/officeDocument/2006/relationships/image" Target="../media/image15.png"/><Relationship Id="rId4" Type="http://schemas.openxmlformats.org/officeDocument/2006/relationships/image" Target="../media/image13.jpg"/><Relationship Id="rId9" Type="http://schemas.openxmlformats.org/officeDocument/2006/relationships/image" Target="../media/image4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microsoft.com/office/2007/relationships/hdphoto" Target="../media/hdphoto6.wdp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8.wdp"/><Relationship Id="rId3" Type="http://schemas.openxmlformats.org/officeDocument/2006/relationships/image" Target="../media/image16.jpg"/><Relationship Id="rId7" Type="http://schemas.openxmlformats.org/officeDocument/2006/relationships/image" Target="../media/image1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microsoft.com/office/2007/relationships/hdphoto" Target="../media/hdphoto3.wdp"/><Relationship Id="rId10" Type="http://schemas.microsoft.com/office/2007/relationships/hdphoto" Target="../media/hdphoto9.wdp"/><Relationship Id="rId4" Type="http://schemas.openxmlformats.org/officeDocument/2006/relationships/image" Target="../media/image7.png"/><Relationship Id="rId9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4" Type="http://schemas.microsoft.com/office/2007/relationships/hdphoto" Target="../media/hdphoto9.wdp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2.jpeg"/><Relationship Id="rId7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11" Type="http://schemas.microsoft.com/office/2007/relationships/hdphoto" Target="../media/hdphoto3.wdp"/><Relationship Id="rId5" Type="http://schemas.microsoft.com/office/2007/relationships/hdphoto" Target="../media/hdphoto1.wdp"/><Relationship Id="rId10" Type="http://schemas.openxmlformats.org/officeDocument/2006/relationships/image" Target="../media/image7.png"/><Relationship Id="rId4" Type="http://schemas.openxmlformats.org/officeDocument/2006/relationships/image" Target="../media/image3.png"/><Relationship Id="rId9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8.jpeg"/><Relationship Id="rId7" Type="http://schemas.microsoft.com/office/2007/relationships/hdphoto" Target="../media/hdphoto4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2.png"/><Relationship Id="rId5" Type="http://schemas.microsoft.com/office/2007/relationships/hdphoto" Target="../media/hdphoto3.wdp"/><Relationship Id="rId10" Type="http://schemas.openxmlformats.org/officeDocument/2006/relationships/image" Target="../media/image11.jpg"/><Relationship Id="rId4" Type="http://schemas.openxmlformats.org/officeDocument/2006/relationships/image" Target="../media/image7.png"/><Relationship Id="rId9" Type="http://schemas.microsoft.com/office/2007/relationships/hdphoto" Target="../media/hdphoto5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2.jpeg"/><Relationship Id="rId7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11" Type="http://schemas.microsoft.com/office/2007/relationships/hdphoto" Target="../media/hdphoto3.wdp"/><Relationship Id="rId5" Type="http://schemas.microsoft.com/office/2007/relationships/hdphoto" Target="../media/hdphoto1.wdp"/><Relationship Id="rId10" Type="http://schemas.openxmlformats.org/officeDocument/2006/relationships/image" Target="../media/image7.png"/><Relationship Id="rId4" Type="http://schemas.openxmlformats.org/officeDocument/2006/relationships/image" Target="../media/image3.png"/><Relationship Id="rId9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8.jpeg"/><Relationship Id="rId7" Type="http://schemas.microsoft.com/office/2007/relationships/hdphoto" Target="../media/hdphoto4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2.png"/><Relationship Id="rId5" Type="http://schemas.microsoft.com/office/2007/relationships/hdphoto" Target="../media/hdphoto3.wdp"/><Relationship Id="rId10" Type="http://schemas.openxmlformats.org/officeDocument/2006/relationships/image" Target="../media/image11.jpg"/><Relationship Id="rId4" Type="http://schemas.openxmlformats.org/officeDocument/2006/relationships/image" Target="../media/image7.png"/><Relationship Id="rId9" Type="http://schemas.microsoft.com/office/2007/relationships/hdphoto" Target="../media/hdphoto5.wd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74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" y="1905000"/>
            <a:ext cx="8915400" cy="2590800"/>
          </a:xfrm>
        </p:spPr>
        <p:txBody>
          <a:bodyPr>
            <a:noAutofit/>
          </a:bodyPr>
          <a:lstStyle/>
          <a:p>
            <a:pPr algn="l"/>
            <a:r>
              <a:rPr lang="en-US" sz="6000" b="1" dirty="0" smtClean="0"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en-US" sz="6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6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quen</a:t>
            </a:r>
            <a:r>
              <a:rPr lang="en-US" sz="6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6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6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6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                           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trụ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         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Lứa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         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20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         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8552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19"/>
          <a:stretch/>
        </p:blipFill>
        <p:spPr>
          <a:xfrm>
            <a:off x="-14468" y="9348"/>
            <a:ext cx="9158468" cy="684865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389" b="91389" l="1690" r="9250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9036" y="106583"/>
            <a:ext cx="1002242" cy="1143000"/>
          </a:xfrm>
          <a:prstGeom prst="rect">
            <a:avLst/>
          </a:prstGeom>
        </p:spPr>
      </p:pic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1075544" y="24781"/>
            <a:ext cx="6978443" cy="1143000"/>
          </a:xfrm>
        </p:spPr>
        <p:txBody>
          <a:bodyPr>
            <a:noAutofit/>
          </a:bodyPr>
          <a:lstStyle/>
          <a:p>
            <a:r>
              <a:rPr lang="en-US" sz="2400" b="1" dirty="0" err="1" smtClean="0">
                <a:solidFill>
                  <a:srgbClr val="00B050"/>
                </a:solidFill>
              </a:rPr>
              <a:t>Câu</a:t>
            </a:r>
            <a:r>
              <a:rPr lang="en-US" sz="2400" b="1" dirty="0" smtClean="0">
                <a:solidFill>
                  <a:srgbClr val="00B050"/>
                </a:solidFill>
              </a:rPr>
              <a:t> 3: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</a:rPr>
              <a:t>Khối</a:t>
            </a:r>
            <a:r>
              <a:rPr lang="en-US" sz="2400" b="1" dirty="0" smtClean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gì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có</a:t>
            </a:r>
            <a:r>
              <a:rPr lang="en-US" sz="2400" b="1" dirty="0">
                <a:solidFill>
                  <a:srgbClr val="00B050"/>
                </a:solidFill>
              </a:rPr>
              <a:t> 6 </a:t>
            </a:r>
            <a:r>
              <a:rPr lang="en-US" sz="2400" b="1" dirty="0" err="1">
                <a:solidFill>
                  <a:srgbClr val="00B050"/>
                </a:solidFill>
              </a:rPr>
              <a:t>mặt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các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mặt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đều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là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hình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</a:rPr>
              <a:t>chữ</a:t>
            </a:r>
            <a:r>
              <a:rPr lang="en-US" sz="2400" b="1" dirty="0" smtClean="0">
                <a:solidFill>
                  <a:srgbClr val="00B050"/>
                </a:solidFill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</a:rPr>
              <a:t>nhật</a:t>
            </a:r>
            <a:r>
              <a:rPr lang="en-US" sz="4000" b="1" dirty="0">
                <a:solidFill>
                  <a:srgbClr val="00B050"/>
                </a:solidFill>
              </a:rPr>
              <a:t/>
            </a:r>
            <a:br>
              <a:rPr lang="en-US" sz="4000" b="1" dirty="0">
                <a:solidFill>
                  <a:srgbClr val="00B050"/>
                </a:solidFill>
              </a:rPr>
            </a:br>
            <a:r>
              <a:rPr lang="en-US" sz="4000" b="1" dirty="0" smtClean="0">
                <a:solidFill>
                  <a:srgbClr val="00B050"/>
                </a:solidFill>
              </a:rPr>
              <a:t> </a:t>
            </a:r>
            <a:endParaRPr lang="en-US" sz="2800" dirty="0">
              <a:solidFill>
                <a:srgbClr val="00B050"/>
              </a:solidFill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5257800" y="1371599"/>
            <a:ext cx="3232357" cy="2590797"/>
            <a:chOff x="152399" y="1679010"/>
            <a:chExt cx="2784935" cy="2283390"/>
          </a:xfrm>
        </p:grpSpPr>
        <p:sp>
          <p:nvSpPr>
            <p:cNvPr id="28" name="Rectangle 27"/>
            <p:cNvSpPr/>
            <p:nvPr/>
          </p:nvSpPr>
          <p:spPr>
            <a:xfrm>
              <a:off x="761999" y="1679010"/>
              <a:ext cx="2175335" cy="2283390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44170" b="99647" l="12167" r="9216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427" t="43275" r="4536" b="-1124"/>
            <a:stretch/>
          </p:blipFill>
          <p:spPr>
            <a:xfrm>
              <a:off x="913290" y="1828689"/>
              <a:ext cx="2024044" cy="2096248"/>
            </a:xfrm>
            <a:prstGeom prst="rect">
              <a:avLst/>
            </a:prstGeom>
          </p:spPr>
        </p:pic>
        <p:sp>
          <p:nvSpPr>
            <p:cNvPr id="29" name="Rectangle 28"/>
            <p:cNvSpPr/>
            <p:nvPr/>
          </p:nvSpPr>
          <p:spPr>
            <a:xfrm>
              <a:off x="152399" y="2276648"/>
              <a:ext cx="609600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b="1" dirty="0" smtClean="0">
                  <a:solidFill>
                    <a:srgbClr val="7030A0"/>
                  </a:solidFill>
                </a:rPr>
                <a:t> </a:t>
              </a:r>
            </a:p>
            <a:p>
              <a:r>
                <a:rPr lang="en-US" sz="4400" b="1" dirty="0" smtClean="0">
                  <a:solidFill>
                    <a:srgbClr val="00B050"/>
                  </a:solidFill>
                </a:rPr>
                <a:t>2. </a:t>
              </a:r>
              <a:r>
                <a:rPr lang="en-US" b="1" dirty="0" smtClean="0">
                  <a:solidFill>
                    <a:srgbClr val="7030A0"/>
                  </a:solidFill>
                </a:rPr>
                <a:t/>
              </a:r>
              <a:br>
                <a:rPr lang="en-US" b="1" dirty="0" smtClean="0">
                  <a:solidFill>
                    <a:srgbClr val="7030A0"/>
                  </a:solidFill>
                </a:rPr>
              </a:br>
              <a:r>
                <a:rPr lang="en-US" b="1" dirty="0" smtClean="0">
                  <a:solidFill>
                    <a:srgbClr val="7030A0"/>
                  </a:solidFill>
                </a:rPr>
                <a:t>   </a:t>
              </a:r>
              <a:endParaRPr lang="en-US" dirty="0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1066800" y="1404634"/>
            <a:ext cx="2993315" cy="2557765"/>
            <a:chOff x="5306860" y="1717632"/>
            <a:chExt cx="2682176" cy="2133600"/>
          </a:xfrm>
        </p:grpSpPr>
        <p:sp>
          <p:nvSpPr>
            <p:cNvPr id="16" name="Rectangle 15"/>
            <p:cNvSpPr/>
            <p:nvPr/>
          </p:nvSpPr>
          <p:spPr>
            <a:xfrm>
              <a:off x="5943600" y="1717632"/>
              <a:ext cx="2045436" cy="2133600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890" t="9599" r="35943" b="9273"/>
            <a:stretch/>
          </p:blipFill>
          <p:spPr>
            <a:xfrm>
              <a:off x="6180835" y="1805444"/>
              <a:ext cx="1660430" cy="1957975"/>
            </a:xfrm>
            <a:prstGeom prst="rect">
              <a:avLst/>
            </a:prstGeom>
          </p:spPr>
        </p:pic>
        <p:sp>
          <p:nvSpPr>
            <p:cNvPr id="30" name="Rectangle 29"/>
            <p:cNvSpPr/>
            <p:nvPr/>
          </p:nvSpPr>
          <p:spPr>
            <a:xfrm>
              <a:off x="5306860" y="2162827"/>
              <a:ext cx="609600" cy="110396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b="1" dirty="0" smtClean="0">
                  <a:solidFill>
                    <a:srgbClr val="7030A0"/>
                  </a:solidFill>
                </a:rPr>
                <a:t> </a:t>
              </a:r>
            </a:p>
            <a:p>
              <a:r>
                <a:rPr lang="en-US" sz="4400" b="1" dirty="0" smtClean="0">
                  <a:solidFill>
                    <a:srgbClr val="00B050"/>
                  </a:solidFill>
                </a:rPr>
                <a:t>1. </a:t>
              </a:r>
              <a:r>
                <a:rPr lang="en-US" b="1" dirty="0" smtClean="0">
                  <a:solidFill>
                    <a:srgbClr val="7030A0"/>
                  </a:solidFill>
                </a:rPr>
                <a:t/>
              </a:r>
              <a:br>
                <a:rPr lang="en-US" b="1" dirty="0" smtClean="0">
                  <a:solidFill>
                    <a:srgbClr val="7030A0"/>
                  </a:solidFill>
                </a:rPr>
              </a:br>
              <a:r>
                <a:rPr lang="en-US" b="1" dirty="0" smtClean="0">
                  <a:solidFill>
                    <a:srgbClr val="7030A0"/>
                  </a:solidFill>
                </a:rPr>
                <a:t>   </a:t>
              </a:r>
              <a:endParaRPr lang="en-US" dirty="0"/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2918758" y="4298163"/>
            <a:ext cx="3066202" cy="2559837"/>
            <a:chOff x="3125359" y="4405360"/>
            <a:chExt cx="2854881" cy="2362200"/>
          </a:xfrm>
        </p:grpSpPr>
        <p:sp>
          <p:nvSpPr>
            <p:cNvPr id="27" name="Rectangle 26"/>
            <p:cNvSpPr/>
            <p:nvPr/>
          </p:nvSpPr>
          <p:spPr>
            <a:xfrm>
              <a:off x="3827966" y="4405360"/>
              <a:ext cx="2152274" cy="2362200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299" b="94249" l="24792" r="75938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109" t="1997" r="24383" b="5046"/>
            <a:stretch/>
          </p:blipFill>
          <p:spPr>
            <a:xfrm>
              <a:off x="4002174" y="4526796"/>
              <a:ext cx="1803857" cy="2119326"/>
            </a:xfrm>
            <a:prstGeom prst="rect">
              <a:avLst/>
            </a:prstGeom>
          </p:spPr>
        </p:pic>
        <p:sp>
          <p:nvSpPr>
            <p:cNvPr id="31" name="Rectangle 30"/>
            <p:cNvSpPr/>
            <p:nvPr/>
          </p:nvSpPr>
          <p:spPr>
            <a:xfrm>
              <a:off x="3125359" y="4879098"/>
              <a:ext cx="609600" cy="12212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b="1" dirty="0" smtClean="0">
                  <a:solidFill>
                    <a:srgbClr val="7030A0"/>
                  </a:solidFill>
                </a:rPr>
                <a:t> </a:t>
              </a:r>
            </a:p>
            <a:p>
              <a:r>
                <a:rPr lang="en-US" sz="4400" b="1" dirty="0" smtClean="0">
                  <a:solidFill>
                    <a:srgbClr val="00B050"/>
                  </a:solidFill>
                </a:rPr>
                <a:t>3. </a:t>
              </a:r>
              <a:r>
                <a:rPr lang="en-US" b="1" dirty="0" smtClean="0">
                  <a:solidFill>
                    <a:srgbClr val="7030A0"/>
                  </a:solidFill>
                </a:rPr>
                <a:t/>
              </a:r>
              <a:br>
                <a:rPr lang="en-US" b="1" dirty="0" smtClean="0">
                  <a:solidFill>
                    <a:srgbClr val="7030A0"/>
                  </a:solidFill>
                </a:rPr>
              </a:br>
              <a:r>
                <a:rPr lang="en-US" b="1" dirty="0" smtClean="0">
                  <a:solidFill>
                    <a:srgbClr val="7030A0"/>
                  </a:solidFill>
                </a:rPr>
                <a:t>   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370538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ong ho dem nguoc 5 giay (online-audio-converter.com) (1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par>
              <p:cTn id="30"/>
            </p:par>
          </p:childTnLst>
        </p:cTn>
      </p:par>
    </p:tnLst>
    <p:bldLst>
      <p:bldP spid="2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19"/>
          <a:stretch/>
        </p:blipFill>
        <p:spPr>
          <a:xfrm>
            <a:off x="-14468" y="9348"/>
            <a:ext cx="9158468" cy="684865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1402466" y="1731246"/>
            <a:ext cx="6324600" cy="3907554"/>
            <a:chOff x="152399" y="1679010"/>
            <a:chExt cx="2784935" cy="2283390"/>
          </a:xfrm>
        </p:grpSpPr>
        <p:sp>
          <p:nvSpPr>
            <p:cNvPr id="9" name="Rectangle 8"/>
            <p:cNvSpPr/>
            <p:nvPr/>
          </p:nvSpPr>
          <p:spPr>
            <a:xfrm>
              <a:off x="761999" y="1679010"/>
              <a:ext cx="2175335" cy="2283390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44170" b="99647" l="12167" r="9216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427" t="43275" r="4536" b="-1124"/>
            <a:stretch/>
          </p:blipFill>
          <p:spPr>
            <a:xfrm>
              <a:off x="913290" y="1828689"/>
              <a:ext cx="2024044" cy="2096248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2399" y="2015657"/>
              <a:ext cx="609600" cy="172231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b="1" dirty="0" smtClean="0">
                  <a:solidFill>
                    <a:srgbClr val="7030A0"/>
                  </a:solidFill>
                </a:rPr>
                <a:t> </a:t>
              </a:r>
            </a:p>
            <a:p>
              <a:r>
                <a:rPr lang="en-US" sz="11500" b="1" dirty="0" smtClean="0">
                  <a:solidFill>
                    <a:srgbClr val="00B050"/>
                  </a:solidFill>
                </a:rPr>
                <a:t>2. </a:t>
              </a:r>
              <a:r>
                <a:rPr lang="en-US" b="1" dirty="0" smtClean="0">
                  <a:solidFill>
                    <a:srgbClr val="7030A0"/>
                  </a:solidFill>
                </a:rPr>
                <a:t/>
              </a:r>
              <a:br>
                <a:rPr lang="en-US" b="1" dirty="0" smtClean="0">
                  <a:solidFill>
                    <a:srgbClr val="7030A0"/>
                  </a:solidFill>
                </a:rPr>
              </a:br>
              <a:r>
                <a:rPr lang="en-US" b="1" dirty="0" smtClean="0">
                  <a:solidFill>
                    <a:srgbClr val="7030A0"/>
                  </a:solidFill>
                </a:rPr>
                <a:t>   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224185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par>
              <p:cTn id="8"/>
            </p:par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3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894"/>
            <a:ext cx="9144000" cy="68580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389" b="91389" l="1690" r="9250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9036" y="106583"/>
            <a:ext cx="1002242" cy="114300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60557" y="585078"/>
            <a:ext cx="8229600" cy="1143000"/>
          </a:xfrm>
        </p:spPr>
        <p:txBody>
          <a:bodyPr>
            <a:noAutofit/>
          </a:bodyPr>
          <a:lstStyle/>
          <a:p>
            <a:r>
              <a:rPr lang="en-US" sz="2400" b="1" dirty="0" err="1" smtClean="0">
                <a:solidFill>
                  <a:srgbClr val="FF0000"/>
                </a:solidFill>
              </a:rPr>
              <a:t>Câu</a:t>
            </a:r>
            <a:r>
              <a:rPr lang="en-US" sz="2400" b="1" dirty="0" smtClean="0">
                <a:solidFill>
                  <a:srgbClr val="FF0000"/>
                </a:solidFill>
              </a:rPr>
              <a:t> 4: </a:t>
            </a:r>
            <a:r>
              <a:rPr lang="en-US" sz="2400" b="1" dirty="0" err="1">
                <a:solidFill>
                  <a:srgbClr val="FF0000"/>
                </a:solidFill>
              </a:rPr>
              <a:t>Bé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hãy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tìm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đồ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vật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có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hình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dạng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giống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khối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chữ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nhật</a:t>
            </a:r>
            <a:r>
              <a:rPr lang="en-US" sz="5400" b="1" dirty="0" smtClean="0">
                <a:solidFill>
                  <a:srgbClr val="00B050"/>
                </a:solidFill>
              </a:rPr>
              <a:t/>
            </a:r>
            <a:br>
              <a:rPr lang="en-US" sz="5400" b="1" dirty="0" smtClean="0">
                <a:solidFill>
                  <a:srgbClr val="00B050"/>
                </a:solidFill>
              </a:rPr>
            </a:br>
            <a:endParaRPr lang="en-US" sz="5400" dirty="0"/>
          </a:p>
        </p:txBody>
      </p:sp>
      <p:grpSp>
        <p:nvGrpSpPr>
          <p:cNvPr id="33" name="Group 32"/>
          <p:cNvGrpSpPr/>
          <p:nvPr/>
        </p:nvGrpSpPr>
        <p:grpSpPr>
          <a:xfrm>
            <a:off x="533400" y="1022993"/>
            <a:ext cx="3014803" cy="2712817"/>
            <a:chOff x="386013" y="1249583"/>
            <a:chExt cx="3014803" cy="2712817"/>
          </a:xfrm>
        </p:grpSpPr>
        <p:sp>
          <p:nvSpPr>
            <p:cNvPr id="3" name="Rectangle 2"/>
            <p:cNvSpPr/>
            <p:nvPr/>
          </p:nvSpPr>
          <p:spPr>
            <a:xfrm>
              <a:off x="1038616" y="1249583"/>
              <a:ext cx="2362200" cy="2712817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8" name="Group 17"/>
            <p:cNvGrpSpPr/>
            <p:nvPr/>
          </p:nvGrpSpPr>
          <p:grpSpPr>
            <a:xfrm>
              <a:off x="386013" y="1574104"/>
              <a:ext cx="2851003" cy="2057400"/>
              <a:chOff x="386013" y="1600200"/>
              <a:chExt cx="2851003" cy="2057400"/>
            </a:xfrm>
          </p:grpSpPr>
          <p:pic>
            <p:nvPicPr>
              <p:cNvPr id="2" name="Picture 1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58784" y="1600200"/>
                <a:ext cx="1978232" cy="2057400"/>
              </a:xfrm>
              <a:prstGeom prst="rect">
                <a:avLst/>
              </a:prstGeom>
            </p:spPr>
          </p:pic>
          <p:sp>
            <p:nvSpPr>
              <p:cNvPr id="29" name="Rectangle 28"/>
              <p:cNvSpPr/>
              <p:nvPr/>
            </p:nvSpPr>
            <p:spPr>
              <a:xfrm>
                <a:off x="386013" y="1951218"/>
                <a:ext cx="622593" cy="132343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b="1" dirty="0" smtClean="0">
                    <a:solidFill>
                      <a:srgbClr val="7030A0"/>
                    </a:solidFill>
                  </a:rPr>
                  <a:t> </a:t>
                </a:r>
              </a:p>
              <a:p>
                <a:r>
                  <a:rPr lang="en-US" sz="4400" b="1" dirty="0" smtClean="0">
                    <a:solidFill>
                      <a:srgbClr val="FF0000"/>
                    </a:solidFill>
                  </a:rPr>
                  <a:t>1. </a:t>
                </a:r>
                <a:r>
                  <a:rPr lang="en-US" b="1" dirty="0" smtClean="0">
                    <a:solidFill>
                      <a:srgbClr val="7030A0"/>
                    </a:solidFill>
                  </a:rPr>
                  <a:t/>
                </a:r>
                <a:br>
                  <a:rPr lang="en-US" b="1" dirty="0" smtClean="0">
                    <a:solidFill>
                      <a:srgbClr val="7030A0"/>
                    </a:solidFill>
                  </a:rPr>
                </a:br>
                <a:r>
                  <a:rPr lang="en-US" b="1" dirty="0" smtClean="0">
                    <a:solidFill>
                      <a:srgbClr val="7030A0"/>
                    </a:solidFill>
                  </a:rPr>
                  <a:t>   </a:t>
                </a:r>
                <a:endParaRPr lang="en-US" dirty="0"/>
              </a:p>
            </p:txBody>
          </p:sp>
        </p:grpSp>
      </p:grpSp>
      <p:grpSp>
        <p:nvGrpSpPr>
          <p:cNvPr id="20" name="Group 19"/>
          <p:cNvGrpSpPr/>
          <p:nvPr/>
        </p:nvGrpSpPr>
        <p:grpSpPr>
          <a:xfrm>
            <a:off x="5181600" y="1040355"/>
            <a:ext cx="2984793" cy="2712817"/>
            <a:chOff x="5110677" y="1272491"/>
            <a:chExt cx="2984793" cy="2712817"/>
          </a:xfrm>
        </p:grpSpPr>
        <p:sp>
          <p:nvSpPr>
            <p:cNvPr id="27" name="Rectangle 26"/>
            <p:cNvSpPr/>
            <p:nvPr/>
          </p:nvSpPr>
          <p:spPr>
            <a:xfrm>
              <a:off x="5733270" y="1272491"/>
              <a:ext cx="2362200" cy="2712817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4781" b="97809" l="9761" r="8984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26134" y="1600200"/>
              <a:ext cx="2176472" cy="2251523"/>
            </a:xfrm>
            <a:prstGeom prst="rect">
              <a:avLst/>
            </a:prstGeom>
          </p:spPr>
        </p:pic>
        <p:sp>
          <p:nvSpPr>
            <p:cNvPr id="30" name="Rectangle 29"/>
            <p:cNvSpPr/>
            <p:nvPr/>
          </p:nvSpPr>
          <p:spPr>
            <a:xfrm>
              <a:off x="5110677" y="1513392"/>
              <a:ext cx="622593" cy="212365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4400" b="1" dirty="0" smtClean="0">
                  <a:solidFill>
                    <a:srgbClr val="7030A0"/>
                  </a:solidFill>
                </a:rPr>
                <a:t> </a:t>
              </a:r>
            </a:p>
            <a:p>
              <a:r>
                <a:rPr lang="en-US" sz="4400" b="1" dirty="0">
                  <a:solidFill>
                    <a:srgbClr val="FF0000"/>
                  </a:solidFill>
                </a:rPr>
                <a:t>2</a:t>
              </a:r>
              <a:r>
                <a:rPr lang="en-US" sz="4400" b="1" dirty="0" smtClean="0">
                  <a:solidFill>
                    <a:srgbClr val="FF0000"/>
                  </a:solidFill>
                </a:rPr>
                <a:t>. </a:t>
              </a:r>
              <a:r>
                <a:rPr lang="en-US" sz="4400" b="1" dirty="0" smtClean="0">
                  <a:solidFill>
                    <a:srgbClr val="7030A0"/>
                  </a:solidFill>
                </a:rPr>
                <a:t/>
              </a:r>
              <a:br>
                <a:rPr lang="en-US" sz="4400" b="1" dirty="0" smtClean="0">
                  <a:solidFill>
                    <a:srgbClr val="7030A0"/>
                  </a:solidFill>
                </a:rPr>
              </a:br>
              <a:r>
                <a:rPr lang="en-US" sz="4400" b="1" dirty="0" smtClean="0">
                  <a:solidFill>
                    <a:srgbClr val="7030A0"/>
                  </a:solidFill>
                </a:rPr>
                <a:t>   </a:t>
              </a:r>
              <a:endParaRPr lang="en-US" sz="4400" dirty="0"/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2083443" y="3962400"/>
            <a:ext cx="4492381" cy="2345499"/>
            <a:chOff x="1908419" y="4334200"/>
            <a:chExt cx="4492381" cy="2345499"/>
          </a:xfrm>
        </p:grpSpPr>
        <p:sp>
          <p:nvSpPr>
            <p:cNvPr id="28" name="Rectangle 27"/>
            <p:cNvSpPr/>
            <p:nvPr/>
          </p:nvSpPr>
          <p:spPr>
            <a:xfrm>
              <a:off x="2576447" y="4334200"/>
              <a:ext cx="3824353" cy="2345499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4894" b="90000" l="1240" r="98898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19400" y="4495800"/>
              <a:ext cx="3373428" cy="2183899"/>
            </a:xfrm>
            <a:prstGeom prst="rect">
              <a:avLst/>
            </a:prstGeom>
          </p:spPr>
        </p:pic>
        <p:sp>
          <p:nvSpPr>
            <p:cNvPr id="31" name="Rectangle 30"/>
            <p:cNvSpPr/>
            <p:nvPr/>
          </p:nvSpPr>
          <p:spPr>
            <a:xfrm>
              <a:off x="1908419" y="4851669"/>
              <a:ext cx="622593" cy="13234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b="1" dirty="0" smtClean="0">
                  <a:solidFill>
                    <a:srgbClr val="7030A0"/>
                  </a:solidFill>
                </a:rPr>
                <a:t> </a:t>
              </a:r>
            </a:p>
            <a:p>
              <a:r>
                <a:rPr lang="en-US" sz="4400" b="1" dirty="0">
                  <a:solidFill>
                    <a:srgbClr val="FF0000"/>
                  </a:solidFill>
                </a:rPr>
                <a:t>3</a:t>
              </a:r>
              <a:r>
                <a:rPr lang="en-US" sz="4400" b="1" dirty="0" smtClean="0">
                  <a:solidFill>
                    <a:srgbClr val="FF0000"/>
                  </a:solidFill>
                </a:rPr>
                <a:t>. </a:t>
              </a:r>
              <a:r>
                <a:rPr lang="en-US" b="1" dirty="0" smtClean="0">
                  <a:solidFill>
                    <a:srgbClr val="7030A0"/>
                  </a:solidFill>
                </a:rPr>
                <a:t/>
              </a:r>
              <a:br>
                <a:rPr lang="en-US" b="1" dirty="0" smtClean="0">
                  <a:solidFill>
                    <a:srgbClr val="7030A0"/>
                  </a:solidFill>
                </a:rPr>
              </a:br>
              <a:r>
                <a:rPr lang="en-US" b="1" dirty="0" smtClean="0">
                  <a:solidFill>
                    <a:srgbClr val="7030A0"/>
                  </a:solidFill>
                </a:rPr>
                <a:t>   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030655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ong ho dem nguoc 5 giay (online-audio-converter.com) (1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par>
              <p:cTn id="28"/>
            </p:par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894"/>
            <a:ext cx="9144000" cy="6858000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762000" y="1612042"/>
            <a:ext cx="6986353" cy="3962400"/>
            <a:chOff x="1908419" y="4334200"/>
            <a:chExt cx="4492381" cy="2345499"/>
          </a:xfrm>
        </p:grpSpPr>
        <p:sp>
          <p:nvSpPr>
            <p:cNvPr id="9" name="Rectangle 8"/>
            <p:cNvSpPr/>
            <p:nvPr/>
          </p:nvSpPr>
          <p:spPr>
            <a:xfrm>
              <a:off x="2576447" y="4334200"/>
              <a:ext cx="3824353" cy="2345499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4894" b="90000" l="1240" r="98898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19400" y="4495800"/>
              <a:ext cx="3373428" cy="2183899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908419" y="4851669"/>
              <a:ext cx="622593" cy="10384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b="1" dirty="0" smtClean="0">
                  <a:solidFill>
                    <a:srgbClr val="7030A0"/>
                  </a:solidFill>
                </a:rPr>
                <a:t> </a:t>
              </a:r>
            </a:p>
            <a:p>
              <a:r>
                <a:rPr lang="en-US" sz="7200" b="1" dirty="0">
                  <a:solidFill>
                    <a:srgbClr val="FF0000"/>
                  </a:solidFill>
                </a:rPr>
                <a:t>3</a:t>
              </a:r>
              <a:r>
                <a:rPr lang="en-US" sz="7200" b="1" dirty="0" smtClean="0">
                  <a:solidFill>
                    <a:srgbClr val="FF0000"/>
                  </a:solidFill>
                </a:rPr>
                <a:t>. </a:t>
              </a:r>
              <a:r>
                <a:rPr lang="en-US" b="1" dirty="0" smtClean="0">
                  <a:solidFill>
                    <a:srgbClr val="7030A0"/>
                  </a:solidFill>
                </a:rPr>
                <a:t/>
              </a:r>
              <a:br>
                <a:rPr lang="en-US" b="1" dirty="0" smtClean="0">
                  <a:solidFill>
                    <a:srgbClr val="7030A0"/>
                  </a:solidFill>
                </a:rPr>
              </a:br>
              <a:r>
                <a:rPr lang="en-US" b="1" dirty="0" smtClean="0">
                  <a:solidFill>
                    <a:srgbClr val="7030A0"/>
                  </a:solidFill>
                </a:rPr>
                <a:t>   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015451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par>
              <p:cTn id="8"/>
            </p:par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74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619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304800" y="614090"/>
            <a:ext cx="8458199" cy="635493"/>
          </a:xfrm>
        </p:spPr>
        <p:txBody>
          <a:bodyPr>
            <a:noAutofit/>
          </a:bodyPr>
          <a:lstStyle/>
          <a:p>
            <a:r>
              <a:rPr lang="en-US" sz="2800" b="1" dirty="0" err="1" smtClean="0">
                <a:solidFill>
                  <a:srgbClr val="7030A0"/>
                </a:solidFill>
              </a:rPr>
              <a:t>Câu</a:t>
            </a:r>
            <a:r>
              <a:rPr lang="en-US" sz="2800" b="1" dirty="0" smtClean="0">
                <a:solidFill>
                  <a:srgbClr val="7030A0"/>
                </a:solidFill>
              </a:rPr>
              <a:t> 1: </a:t>
            </a:r>
            <a:r>
              <a:rPr lang="en-US" sz="2800" b="1" dirty="0" err="1" smtClean="0">
                <a:solidFill>
                  <a:srgbClr val="7030A0"/>
                </a:solidFill>
              </a:rPr>
              <a:t>Trong</a:t>
            </a:r>
            <a:r>
              <a:rPr lang="en-US" sz="2800" b="1" dirty="0" smtClean="0">
                <a:solidFill>
                  <a:srgbClr val="7030A0"/>
                </a:solidFill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</a:rPr>
              <a:t>các</a:t>
            </a:r>
            <a:r>
              <a:rPr lang="en-US" sz="2800" b="1" dirty="0" smtClean="0">
                <a:solidFill>
                  <a:srgbClr val="7030A0"/>
                </a:solidFill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</a:rPr>
              <a:t>khối</a:t>
            </a:r>
            <a:r>
              <a:rPr lang="en-US" sz="2800" b="1" dirty="0" smtClean="0">
                <a:solidFill>
                  <a:srgbClr val="7030A0"/>
                </a:solidFill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</a:rPr>
              <a:t>sau</a:t>
            </a:r>
            <a:r>
              <a:rPr lang="en-US" sz="2800" b="1" dirty="0" smtClean="0">
                <a:solidFill>
                  <a:srgbClr val="7030A0"/>
                </a:solidFill>
              </a:rPr>
              <a:t>, </a:t>
            </a:r>
            <a:r>
              <a:rPr lang="en-US" sz="2800" b="1" dirty="0" err="1" smtClean="0">
                <a:solidFill>
                  <a:srgbClr val="7030A0"/>
                </a:solidFill>
              </a:rPr>
              <a:t>khối</a:t>
            </a:r>
            <a:r>
              <a:rPr lang="en-US" sz="2800" b="1" dirty="0" smtClean="0">
                <a:solidFill>
                  <a:srgbClr val="7030A0"/>
                </a:solidFill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</a:rPr>
              <a:t>nào</a:t>
            </a:r>
            <a:r>
              <a:rPr lang="en-US" sz="2800" b="1" dirty="0" smtClean="0">
                <a:solidFill>
                  <a:srgbClr val="7030A0"/>
                </a:solidFill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</a:rPr>
              <a:t>là</a:t>
            </a:r>
            <a:r>
              <a:rPr lang="en-US" sz="2800" b="1" dirty="0" smtClean="0">
                <a:solidFill>
                  <a:srgbClr val="7030A0"/>
                </a:solidFill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</a:rPr>
              <a:t>khối</a:t>
            </a:r>
            <a:r>
              <a:rPr lang="en-US" sz="2800" b="1" dirty="0" smtClean="0">
                <a:solidFill>
                  <a:srgbClr val="7030A0"/>
                </a:solidFill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</a:rPr>
              <a:t>vuông</a:t>
            </a:r>
            <a:r>
              <a:rPr lang="en-US" sz="2800" b="1" dirty="0" smtClean="0">
                <a:solidFill>
                  <a:srgbClr val="7030A0"/>
                </a:solidFill>
              </a:rPr>
              <a:t>?</a:t>
            </a:r>
            <a:r>
              <a:rPr lang="en-US" sz="4000" b="1" dirty="0" smtClean="0">
                <a:solidFill>
                  <a:srgbClr val="7030A0"/>
                </a:solidFill>
              </a:rPr>
              <a:t/>
            </a:r>
            <a:br>
              <a:rPr lang="en-US" sz="4000" b="1" dirty="0" smtClean="0">
                <a:solidFill>
                  <a:srgbClr val="7030A0"/>
                </a:solidFill>
              </a:rPr>
            </a:br>
            <a:endParaRPr lang="en-US" sz="3600" b="1" dirty="0">
              <a:solidFill>
                <a:srgbClr val="00B050"/>
              </a:solidFill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3962400" y="1434377"/>
            <a:ext cx="3385354" cy="2320655"/>
            <a:chOff x="5605924" y="1568213"/>
            <a:chExt cx="3385354" cy="2320655"/>
          </a:xfrm>
        </p:grpSpPr>
        <p:sp>
          <p:nvSpPr>
            <p:cNvPr id="14" name="Rectangle 13"/>
            <p:cNvSpPr/>
            <p:nvPr/>
          </p:nvSpPr>
          <p:spPr>
            <a:xfrm>
              <a:off x="6279666" y="1568213"/>
              <a:ext cx="2658721" cy="2320655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5605924" y="2362200"/>
              <a:ext cx="673742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4400" b="1" dirty="0" smtClean="0">
                  <a:solidFill>
                    <a:srgbClr val="7030A0"/>
                  </a:solidFill>
                </a:rPr>
                <a:t>2.                       </a:t>
              </a:r>
              <a:endParaRPr lang="en-US" sz="4400" dirty="0">
                <a:solidFill>
                  <a:srgbClr val="7030A0"/>
                </a:solidFill>
              </a:endParaRPr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7600" b="86400" l="2600" r="956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301" r="5934" b="15636"/>
            <a:stretch/>
          </p:blipFill>
          <p:spPr>
            <a:xfrm>
              <a:off x="6195831" y="1657752"/>
              <a:ext cx="2795447" cy="2141576"/>
            </a:xfrm>
            <a:prstGeom prst="rect">
              <a:avLst/>
            </a:prstGeom>
          </p:spPr>
        </p:pic>
      </p:grpSp>
      <p:grpSp>
        <p:nvGrpSpPr>
          <p:cNvPr id="20" name="Group 19"/>
          <p:cNvGrpSpPr/>
          <p:nvPr/>
        </p:nvGrpSpPr>
        <p:grpSpPr>
          <a:xfrm>
            <a:off x="2286000" y="4124465"/>
            <a:ext cx="2721027" cy="2545539"/>
            <a:chOff x="93601" y="1568213"/>
            <a:chExt cx="2801999" cy="2358756"/>
          </a:xfrm>
        </p:grpSpPr>
        <p:grpSp>
          <p:nvGrpSpPr>
            <p:cNvPr id="16" name="Group 15"/>
            <p:cNvGrpSpPr/>
            <p:nvPr/>
          </p:nvGrpSpPr>
          <p:grpSpPr>
            <a:xfrm>
              <a:off x="93601" y="1568213"/>
              <a:ext cx="2801999" cy="2358756"/>
              <a:chOff x="93601" y="1568213"/>
              <a:chExt cx="2801999" cy="2358756"/>
            </a:xfrm>
          </p:grpSpPr>
          <p:sp>
            <p:nvSpPr>
              <p:cNvPr id="12" name="Rectangle 11"/>
              <p:cNvSpPr/>
              <p:nvPr/>
            </p:nvSpPr>
            <p:spPr>
              <a:xfrm>
                <a:off x="870880" y="1568213"/>
                <a:ext cx="2024720" cy="2358756"/>
              </a:xfrm>
              <a:prstGeom prst="rect">
                <a:avLst/>
              </a:prstGeom>
              <a:solidFill>
                <a:schemeClr val="bg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93601" y="2272655"/>
                <a:ext cx="714698" cy="1226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b="1" dirty="0" smtClean="0">
                    <a:solidFill>
                      <a:srgbClr val="7030A0"/>
                    </a:solidFill>
                  </a:rPr>
                  <a:t> </a:t>
                </a:r>
              </a:p>
              <a:p>
                <a:r>
                  <a:rPr lang="en-US" sz="4400" b="1" dirty="0" smtClean="0">
                    <a:solidFill>
                      <a:srgbClr val="7030A0"/>
                    </a:solidFill>
                  </a:rPr>
                  <a:t>3. </a:t>
                </a:r>
                <a:r>
                  <a:rPr lang="en-US" b="1" dirty="0" smtClean="0">
                    <a:solidFill>
                      <a:srgbClr val="7030A0"/>
                    </a:solidFill>
                  </a:rPr>
                  <a:t/>
                </a:r>
                <a:br>
                  <a:rPr lang="en-US" b="1" dirty="0" smtClean="0">
                    <a:solidFill>
                      <a:srgbClr val="7030A0"/>
                    </a:solidFill>
                  </a:rPr>
                </a:br>
                <a:r>
                  <a:rPr lang="en-US" b="1" dirty="0" smtClean="0">
                    <a:solidFill>
                      <a:srgbClr val="7030A0"/>
                    </a:solidFill>
                  </a:rPr>
                  <a:t>   </a:t>
                </a:r>
                <a:endParaRPr lang="en-US" dirty="0"/>
              </a:p>
            </p:txBody>
          </p:sp>
        </p:grpSp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890" t="9599" r="35943" b="9273"/>
            <a:stretch/>
          </p:blipFill>
          <p:spPr>
            <a:xfrm>
              <a:off x="977838" y="1828784"/>
              <a:ext cx="1805796" cy="2017287"/>
            </a:xfrm>
            <a:prstGeom prst="rect">
              <a:avLst/>
            </a:prstGeom>
          </p:spPr>
        </p:pic>
      </p:grpSp>
      <p:grpSp>
        <p:nvGrpSpPr>
          <p:cNvPr id="3" name="Group 2"/>
          <p:cNvGrpSpPr/>
          <p:nvPr/>
        </p:nvGrpSpPr>
        <p:grpSpPr>
          <a:xfrm>
            <a:off x="479411" y="1434377"/>
            <a:ext cx="2720990" cy="2312213"/>
            <a:chOff x="2994833" y="4214261"/>
            <a:chExt cx="3061555" cy="2559837"/>
          </a:xfrm>
        </p:grpSpPr>
        <p:sp>
          <p:nvSpPr>
            <p:cNvPr id="10" name="Rectangle 9"/>
            <p:cNvSpPr/>
            <p:nvPr/>
          </p:nvSpPr>
          <p:spPr>
            <a:xfrm>
              <a:off x="2994833" y="5128905"/>
              <a:ext cx="842660" cy="8518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400" b="1" dirty="0" smtClean="0">
                  <a:solidFill>
                    <a:srgbClr val="7030A0"/>
                  </a:solidFill>
                </a:rPr>
                <a:t>1. </a:t>
              </a:r>
              <a:endParaRPr lang="en-US" sz="4400" dirty="0">
                <a:solidFill>
                  <a:srgbClr val="7030A0"/>
                </a:solidFill>
              </a:endParaRPr>
            </a:p>
          </p:txBody>
        </p:sp>
        <p:grpSp>
          <p:nvGrpSpPr>
            <p:cNvPr id="22" name="Group 21"/>
            <p:cNvGrpSpPr/>
            <p:nvPr/>
          </p:nvGrpSpPr>
          <p:grpSpPr>
            <a:xfrm>
              <a:off x="3744800" y="4214261"/>
              <a:ext cx="2311588" cy="2559837"/>
              <a:chOff x="1875899" y="4279635"/>
              <a:chExt cx="2152274" cy="2362200"/>
            </a:xfrm>
          </p:grpSpPr>
          <p:sp>
            <p:nvSpPr>
              <p:cNvPr id="23" name="Rectangle 22"/>
              <p:cNvSpPr/>
              <p:nvPr/>
            </p:nvSpPr>
            <p:spPr>
              <a:xfrm>
                <a:off x="1875899" y="4279635"/>
                <a:ext cx="2152274" cy="2362200"/>
              </a:xfrm>
              <a:prstGeom prst="rect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24" name="Picture 23"/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backgroundRemoval t="1299" b="94249" l="24792" r="75938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109" t="1997" r="24383" b="5046"/>
              <a:stretch/>
            </p:blipFill>
            <p:spPr>
              <a:xfrm>
                <a:off x="2014962" y="4430064"/>
                <a:ext cx="1803857" cy="2119326"/>
              </a:xfrm>
              <a:prstGeom prst="rect">
                <a:avLst/>
              </a:prstGeom>
            </p:spPr>
          </p:pic>
        </p:grpSp>
      </p:grpSp>
      <p:grpSp>
        <p:nvGrpSpPr>
          <p:cNvPr id="4" name="Group 3"/>
          <p:cNvGrpSpPr/>
          <p:nvPr/>
        </p:nvGrpSpPr>
        <p:grpSpPr>
          <a:xfrm>
            <a:off x="5791200" y="4089136"/>
            <a:ext cx="2947987" cy="2616200"/>
            <a:chOff x="5791200" y="4148735"/>
            <a:chExt cx="2947987" cy="2616200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29400" y="4148735"/>
              <a:ext cx="2109787" cy="2616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6" name="Rectangle 25"/>
            <p:cNvSpPr/>
            <p:nvPr/>
          </p:nvSpPr>
          <p:spPr>
            <a:xfrm>
              <a:off x="5791200" y="5072114"/>
              <a:ext cx="748923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400" b="1" dirty="0" smtClean="0">
                  <a:solidFill>
                    <a:srgbClr val="7030A0"/>
                  </a:solidFill>
                </a:rPr>
                <a:t>4. </a:t>
              </a:r>
              <a:endParaRPr lang="en-US" sz="4400" dirty="0">
                <a:solidFill>
                  <a:srgbClr val="7030A0"/>
                </a:solidFill>
              </a:endParaRPr>
            </a:p>
          </p:txBody>
        </p:sp>
      </p:grpSp>
      <p:pic>
        <p:nvPicPr>
          <p:cNvPr id="28" name="Picture 27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389" b="91389" l="1690" r="9250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9036" y="106583"/>
            <a:ext cx="1002242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697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ong ho dem nguoc 5 giay (online-audio-converter.com) (1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2286000" y="1143000"/>
            <a:ext cx="3962400" cy="3429000"/>
            <a:chOff x="93601" y="1568213"/>
            <a:chExt cx="2801999" cy="2358756"/>
          </a:xfrm>
        </p:grpSpPr>
        <p:grpSp>
          <p:nvGrpSpPr>
            <p:cNvPr id="10" name="Group 9"/>
            <p:cNvGrpSpPr/>
            <p:nvPr/>
          </p:nvGrpSpPr>
          <p:grpSpPr>
            <a:xfrm>
              <a:off x="93601" y="1568213"/>
              <a:ext cx="2801999" cy="2358756"/>
              <a:chOff x="93601" y="1568213"/>
              <a:chExt cx="2801999" cy="2358756"/>
            </a:xfrm>
          </p:grpSpPr>
          <p:sp>
            <p:nvSpPr>
              <p:cNvPr id="12" name="Rectangle 11"/>
              <p:cNvSpPr/>
              <p:nvPr/>
            </p:nvSpPr>
            <p:spPr>
              <a:xfrm>
                <a:off x="870880" y="1568213"/>
                <a:ext cx="2024720" cy="2358756"/>
              </a:xfrm>
              <a:prstGeom prst="rect">
                <a:avLst/>
              </a:prstGeom>
              <a:solidFill>
                <a:schemeClr val="bg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93601" y="2272655"/>
                <a:ext cx="714698" cy="1226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b="1" dirty="0" smtClean="0">
                    <a:solidFill>
                      <a:srgbClr val="7030A0"/>
                    </a:solidFill>
                  </a:rPr>
                  <a:t> </a:t>
                </a:r>
              </a:p>
              <a:p>
                <a:r>
                  <a:rPr lang="en-US" sz="4400" b="1" dirty="0" smtClean="0">
                    <a:solidFill>
                      <a:srgbClr val="7030A0"/>
                    </a:solidFill>
                  </a:rPr>
                  <a:t>3. </a:t>
                </a:r>
                <a:r>
                  <a:rPr lang="en-US" b="1" dirty="0" smtClean="0">
                    <a:solidFill>
                      <a:srgbClr val="7030A0"/>
                    </a:solidFill>
                  </a:rPr>
                  <a:t/>
                </a:r>
                <a:br>
                  <a:rPr lang="en-US" b="1" dirty="0" smtClean="0">
                    <a:solidFill>
                      <a:srgbClr val="7030A0"/>
                    </a:solidFill>
                  </a:rPr>
                </a:br>
                <a:r>
                  <a:rPr lang="en-US" b="1" dirty="0" smtClean="0">
                    <a:solidFill>
                      <a:srgbClr val="7030A0"/>
                    </a:solidFill>
                  </a:rPr>
                  <a:t>   </a:t>
                </a:r>
                <a:endParaRPr lang="en-US" dirty="0"/>
              </a:p>
            </p:txBody>
          </p:sp>
        </p:grpSp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890" t="9599" r="35943" b="9273"/>
            <a:stretch/>
          </p:blipFill>
          <p:spPr>
            <a:xfrm>
              <a:off x="977838" y="1828784"/>
              <a:ext cx="1805796" cy="201728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38771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1" y="-14958"/>
            <a:ext cx="9135319" cy="685148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90731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accent6">
                    <a:lumMod val="75000"/>
                  </a:schemeClr>
                </a:solidFill>
              </a:rPr>
              <a:t>                 </a:t>
            </a:r>
            <a:r>
              <a:rPr lang="en-US" sz="2000" b="1" dirty="0" err="1" smtClean="0">
                <a:solidFill>
                  <a:schemeClr val="accent6">
                    <a:lumMod val="75000"/>
                  </a:schemeClr>
                </a:solidFill>
              </a:rPr>
              <a:t>Câu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</a:rPr>
              <a:t> 3: </a:t>
            </a:r>
            <a:r>
              <a:rPr lang="en-US" sz="2000" b="1" dirty="0" err="1" smtClean="0">
                <a:solidFill>
                  <a:schemeClr val="accent6">
                    <a:lumMod val="75000"/>
                  </a:schemeClr>
                </a:solidFill>
              </a:rPr>
              <a:t>Khối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accent6">
                    <a:lumMod val="75000"/>
                  </a:schemeClr>
                </a:solidFill>
              </a:rPr>
              <a:t>gì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accent6">
                    <a:lumMod val="75000"/>
                  </a:schemeClr>
                </a:solidFill>
              </a:rPr>
              <a:t>có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accent6">
                    <a:lumMod val="75000"/>
                  </a:schemeClr>
                </a:solidFill>
              </a:rPr>
              <a:t>dạng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accent6">
                    <a:lumMod val="75000"/>
                  </a:schemeClr>
                </a:solidFill>
              </a:rPr>
              <a:t>khối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accent6">
                    <a:lumMod val="75000"/>
                  </a:schemeClr>
                </a:solidFill>
              </a:rPr>
              <a:t>vuông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</a:rPr>
              <a:t>?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389" b="91389" l="1690" r="9250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9036" y="106583"/>
            <a:ext cx="1002242" cy="1143000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457200" y="1085593"/>
            <a:ext cx="3075369" cy="2325194"/>
            <a:chOff x="2839511" y="1484805"/>
            <a:chExt cx="3075369" cy="2325194"/>
          </a:xfrm>
        </p:grpSpPr>
        <p:sp>
          <p:nvSpPr>
            <p:cNvPr id="13" name="Rectangle 12"/>
            <p:cNvSpPr/>
            <p:nvPr/>
          </p:nvSpPr>
          <p:spPr>
            <a:xfrm>
              <a:off x="3606350" y="1484805"/>
              <a:ext cx="2308530" cy="2325194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0000" l="6125" r="9337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34" t="12261" r="8045" b="12791"/>
            <a:stretch/>
          </p:blipFill>
          <p:spPr>
            <a:xfrm>
              <a:off x="3699019" y="1600200"/>
              <a:ext cx="2148244" cy="1907187"/>
            </a:xfrm>
            <a:prstGeom prst="rect">
              <a:avLst/>
            </a:prstGeom>
          </p:spPr>
        </p:pic>
        <p:sp>
          <p:nvSpPr>
            <p:cNvPr id="25" name="Rectangle 24"/>
            <p:cNvSpPr/>
            <p:nvPr/>
          </p:nvSpPr>
          <p:spPr>
            <a:xfrm>
              <a:off x="2839511" y="2133600"/>
              <a:ext cx="706667" cy="13234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b="1" dirty="0" smtClean="0">
                  <a:solidFill>
                    <a:srgbClr val="7030A0"/>
                  </a:solidFill>
                </a:rPr>
                <a:t> </a:t>
              </a:r>
            </a:p>
            <a:p>
              <a:r>
                <a:rPr lang="en-US" sz="4400" b="1" dirty="0" smtClean="0">
                  <a:solidFill>
                    <a:schemeClr val="accent6">
                      <a:lumMod val="75000"/>
                    </a:schemeClr>
                  </a:solidFill>
                </a:rPr>
                <a:t>1. </a:t>
              </a:r>
              <a:r>
                <a:rPr lang="en-US" b="1" dirty="0" smtClean="0">
                  <a:solidFill>
                    <a:srgbClr val="7030A0"/>
                  </a:solidFill>
                </a:rPr>
                <a:t/>
              </a:r>
              <a:br>
                <a:rPr lang="en-US" b="1" dirty="0" smtClean="0">
                  <a:solidFill>
                    <a:srgbClr val="7030A0"/>
                  </a:solidFill>
                </a:rPr>
              </a:br>
              <a:r>
                <a:rPr lang="en-US" b="1" dirty="0" smtClean="0">
                  <a:solidFill>
                    <a:srgbClr val="7030A0"/>
                  </a:solidFill>
                </a:rPr>
                <a:t>   </a:t>
              </a:r>
              <a:endParaRPr lang="en-US" dirty="0"/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4080734" y="1200988"/>
            <a:ext cx="3374350" cy="2314283"/>
            <a:chOff x="232000" y="4290928"/>
            <a:chExt cx="3374350" cy="2314283"/>
          </a:xfrm>
        </p:grpSpPr>
        <p:sp>
          <p:nvSpPr>
            <p:cNvPr id="24" name="Rectangle 23"/>
            <p:cNvSpPr/>
            <p:nvPr/>
          </p:nvSpPr>
          <p:spPr>
            <a:xfrm>
              <a:off x="914298" y="4290928"/>
              <a:ext cx="2692052" cy="2314283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9965" b="97997" l="7002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143" t="14075" r="9103" b="9695"/>
            <a:stretch/>
          </p:blipFill>
          <p:spPr>
            <a:xfrm>
              <a:off x="1066698" y="4649894"/>
              <a:ext cx="2539652" cy="1596353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000" y="4847904"/>
              <a:ext cx="834698" cy="13234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b="1" dirty="0" smtClean="0">
                  <a:solidFill>
                    <a:srgbClr val="7030A0"/>
                  </a:solidFill>
                </a:rPr>
                <a:t> </a:t>
              </a:r>
            </a:p>
            <a:p>
              <a:r>
                <a:rPr lang="en-US" sz="4400" b="1" dirty="0">
                  <a:solidFill>
                    <a:schemeClr val="accent6">
                      <a:lumMod val="75000"/>
                    </a:schemeClr>
                  </a:solidFill>
                </a:rPr>
                <a:t>2</a:t>
              </a:r>
              <a:r>
                <a:rPr lang="en-US" sz="4400" b="1" dirty="0" smtClean="0">
                  <a:solidFill>
                    <a:schemeClr val="accent6">
                      <a:lumMod val="75000"/>
                    </a:schemeClr>
                  </a:solidFill>
                </a:rPr>
                <a:t>. </a:t>
              </a:r>
              <a:r>
                <a:rPr lang="en-US" b="1" dirty="0" smtClean="0">
                  <a:solidFill>
                    <a:srgbClr val="7030A0"/>
                  </a:solidFill>
                </a:rPr>
                <a:t/>
              </a:r>
              <a:br>
                <a:rPr lang="en-US" b="1" dirty="0" smtClean="0">
                  <a:solidFill>
                    <a:srgbClr val="7030A0"/>
                  </a:solidFill>
                </a:rPr>
              </a:br>
              <a:r>
                <a:rPr lang="en-US" b="1" dirty="0" smtClean="0">
                  <a:solidFill>
                    <a:srgbClr val="7030A0"/>
                  </a:solidFill>
                </a:rPr>
                <a:t>   </a:t>
              </a:r>
              <a:endParaRPr lang="en-US" dirty="0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483257" y="3851150"/>
            <a:ext cx="3020625" cy="2398834"/>
            <a:chOff x="5438217" y="4206377"/>
            <a:chExt cx="3020625" cy="2398834"/>
          </a:xfrm>
        </p:grpSpPr>
        <p:sp>
          <p:nvSpPr>
            <p:cNvPr id="23" name="Rectangle 22"/>
            <p:cNvSpPr/>
            <p:nvPr/>
          </p:nvSpPr>
          <p:spPr>
            <a:xfrm>
              <a:off x="6112267" y="4206377"/>
              <a:ext cx="2346575" cy="2398834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234" t="2836" r="10527" b="4756"/>
            <a:stretch/>
          </p:blipFill>
          <p:spPr>
            <a:xfrm>
              <a:off x="6379243" y="4412893"/>
              <a:ext cx="1812621" cy="2047851"/>
            </a:xfrm>
            <a:prstGeom prst="rect">
              <a:avLst/>
            </a:prstGeom>
          </p:spPr>
        </p:pic>
        <p:sp>
          <p:nvSpPr>
            <p:cNvPr id="27" name="Rectangle 26"/>
            <p:cNvSpPr/>
            <p:nvPr/>
          </p:nvSpPr>
          <p:spPr>
            <a:xfrm>
              <a:off x="5438217" y="4847905"/>
              <a:ext cx="674049" cy="13234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b="1" dirty="0" smtClean="0">
                  <a:solidFill>
                    <a:srgbClr val="7030A0"/>
                  </a:solidFill>
                </a:rPr>
                <a:t> </a:t>
              </a:r>
            </a:p>
            <a:p>
              <a:r>
                <a:rPr lang="en-US" sz="4400" b="1" dirty="0">
                  <a:solidFill>
                    <a:schemeClr val="accent6">
                      <a:lumMod val="75000"/>
                    </a:schemeClr>
                  </a:solidFill>
                </a:rPr>
                <a:t>3</a:t>
              </a:r>
              <a:r>
                <a:rPr lang="en-US" sz="4400" b="1" dirty="0" smtClean="0">
                  <a:solidFill>
                    <a:schemeClr val="accent6">
                      <a:lumMod val="75000"/>
                    </a:schemeClr>
                  </a:solidFill>
                </a:rPr>
                <a:t>. </a:t>
              </a:r>
              <a:r>
                <a:rPr lang="en-US" b="1" dirty="0" smtClean="0">
                  <a:solidFill>
                    <a:srgbClr val="7030A0"/>
                  </a:solidFill>
                </a:rPr>
                <a:t/>
              </a:r>
              <a:br>
                <a:rPr lang="en-US" b="1" dirty="0" smtClean="0">
                  <a:solidFill>
                    <a:srgbClr val="7030A0"/>
                  </a:solidFill>
                </a:rPr>
              </a:br>
              <a:r>
                <a:rPr lang="en-US" b="1" dirty="0" smtClean="0">
                  <a:solidFill>
                    <a:srgbClr val="7030A0"/>
                  </a:solidFill>
                </a:rPr>
                <a:t>   </a:t>
              </a:r>
              <a:endParaRPr lang="en-US" dirty="0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4114800" y="3694158"/>
            <a:ext cx="3014803" cy="2712817"/>
            <a:chOff x="386013" y="1249583"/>
            <a:chExt cx="3014803" cy="2712817"/>
          </a:xfrm>
        </p:grpSpPr>
        <p:sp>
          <p:nvSpPr>
            <p:cNvPr id="18" name="Rectangle 17"/>
            <p:cNvSpPr/>
            <p:nvPr/>
          </p:nvSpPr>
          <p:spPr>
            <a:xfrm>
              <a:off x="1038616" y="1249583"/>
              <a:ext cx="2362200" cy="2712817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9" name="Group 18"/>
            <p:cNvGrpSpPr/>
            <p:nvPr/>
          </p:nvGrpSpPr>
          <p:grpSpPr>
            <a:xfrm>
              <a:off x="386013" y="1574104"/>
              <a:ext cx="2851003" cy="2057400"/>
              <a:chOff x="386013" y="1600200"/>
              <a:chExt cx="2851003" cy="2057400"/>
            </a:xfrm>
          </p:grpSpPr>
          <p:pic>
            <p:nvPicPr>
              <p:cNvPr id="20" name="Picture 19"/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58784" y="1600200"/>
                <a:ext cx="1978232" cy="2057400"/>
              </a:xfrm>
              <a:prstGeom prst="rect">
                <a:avLst/>
              </a:prstGeom>
            </p:spPr>
          </p:pic>
          <p:sp>
            <p:nvSpPr>
              <p:cNvPr id="21" name="Rectangle 20"/>
              <p:cNvSpPr/>
              <p:nvPr/>
            </p:nvSpPr>
            <p:spPr>
              <a:xfrm>
                <a:off x="386013" y="1951218"/>
                <a:ext cx="622593" cy="132343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b="1" dirty="0" smtClean="0">
                    <a:solidFill>
                      <a:srgbClr val="7030A0"/>
                    </a:solidFill>
                  </a:rPr>
                  <a:t> </a:t>
                </a:r>
              </a:p>
              <a:p>
                <a:r>
                  <a:rPr lang="en-US" sz="4400" b="1" dirty="0" smtClean="0">
                    <a:solidFill>
                      <a:srgbClr val="FF0000"/>
                    </a:solidFill>
                  </a:rPr>
                  <a:t>4. </a:t>
                </a:r>
                <a:r>
                  <a:rPr lang="en-US" b="1" dirty="0" smtClean="0">
                    <a:solidFill>
                      <a:srgbClr val="7030A0"/>
                    </a:solidFill>
                  </a:rPr>
                  <a:t/>
                </a:r>
                <a:br>
                  <a:rPr lang="en-US" b="1" dirty="0" smtClean="0">
                    <a:solidFill>
                      <a:srgbClr val="7030A0"/>
                    </a:solidFill>
                  </a:rPr>
                </a:br>
                <a:r>
                  <a:rPr lang="en-US" b="1" dirty="0" smtClean="0">
                    <a:solidFill>
                      <a:srgbClr val="7030A0"/>
                    </a:solidFill>
                  </a:rPr>
                  <a:t>   </a:t>
                </a:r>
                <a:endParaRPr lang="en-US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00898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ong ho dem nguoc 5 giay (online-audio-converter.com) (1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par>
              <p:cTn id="40"/>
            </p:par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2512"/>
            <a:ext cx="9144000" cy="6858000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1723602" y="914400"/>
            <a:ext cx="5181600" cy="5044577"/>
            <a:chOff x="5438218" y="4206377"/>
            <a:chExt cx="3020624" cy="2398834"/>
          </a:xfrm>
        </p:grpSpPr>
        <p:sp>
          <p:nvSpPr>
            <p:cNvPr id="9" name="Rectangle 8"/>
            <p:cNvSpPr/>
            <p:nvPr/>
          </p:nvSpPr>
          <p:spPr>
            <a:xfrm>
              <a:off x="6112267" y="4206377"/>
              <a:ext cx="2346575" cy="2398834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234" t="2836" r="10527" b="4756"/>
            <a:stretch/>
          </p:blipFill>
          <p:spPr>
            <a:xfrm>
              <a:off x="6297922" y="4424144"/>
              <a:ext cx="2010753" cy="2047851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5438218" y="4847905"/>
              <a:ext cx="609600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b="1" dirty="0" smtClean="0">
                  <a:solidFill>
                    <a:srgbClr val="7030A0"/>
                  </a:solidFill>
                </a:rPr>
                <a:t> </a:t>
              </a:r>
            </a:p>
            <a:p>
              <a:r>
                <a:rPr lang="en-US" sz="3600" b="1" dirty="0">
                  <a:solidFill>
                    <a:schemeClr val="accent6">
                      <a:lumMod val="75000"/>
                    </a:schemeClr>
                  </a:solidFill>
                </a:rPr>
                <a:t>3</a:t>
              </a:r>
              <a:r>
                <a:rPr lang="en-US" sz="3600" b="1" dirty="0" smtClean="0">
                  <a:solidFill>
                    <a:schemeClr val="accent6">
                      <a:lumMod val="75000"/>
                    </a:schemeClr>
                  </a:solidFill>
                </a:rPr>
                <a:t>. </a:t>
              </a:r>
              <a:r>
                <a:rPr lang="en-US" b="1" dirty="0" smtClean="0">
                  <a:solidFill>
                    <a:srgbClr val="7030A0"/>
                  </a:solidFill>
                </a:rPr>
                <a:t/>
              </a:r>
              <a:br>
                <a:rPr lang="en-US" b="1" dirty="0" smtClean="0">
                  <a:solidFill>
                    <a:srgbClr val="7030A0"/>
                  </a:solidFill>
                </a:rPr>
              </a:br>
              <a:r>
                <a:rPr lang="en-US" b="1" dirty="0" smtClean="0">
                  <a:solidFill>
                    <a:srgbClr val="7030A0"/>
                  </a:solidFill>
                </a:rPr>
                <a:t>   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324223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304800" y="614090"/>
            <a:ext cx="8458199" cy="635493"/>
          </a:xfrm>
        </p:spPr>
        <p:txBody>
          <a:bodyPr>
            <a:noAutofit/>
          </a:bodyPr>
          <a:lstStyle/>
          <a:p>
            <a:r>
              <a:rPr lang="en-US" sz="2800" b="1" dirty="0" err="1" smtClean="0">
                <a:solidFill>
                  <a:srgbClr val="7030A0"/>
                </a:solidFill>
              </a:rPr>
              <a:t>Câu</a:t>
            </a:r>
            <a:r>
              <a:rPr lang="en-US" sz="2800" b="1" dirty="0" smtClean="0">
                <a:solidFill>
                  <a:srgbClr val="7030A0"/>
                </a:solidFill>
              </a:rPr>
              <a:t> 1: </a:t>
            </a:r>
            <a:r>
              <a:rPr lang="en-US" sz="2800" b="1" dirty="0" err="1" smtClean="0">
                <a:solidFill>
                  <a:srgbClr val="7030A0"/>
                </a:solidFill>
              </a:rPr>
              <a:t>Trong</a:t>
            </a:r>
            <a:r>
              <a:rPr lang="en-US" sz="2800" b="1" dirty="0" smtClean="0">
                <a:solidFill>
                  <a:srgbClr val="7030A0"/>
                </a:solidFill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</a:rPr>
              <a:t>các</a:t>
            </a:r>
            <a:r>
              <a:rPr lang="en-US" sz="2800" b="1" dirty="0" smtClean="0">
                <a:solidFill>
                  <a:srgbClr val="7030A0"/>
                </a:solidFill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</a:rPr>
              <a:t>khối</a:t>
            </a:r>
            <a:r>
              <a:rPr lang="en-US" sz="2800" b="1" dirty="0" smtClean="0">
                <a:solidFill>
                  <a:srgbClr val="7030A0"/>
                </a:solidFill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</a:rPr>
              <a:t>sau</a:t>
            </a:r>
            <a:r>
              <a:rPr lang="en-US" sz="2800" b="1" dirty="0" smtClean="0">
                <a:solidFill>
                  <a:srgbClr val="7030A0"/>
                </a:solidFill>
              </a:rPr>
              <a:t>, </a:t>
            </a:r>
            <a:r>
              <a:rPr lang="en-US" sz="2800" b="1" dirty="0" err="1" smtClean="0">
                <a:solidFill>
                  <a:srgbClr val="7030A0"/>
                </a:solidFill>
              </a:rPr>
              <a:t>khối</a:t>
            </a:r>
            <a:r>
              <a:rPr lang="en-US" sz="2800" b="1" dirty="0" smtClean="0">
                <a:solidFill>
                  <a:srgbClr val="7030A0"/>
                </a:solidFill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</a:rPr>
              <a:t>nào</a:t>
            </a:r>
            <a:r>
              <a:rPr lang="en-US" sz="2800" b="1" dirty="0" smtClean="0">
                <a:solidFill>
                  <a:srgbClr val="7030A0"/>
                </a:solidFill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</a:rPr>
              <a:t>là</a:t>
            </a:r>
            <a:r>
              <a:rPr lang="en-US" sz="2800" b="1" dirty="0" smtClean="0">
                <a:solidFill>
                  <a:srgbClr val="7030A0"/>
                </a:solidFill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</a:rPr>
              <a:t>khối</a:t>
            </a:r>
            <a:r>
              <a:rPr lang="en-US" sz="2800" b="1" dirty="0" smtClean="0">
                <a:solidFill>
                  <a:srgbClr val="7030A0"/>
                </a:solidFill>
              </a:rPr>
              <a:t> </a:t>
            </a:r>
            <a:r>
              <a:rPr lang="en-US" sz="2800" b="1" dirty="0" err="1">
                <a:solidFill>
                  <a:srgbClr val="7030A0"/>
                </a:solidFill>
              </a:rPr>
              <a:t>cầu</a:t>
            </a:r>
            <a:r>
              <a:rPr lang="en-US" sz="2800" b="1" dirty="0">
                <a:solidFill>
                  <a:srgbClr val="7030A0"/>
                </a:solidFill>
              </a:rPr>
              <a:t>?</a:t>
            </a:r>
            <a:r>
              <a:rPr lang="en-US" sz="4000" b="1" dirty="0" smtClean="0">
                <a:solidFill>
                  <a:srgbClr val="7030A0"/>
                </a:solidFill>
              </a:rPr>
              <a:t/>
            </a:r>
            <a:br>
              <a:rPr lang="en-US" sz="4000" b="1" dirty="0" smtClean="0">
                <a:solidFill>
                  <a:srgbClr val="7030A0"/>
                </a:solidFill>
              </a:rPr>
            </a:br>
            <a:endParaRPr lang="en-US" sz="3600" b="1" dirty="0">
              <a:solidFill>
                <a:srgbClr val="00B050"/>
              </a:solidFill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3962400" y="1434377"/>
            <a:ext cx="3385354" cy="2320655"/>
            <a:chOff x="5605924" y="1568213"/>
            <a:chExt cx="3385354" cy="2320655"/>
          </a:xfrm>
        </p:grpSpPr>
        <p:sp>
          <p:nvSpPr>
            <p:cNvPr id="14" name="Rectangle 13"/>
            <p:cNvSpPr/>
            <p:nvPr/>
          </p:nvSpPr>
          <p:spPr>
            <a:xfrm>
              <a:off x="6279666" y="1568213"/>
              <a:ext cx="2658721" cy="2320655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5605924" y="2362200"/>
              <a:ext cx="673742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4400" b="1" dirty="0" smtClean="0">
                  <a:solidFill>
                    <a:srgbClr val="7030A0"/>
                  </a:solidFill>
                </a:rPr>
                <a:t>2.                       </a:t>
              </a:r>
              <a:endParaRPr lang="en-US" sz="4400" dirty="0">
                <a:solidFill>
                  <a:srgbClr val="7030A0"/>
                </a:solidFill>
              </a:endParaRPr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7600" b="86400" l="2600" r="956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301" r="5934" b="15636"/>
            <a:stretch/>
          </p:blipFill>
          <p:spPr>
            <a:xfrm>
              <a:off x="6195831" y="1657752"/>
              <a:ext cx="2795447" cy="2141576"/>
            </a:xfrm>
            <a:prstGeom prst="rect">
              <a:avLst/>
            </a:prstGeom>
          </p:spPr>
        </p:pic>
      </p:grpSp>
      <p:grpSp>
        <p:nvGrpSpPr>
          <p:cNvPr id="20" name="Group 19"/>
          <p:cNvGrpSpPr/>
          <p:nvPr/>
        </p:nvGrpSpPr>
        <p:grpSpPr>
          <a:xfrm>
            <a:off x="2286000" y="4124465"/>
            <a:ext cx="2721027" cy="2545539"/>
            <a:chOff x="93601" y="1568213"/>
            <a:chExt cx="2801999" cy="2358756"/>
          </a:xfrm>
        </p:grpSpPr>
        <p:grpSp>
          <p:nvGrpSpPr>
            <p:cNvPr id="16" name="Group 15"/>
            <p:cNvGrpSpPr/>
            <p:nvPr/>
          </p:nvGrpSpPr>
          <p:grpSpPr>
            <a:xfrm>
              <a:off x="93601" y="1568213"/>
              <a:ext cx="2801999" cy="2358756"/>
              <a:chOff x="93601" y="1568213"/>
              <a:chExt cx="2801999" cy="2358756"/>
            </a:xfrm>
          </p:grpSpPr>
          <p:sp>
            <p:nvSpPr>
              <p:cNvPr id="12" name="Rectangle 11"/>
              <p:cNvSpPr/>
              <p:nvPr/>
            </p:nvSpPr>
            <p:spPr>
              <a:xfrm>
                <a:off x="870880" y="1568213"/>
                <a:ext cx="2024720" cy="2358756"/>
              </a:xfrm>
              <a:prstGeom prst="rect">
                <a:avLst/>
              </a:prstGeom>
              <a:solidFill>
                <a:schemeClr val="bg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93601" y="2272655"/>
                <a:ext cx="714698" cy="1226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b="1" dirty="0" smtClean="0">
                    <a:solidFill>
                      <a:srgbClr val="7030A0"/>
                    </a:solidFill>
                  </a:rPr>
                  <a:t> </a:t>
                </a:r>
              </a:p>
              <a:p>
                <a:r>
                  <a:rPr lang="en-US" sz="4400" b="1" dirty="0" smtClean="0">
                    <a:solidFill>
                      <a:srgbClr val="7030A0"/>
                    </a:solidFill>
                  </a:rPr>
                  <a:t>3. </a:t>
                </a:r>
                <a:r>
                  <a:rPr lang="en-US" b="1" dirty="0" smtClean="0">
                    <a:solidFill>
                      <a:srgbClr val="7030A0"/>
                    </a:solidFill>
                  </a:rPr>
                  <a:t/>
                </a:r>
                <a:br>
                  <a:rPr lang="en-US" b="1" dirty="0" smtClean="0">
                    <a:solidFill>
                      <a:srgbClr val="7030A0"/>
                    </a:solidFill>
                  </a:rPr>
                </a:br>
                <a:r>
                  <a:rPr lang="en-US" b="1" dirty="0" smtClean="0">
                    <a:solidFill>
                      <a:srgbClr val="7030A0"/>
                    </a:solidFill>
                  </a:rPr>
                  <a:t>   </a:t>
                </a:r>
                <a:endParaRPr lang="en-US" dirty="0"/>
              </a:p>
            </p:txBody>
          </p:sp>
        </p:grpSp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890" t="9599" r="35943" b="9273"/>
            <a:stretch/>
          </p:blipFill>
          <p:spPr>
            <a:xfrm>
              <a:off x="977838" y="1828784"/>
              <a:ext cx="1805796" cy="2017287"/>
            </a:xfrm>
            <a:prstGeom prst="rect">
              <a:avLst/>
            </a:prstGeom>
          </p:spPr>
        </p:pic>
      </p:grpSp>
      <p:grpSp>
        <p:nvGrpSpPr>
          <p:cNvPr id="3" name="Group 2"/>
          <p:cNvGrpSpPr/>
          <p:nvPr/>
        </p:nvGrpSpPr>
        <p:grpSpPr>
          <a:xfrm>
            <a:off x="479411" y="1434377"/>
            <a:ext cx="2720990" cy="2312213"/>
            <a:chOff x="2994833" y="4214261"/>
            <a:chExt cx="3061555" cy="2559837"/>
          </a:xfrm>
        </p:grpSpPr>
        <p:sp>
          <p:nvSpPr>
            <p:cNvPr id="10" name="Rectangle 9"/>
            <p:cNvSpPr/>
            <p:nvPr/>
          </p:nvSpPr>
          <p:spPr>
            <a:xfrm>
              <a:off x="2994833" y="5128905"/>
              <a:ext cx="842660" cy="8518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400" b="1" dirty="0" smtClean="0">
                  <a:solidFill>
                    <a:srgbClr val="7030A0"/>
                  </a:solidFill>
                </a:rPr>
                <a:t>1. </a:t>
              </a:r>
              <a:endParaRPr lang="en-US" sz="4400" dirty="0">
                <a:solidFill>
                  <a:srgbClr val="7030A0"/>
                </a:solidFill>
              </a:endParaRPr>
            </a:p>
          </p:txBody>
        </p:sp>
        <p:grpSp>
          <p:nvGrpSpPr>
            <p:cNvPr id="22" name="Group 21"/>
            <p:cNvGrpSpPr/>
            <p:nvPr/>
          </p:nvGrpSpPr>
          <p:grpSpPr>
            <a:xfrm>
              <a:off x="3744800" y="4214261"/>
              <a:ext cx="2311588" cy="2559837"/>
              <a:chOff x="1875899" y="4279635"/>
              <a:chExt cx="2152274" cy="2362200"/>
            </a:xfrm>
          </p:grpSpPr>
          <p:sp>
            <p:nvSpPr>
              <p:cNvPr id="23" name="Rectangle 22"/>
              <p:cNvSpPr/>
              <p:nvPr/>
            </p:nvSpPr>
            <p:spPr>
              <a:xfrm>
                <a:off x="1875899" y="4279635"/>
                <a:ext cx="2152274" cy="2362200"/>
              </a:xfrm>
              <a:prstGeom prst="rect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24" name="Picture 23"/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backgroundRemoval t="1299" b="94249" l="24792" r="75938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109" t="1997" r="24383" b="5046"/>
              <a:stretch/>
            </p:blipFill>
            <p:spPr>
              <a:xfrm>
                <a:off x="2014962" y="4430064"/>
                <a:ext cx="1803857" cy="2119326"/>
              </a:xfrm>
              <a:prstGeom prst="rect">
                <a:avLst/>
              </a:prstGeom>
            </p:spPr>
          </p:pic>
        </p:grpSp>
      </p:grpSp>
      <p:grpSp>
        <p:nvGrpSpPr>
          <p:cNvPr id="4" name="Group 3"/>
          <p:cNvGrpSpPr/>
          <p:nvPr/>
        </p:nvGrpSpPr>
        <p:grpSpPr>
          <a:xfrm>
            <a:off x="5791200" y="4089136"/>
            <a:ext cx="2947987" cy="2616200"/>
            <a:chOff x="5791200" y="4148735"/>
            <a:chExt cx="2947987" cy="2616200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29400" y="4148735"/>
              <a:ext cx="2109787" cy="2616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6" name="Rectangle 25"/>
            <p:cNvSpPr/>
            <p:nvPr/>
          </p:nvSpPr>
          <p:spPr>
            <a:xfrm>
              <a:off x="5791200" y="5072114"/>
              <a:ext cx="748923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400" b="1" dirty="0" smtClean="0">
                  <a:solidFill>
                    <a:srgbClr val="7030A0"/>
                  </a:solidFill>
                </a:rPr>
                <a:t>4. </a:t>
              </a:r>
              <a:endParaRPr lang="en-US" sz="4400" dirty="0">
                <a:solidFill>
                  <a:srgbClr val="7030A0"/>
                </a:solidFill>
              </a:endParaRPr>
            </a:p>
          </p:txBody>
        </p:sp>
      </p:grpSp>
      <p:pic>
        <p:nvPicPr>
          <p:cNvPr id="28" name="Picture 27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389" b="91389" l="1690" r="9250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9036" y="106583"/>
            <a:ext cx="1002242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1090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ong ho dem nguoc 5 giay (online-audio-converter.com) (1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2133600" y="1282323"/>
            <a:ext cx="3810000" cy="3459105"/>
            <a:chOff x="2994833" y="4214261"/>
            <a:chExt cx="3061555" cy="2559837"/>
          </a:xfrm>
        </p:grpSpPr>
        <p:sp>
          <p:nvSpPr>
            <p:cNvPr id="5" name="Rectangle 4"/>
            <p:cNvSpPr/>
            <p:nvPr/>
          </p:nvSpPr>
          <p:spPr>
            <a:xfrm>
              <a:off x="2994833" y="5128905"/>
              <a:ext cx="842660" cy="8518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400" b="1" dirty="0" smtClean="0">
                  <a:solidFill>
                    <a:srgbClr val="7030A0"/>
                  </a:solidFill>
                </a:rPr>
                <a:t>1. </a:t>
              </a:r>
              <a:endParaRPr lang="en-US" sz="4400" dirty="0">
                <a:solidFill>
                  <a:srgbClr val="7030A0"/>
                </a:solidFill>
              </a:endParaRPr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3744800" y="4214261"/>
              <a:ext cx="2311588" cy="2559837"/>
              <a:chOff x="1875899" y="4279635"/>
              <a:chExt cx="2152274" cy="2362200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1875899" y="4279635"/>
                <a:ext cx="2152274" cy="2362200"/>
              </a:xfrm>
              <a:prstGeom prst="rect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8" name="Picture 7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299" b="94249" l="24792" r="75938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109" t="1997" r="24383" b="5046"/>
              <a:stretch/>
            </p:blipFill>
            <p:spPr>
              <a:xfrm>
                <a:off x="2014962" y="4430064"/>
                <a:ext cx="1803857" cy="2119326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2853000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1" y="-14958"/>
            <a:ext cx="9135319" cy="685148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90731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accent6">
                    <a:lumMod val="75000"/>
                  </a:schemeClr>
                </a:solidFill>
              </a:rPr>
              <a:t>                 </a:t>
            </a:r>
            <a:r>
              <a:rPr lang="en-US" sz="2000" b="1" dirty="0" err="1" smtClean="0">
                <a:solidFill>
                  <a:schemeClr val="accent6">
                    <a:lumMod val="75000"/>
                  </a:schemeClr>
                </a:solidFill>
              </a:rPr>
              <a:t>Câu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</a:rPr>
              <a:t> 2: </a:t>
            </a:r>
            <a:r>
              <a:rPr lang="en-US" sz="2000" b="1" dirty="0" err="1" smtClean="0">
                <a:solidFill>
                  <a:schemeClr val="accent6">
                    <a:lumMod val="75000"/>
                  </a:schemeClr>
                </a:solidFill>
              </a:rPr>
              <a:t>Đồ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accent6">
                    <a:lumMod val="75000"/>
                  </a:schemeClr>
                </a:solidFill>
              </a:rPr>
              <a:t>vật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accent6">
                    <a:lumMod val="75000"/>
                  </a:schemeClr>
                </a:solidFill>
              </a:rPr>
              <a:t>gì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accent6">
                    <a:lumMod val="75000"/>
                  </a:schemeClr>
                </a:solidFill>
              </a:rPr>
              <a:t>có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accent6">
                    <a:lumMod val="75000"/>
                  </a:schemeClr>
                </a:solidFill>
              </a:rPr>
              <a:t>dạng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accent6">
                    <a:lumMod val="75000"/>
                  </a:schemeClr>
                </a:solidFill>
              </a:rPr>
              <a:t>khối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000" b="1" smtClean="0">
                <a:solidFill>
                  <a:schemeClr val="accent6">
                    <a:lumMod val="75000"/>
                  </a:schemeClr>
                </a:solidFill>
              </a:rPr>
              <a:t>cầu, </a:t>
            </a:r>
            <a:r>
              <a:rPr lang="en-US" sz="2000" b="1" dirty="0" err="1" smtClean="0">
                <a:solidFill>
                  <a:schemeClr val="accent6">
                    <a:lumMod val="75000"/>
                  </a:schemeClr>
                </a:solidFill>
              </a:rPr>
              <a:t>có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accent6">
                    <a:lumMod val="75000"/>
                  </a:schemeClr>
                </a:solidFill>
              </a:rPr>
              <a:t>đường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accent6">
                    <a:lumMod val="75000"/>
                  </a:schemeClr>
                </a:solidFill>
              </a:rPr>
              <a:t>bao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accent6">
                    <a:lumMod val="75000"/>
                  </a:schemeClr>
                </a:solidFill>
              </a:rPr>
              <a:t>cong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accent6">
                    <a:lumMod val="75000"/>
                  </a:schemeClr>
                </a:solidFill>
              </a:rPr>
              <a:t>tròn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accent6">
                    <a:lumMod val="75000"/>
                  </a:schemeClr>
                </a:solidFill>
              </a:rPr>
              <a:t>và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accent6">
                    <a:lumMod val="75000"/>
                  </a:schemeClr>
                </a:solidFill>
              </a:rPr>
              <a:t>lăn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accent6">
                    <a:lumMod val="75000"/>
                  </a:schemeClr>
                </a:solidFill>
              </a:rPr>
              <a:t>được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accent6">
                    <a:lumMod val="75000"/>
                  </a:schemeClr>
                </a:solidFill>
              </a:rPr>
              <a:t>nhiều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accent6">
                    <a:lumMod val="75000"/>
                  </a:schemeClr>
                </a:solidFill>
              </a:rPr>
              <a:t>phía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</a:rPr>
              <a:t>? 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389" b="91389" l="1690" r="9250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9036" y="106583"/>
            <a:ext cx="1002242" cy="1143000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457200" y="1085593"/>
            <a:ext cx="3075369" cy="2325194"/>
            <a:chOff x="2839511" y="1484805"/>
            <a:chExt cx="3075369" cy="2325194"/>
          </a:xfrm>
        </p:grpSpPr>
        <p:sp>
          <p:nvSpPr>
            <p:cNvPr id="13" name="Rectangle 12"/>
            <p:cNvSpPr/>
            <p:nvPr/>
          </p:nvSpPr>
          <p:spPr>
            <a:xfrm>
              <a:off x="3606350" y="1484805"/>
              <a:ext cx="2308530" cy="2325194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0000" l="6125" r="9337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34" t="12261" r="8045" b="12791"/>
            <a:stretch/>
          </p:blipFill>
          <p:spPr>
            <a:xfrm>
              <a:off x="3699019" y="1600200"/>
              <a:ext cx="2148244" cy="1907187"/>
            </a:xfrm>
            <a:prstGeom prst="rect">
              <a:avLst/>
            </a:prstGeom>
          </p:spPr>
        </p:pic>
        <p:sp>
          <p:nvSpPr>
            <p:cNvPr id="25" name="Rectangle 24"/>
            <p:cNvSpPr/>
            <p:nvPr/>
          </p:nvSpPr>
          <p:spPr>
            <a:xfrm>
              <a:off x="2839511" y="2133600"/>
              <a:ext cx="706667" cy="13234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b="1" dirty="0" smtClean="0">
                  <a:solidFill>
                    <a:srgbClr val="7030A0"/>
                  </a:solidFill>
                </a:rPr>
                <a:t> </a:t>
              </a:r>
            </a:p>
            <a:p>
              <a:r>
                <a:rPr lang="en-US" sz="4400" b="1" dirty="0" smtClean="0">
                  <a:solidFill>
                    <a:schemeClr val="accent6">
                      <a:lumMod val="75000"/>
                    </a:schemeClr>
                  </a:solidFill>
                </a:rPr>
                <a:t>1. </a:t>
              </a:r>
              <a:r>
                <a:rPr lang="en-US" b="1" dirty="0" smtClean="0">
                  <a:solidFill>
                    <a:srgbClr val="7030A0"/>
                  </a:solidFill>
                </a:rPr>
                <a:t/>
              </a:r>
              <a:br>
                <a:rPr lang="en-US" b="1" dirty="0" smtClean="0">
                  <a:solidFill>
                    <a:srgbClr val="7030A0"/>
                  </a:solidFill>
                </a:rPr>
              </a:br>
              <a:r>
                <a:rPr lang="en-US" b="1" dirty="0" smtClean="0">
                  <a:solidFill>
                    <a:srgbClr val="7030A0"/>
                  </a:solidFill>
                </a:rPr>
                <a:t>   </a:t>
              </a:r>
              <a:endParaRPr lang="en-US" dirty="0"/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4080734" y="1200988"/>
            <a:ext cx="3374350" cy="2314283"/>
            <a:chOff x="232000" y="4290928"/>
            <a:chExt cx="3374350" cy="2314283"/>
          </a:xfrm>
        </p:grpSpPr>
        <p:sp>
          <p:nvSpPr>
            <p:cNvPr id="24" name="Rectangle 23"/>
            <p:cNvSpPr/>
            <p:nvPr/>
          </p:nvSpPr>
          <p:spPr>
            <a:xfrm>
              <a:off x="914298" y="4290928"/>
              <a:ext cx="2692052" cy="2314283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9965" b="97997" l="7002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143" t="14075" r="9103" b="9695"/>
            <a:stretch/>
          </p:blipFill>
          <p:spPr>
            <a:xfrm>
              <a:off x="1066698" y="4649894"/>
              <a:ext cx="2539652" cy="1596353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000" y="4847904"/>
              <a:ext cx="834698" cy="13234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b="1" dirty="0" smtClean="0">
                  <a:solidFill>
                    <a:srgbClr val="7030A0"/>
                  </a:solidFill>
                </a:rPr>
                <a:t> </a:t>
              </a:r>
            </a:p>
            <a:p>
              <a:r>
                <a:rPr lang="en-US" sz="4400" b="1" dirty="0">
                  <a:solidFill>
                    <a:schemeClr val="accent6">
                      <a:lumMod val="75000"/>
                    </a:schemeClr>
                  </a:solidFill>
                </a:rPr>
                <a:t>2</a:t>
              </a:r>
              <a:r>
                <a:rPr lang="en-US" sz="4400" b="1" dirty="0" smtClean="0">
                  <a:solidFill>
                    <a:schemeClr val="accent6">
                      <a:lumMod val="75000"/>
                    </a:schemeClr>
                  </a:solidFill>
                </a:rPr>
                <a:t>. </a:t>
              </a:r>
              <a:r>
                <a:rPr lang="en-US" b="1" dirty="0" smtClean="0">
                  <a:solidFill>
                    <a:srgbClr val="7030A0"/>
                  </a:solidFill>
                </a:rPr>
                <a:t/>
              </a:r>
              <a:br>
                <a:rPr lang="en-US" b="1" dirty="0" smtClean="0">
                  <a:solidFill>
                    <a:srgbClr val="7030A0"/>
                  </a:solidFill>
                </a:rPr>
              </a:br>
              <a:r>
                <a:rPr lang="en-US" b="1" dirty="0" smtClean="0">
                  <a:solidFill>
                    <a:srgbClr val="7030A0"/>
                  </a:solidFill>
                </a:rPr>
                <a:t>   </a:t>
              </a:r>
              <a:endParaRPr lang="en-US" dirty="0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483257" y="3851150"/>
            <a:ext cx="3020625" cy="2398834"/>
            <a:chOff x="5438217" y="4206377"/>
            <a:chExt cx="3020625" cy="2398834"/>
          </a:xfrm>
        </p:grpSpPr>
        <p:sp>
          <p:nvSpPr>
            <p:cNvPr id="23" name="Rectangle 22"/>
            <p:cNvSpPr/>
            <p:nvPr/>
          </p:nvSpPr>
          <p:spPr>
            <a:xfrm>
              <a:off x="6112267" y="4206377"/>
              <a:ext cx="2346575" cy="2398834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234" t="2836" r="10527" b="4756"/>
            <a:stretch/>
          </p:blipFill>
          <p:spPr>
            <a:xfrm>
              <a:off x="6379243" y="4412893"/>
              <a:ext cx="1812621" cy="2047851"/>
            </a:xfrm>
            <a:prstGeom prst="rect">
              <a:avLst/>
            </a:prstGeom>
          </p:spPr>
        </p:pic>
        <p:sp>
          <p:nvSpPr>
            <p:cNvPr id="27" name="Rectangle 26"/>
            <p:cNvSpPr/>
            <p:nvPr/>
          </p:nvSpPr>
          <p:spPr>
            <a:xfrm>
              <a:off x="5438217" y="4847905"/>
              <a:ext cx="674049" cy="13234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b="1" dirty="0" smtClean="0">
                  <a:solidFill>
                    <a:srgbClr val="7030A0"/>
                  </a:solidFill>
                </a:rPr>
                <a:t> </a:t>
              </a:r>
            </a:p>
            <a:p>
              <a:r>
                <a:rPr lang="en-US" sz="4400" b="1" dirty="0">
                  <a:solidFill>
                    <a:schemeClr val="accent6">
                      <a:lumMod val="75000"/>
                    </a:schemeClr>
                  </a:solidFill>
                </a:rPr>
                <a:t>3</a:t>
              </a:r>
              <a:r>
                <a:rPr lang="en-US" sz="4400" b="1" dirty="0" smtClean="0">
                  <a:solidFill>
                    <a:schemeClr val="accent6">
                      <a:lumMod val="75000"/>
                    </a:schemeClr>
                  </a:solidFill>
                </a:rPr>
                <a:t>. </a:t>
              </a:r>
              <a:r>
                <a:rPr lang="en-US" b="1" dirty="0" smtClean="0">
                  <a:solidFill>
                    <a:srgbClr val="7030A0"/>
                  </a:solidFill>
                </a:rPr>
                <a:t/>
              </a:r>
              <a:br>
                <a:rPr lang="en-US" b="1" dirty="0" smtClean="0">
                  <a:solidFill>
                    <a:srgbClr val="7030A0"/>
                  </a:solidFill>
                </a:rPr>
              </a:br>
              <a:r>
                <a:rPr lang="en-US" b="1" dirty="0" smtClean="0">
                  <a:solidFill>
                    <a:srgbClr val="7030A0"/>
                  </a:solidFill>
                </a:rPr>
                <a:t>   </a:t>
              </a:r>
              <a:endParaRPr lang="en-US" dirty="0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4114800" y="3694158"/>
            <a:ext cx="3014803" cy="2712817"/>
            <a:chOff x="386013" y="1249583"/>
            <a:chExt cx="3014803" cy="2712817"/>
          </a:xfrm>
        </p:grpSpPr>
        <p:sp>
          <p:nvSpPr>
            <p:cNvPr id="18" name="Rectangle 17"/>
            <p:cNvSpPr/>
            <p:nvPr/>
          </p:nvSpPr>
          <p:spPr>
            <a:xfrm>
              <a:off x="1038616" y="1249583"/>
              <a:ext cx="2362200" cy="2712817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9" name="Group 18"/>
            <p:cNvGrpSpPr/>
            <p:nvPr/>
          </p:nvGrpSpPr>
          <p:grpSpPr>
            <a:xfrm>
              <a:off x="386013" y="1574104"/>
              <a:ext cx="2851003" cy="2057400"/>
              <a:chOff x="386013" y="1600200"/>
              <a:chExt cx="2851003" cy="2057400"/>
            </a:xfrm>
          </p:grpSpPr>
          <p:pic>
            <p:nvPicPr>
              <p:cNvPr id="20" name="Picture 19"/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58784" y="1600200"/>
                <a:ext cx="1978232" cy="2057400"/>
              </a:xfrm>
              <a:prstGeom prst="rect">
                <a:avLst/>
              </a:prstGeom>
            </p:spPr>
          </p:pic>
          <p:sp>
            <p:nvSpPr>
              <p:cNvPr id="21" name="Rectangle 20"/>
              <p:cNvSpPr/>
              <p:nvPr/>
            </p:nvSpPr>
            <p:spPr>
              <a:xfrm>
                <a:off x="386013" y="1951218"/>
                <a:ext cx="622593" cy="132343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b="1" dirty="0" smtClean="0">
                    <a:solidFill>
                      <a:srgbClr val="7030A0"/>
                    </a:solidFill>
                  </a:rPr>
                  <a:t> </a:t>
                </a:r>
              </a:p>
              <a:p>
                <a:r>
                  <a:rPr lang="en-US" sz="4400" b="1" dirty="0" smtClean="0">
                    <a:solidFill>
                      <a:srgbClr val="FF0000"/>
                    </a:solidFill>
                  </a:rPr>
                  <a:t>4. </a:t>
                </a:r>
                <a:r>
                  <a:rPr lang="en-US" b="1" dirty="0" smtClean="0">
                    <a:solidFill>
                      <a:srgbClr val="7030A0"/>
                    </a:solidFill>
                  </a:rPr>
                  <a:t/>
                </a:r>
                <a:br>
                  <a:rPr lang="en-US" b="1" dirty="0" smtClean="0">
                    <a:solidFill>
                      <a:srgbClr val="7030A0"/>
                    </a:solidFill>
                  </a:rPr>
                </a:br>
                <a:r>
                  <a:rPr lang="en-US" b="1" dirty="0" smtClean="0">
                    <a:solidFill>
                      <a:srgbClr val="7030A0"/>
                    </a:solidFill>
                  </a:rPr>
                  <a:t>   </a:t>
                </a:r>
                <a:endParaRPr lang="en-US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834183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ong ho dem nguoc 5 giay (online-audio-converter.com) (1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par>
              <p:cTn id="40"/>
            </p:par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2209800" y="1670327"/>
            <a:ext cx="3962400" cy="3130273"/>
            <a:chOff x="386013" y="1249583"/>
            <a:chExt cx="3014803" cy="2712817"/>
          </a:xfrm>
        </p:grpSpPr>
        <p:sp>
          <p:nvSpPr>
            <p:cNvPr id="10" name="Rectangle 9"/>
            <p:cNvSpPr/>
            <p:nvPr/>
          </p:nvSpPr>
          <p:spPr>
            <a:xfrm>
              <a:off x="1038616" y="1249583"/>
              <a:ext cx="2362200" cy="2712817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386013" y="1574104"/>
              <a:ext cx="2851003" cy="2057400"/>
              <a:chOff x="386013" y="1600200"/>
              <a:chExt cx="2851003" cy="2057400"/>
            </a:xfrm>
          </p:grpSpPr>
          <p:pic>
            <p:nvPicPr>
              <p:cNvPr id="12" name="Picture 11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58784" y="1600200"/>
                <a:ext cx="1978232" cy="2057400"/>
              </a:xfrm>
              <a:prstGeom prst="rect">
                <a:avLst/>
              </a:prstGeom>
            </p:spPr>
          </p:pic>
          <p:sp>
            <p:nvSpPr>
              <p:cNvPr id="13" name="Rectangle 12"/>
              <p:cNvSpPr/>
              <p:nvPr/>
            </p:nvSpPr>
            <p:spPr>
              <a:xfrm>
                <a:off x="386013" y="1951218"/>
                <a:ext cx="622593" cy="132343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b="1" dirty="0" smtClean="0">
                    <a:solidFill>
                      <a:srgbClr val="7030A0"/>
                    </a:solidFill>
                  </a:rPr>
                  <a:t> </a:t>
                </a:r>
              </a:p>
              <a:p>
                <a:r>
                  <a:rPr lang="en-US" sz="4400" b="1" dirty="0" smtClean="0">
                    <a:solidFill>
                      <a:srgbClr val="FF0000"/>
                    </a:solidFill>
                  </a:rPr>
                  <a:t>4. </a:t>
                </a:r>
                <a:r>
                  <a:rPr lang="en-US" b="1" dirty="0" smtClean="0">
                    <a:solidFill>
                      <a:srgbClr val="7030A0"/>
                    </a:solidFill>
                  </a:rPr>
                  <a:t/>
                </a:r>
                <a:br>
                  <a:rPr lang="en-US" b="1" dirty="0" smtClean="0">
                    <a:solidFill>
                      <a:srgbClr val="7030A0"/>
                    </a:solidFill>
                  </a:rPr>
                </a:br>
                <a:r>
                  <a:rPr lang="en-US" b="1" dirty="0" smtClean="0">
                    <a:solidFill>
                      <a:srgbClr val="7030A0"/>
                    </a:solidFill>
                  </a:rPr>
                  <a:t>   </a:t>
                </a:r>
                <a:endParaRPr lang="en-US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328715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501</TotalTime>
  <Words>176</Words>
  <Application>Microsoft Office PowerPoint</Application>
  <PresentationFormat>On-screen Show (4:3)</PresentationFormat>
  <Paragraphs>58</Paragraphs>
  <Slides>14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Times New Roman</vt:lpstr>
      <vt:lpstr>Office Theme</vt:lpstr>
      <vt:lpstr>          Làm quen với toán                               Đề tài: Ôn khối cầu, khối trụ, khối vuông, khối chữ nhật                                    Lứa tuổi: Mẫu giáo lớn                                     Số lượng: 20 trẻ                                    </vt:lpstr>
      <vt:lpstr>Câu 1: Trong các khối sau, khối nào là khối vuông? </vt:lpstr>
      <vt:lpstr>PowerPoint Presentation</vt:lpstr>
      <vt:lpstr>                 Câu 3: Khối gì có dạng khối vuông?</vt:lpstr>
      <vt:lpstr>PowerPoint Presentation</vt:lpstr>
      <vt:lpstr>Câu 1: Trong các khối sau, khối nào là khối cầu? </vt:lpstr>
      <vt:lpstr>PowerPoint Presentation</vt:lpstr>
      <vt:lpstr>                 Câu 2: Đồ vật gì có dạng khối cầu, có đường bao cong tròn và lăn được nhiều phía? </vt:lpstr>
      <vt:lpstr>PowerPoint Presentation</vt:lpstr>
      <vt:lpstr>Câu 3: Khối gì có 6 mặt các mặt đều là hình chữ nhật  </vt:lpstr>
      <vt:lpstr>PowerPoint Presentation</vt:lpstr>
      <vt:lpstr>Câu 4: Bé hãy tìm đồ vật có hình dạng giống khối chữ nhật 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Câu 1: Ngày lễ Halowin là ngày nào trong năm? 1. 31/10  2.  20/10  3. 10/10</dc:title>
  <dc:creator>Welcome</dc:creator>
  <cp:lastModifiedBy>Phong4T3</cp:lastModifiedBy>
  <cp:revision>45</cp:revision>
  <dcterms:created xsi:type="dcterms:W3CDTF">2017-10-18T09:55:45Z</dcterms:created>
  <dcterms:modified xsi:type="dcterms:W3CDTF">2021-03-04T02:57:55Z</dcterms:modified>
</cp:coreProperties>
</file>