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72"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9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24/04/2024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24/04/2024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24/04/2024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24/04/2024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24/04/2024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24/04/2024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24/04/2024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24/04/2024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7.m4a"/><Relationship Id="rId15" Type="http://schemas.openxmlformats.org/officeDocument/2006/relationships/image" Target="../media/image4.png"/><Relationship Id="rId10" Type="http://schemas.openxmlformats.org/officeDocument/2006/relationships/image" Target="../media/image17.png"/><Relationship Id="rId4" Type="http://schemas.microsoft.com/office/2007/relationships/media" Target="../media/media7.m4a"/><Relationship Id="rId9" Type="http://schemas.openxmlformats.org/officeDocument/2006/relationships/image" Target="../media/image16.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7.png"/><Relationship Id="rId4" Type="http://schemas.microsoft.com/office/2007/relationships/media" Target="../media/media8.m4a"/><Relationship Id="rId9" Type="http://schemas.openxmlformats.org/officeDocument/2006/relationships/image" Target="../media/image16.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8.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4.jp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5.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13.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5.m4a"/><Relationship Id="rId15" Type="http://schemas.openxmlformats.org/officeDocument/2006/relationships/image" Target="../media/image22.jpg"/><Relationship Id="rId10" Type="http://schemas.openxmlformats.org/officeDocument/2006/relationships/image" Target="../media/image17.png"/><Relationship Id="rId4" Type="http://schemas.microsoft.com/office/2007/relationships/media" Target="../media/media5.m4a"/><Relationship Id="rId9" Type="http://schemas.openxmlformats.org/officeDocument/2006/relationships/image" Target="../media/image16.png"/><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25.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6.m4a"/><Relationship Id="rId15" Type="http://schemas.openxmlformats.org/officeDocument/2006/relationships/image" Target="../media/image13.png"/><Relationship Id="rId10" Type="http://schemas.openxmlformats.org/officeDocument/2006/relationships/image" Target="../media/image17.png"/><Relationship Id="rId4" Type="http://schemas.microsoft.com/office/2007/relationships/media" Target="../media/media6.m4a"/><Relationship Id="rId9" Type="http://schemas.openxmlformats.org/officeDocument/2006/relationships/image" Target="../media/image16.pn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5" y="-19000"/>
            <a:ext cx="12192000" cy="6858000"/>
          </a:xfrm>
          <a:prstGeom prst="rect">
            <a:avLst/>
          </a:prstGeom>
        </p:spPr>
      </p:pic>
      <p:sp>
        <p:nvSpPr>
          <p:cNvPr id="6" name="TextBox 5"/>
          <p:cNvSpPr txBox="1"/>
          <p:nvPr/>
        </p:nvSpPr>
        <p:spPr>
          <a:xfrm>
            <a:off x="3690643" y="1164679"/>
            <a:ext cx="4492064" cy="715581"/>
          </a:xfrm>
          <a:prstGeom prst="rect">
            <a:avLst/>
          </a:prstGeom>
          <a:noFill/>
        </p:spPr>
        <p:txBody>
          <a:bodyPr wrap="none" rtlCol="0">
            <a:spAutoFit/>
          </a:bodyPr>
          <a:lstStyle/>
          <a:p>
            <a:pPr algn="ctr"/>
            <a:r>
              <a:rPr lang="en-US" sz="1350" b="1" dirty="0">
                <a:latin typeface="Times New Roman" panose="02020603050405020304" pitchFamily="18" charset="0"/>
                <a:cs typeface="Times New Roman" panose="02020603050405020304" pitchFamily="18" charset="0"/>
              </a:rPr>
              <a:t>PHÒNG GIÁO DỤC VÀ ĐÀO TẠO QUẬN LONG BIÊN </a:t>
            </a:r>
          </a:p>
          <a:p>
            <a:pPr algn="ctr"/>
            <a:r>
              <a:rPr lang="en-US" sz="1350" b="1" dirty="0">
                <a:latin typeface="Times New Roman" panose="02020603050405020304" pitchFamily="18" charset="0"/>
                <a:cs typeface="Times New Roman" panose="02020603050405020304" pitchFamily="18" charset="0"/>
              </a:rPr>
              <a:t>TRƯỜNG MẦM NON HOA SỮA</a:t>
            </a:r>
          </a:p>
          <a:p>
            <a:endParaRPr lang="en-US" sz="1350" dirty="0"/>
          </a:p>
        </p:txBody>
      </p:sp>
      <p:sp>
        <p:nvSpPr>
          <p:cNvPr id="9" name="TextBox 8"/>
          <p:cNvSpPr txBox="1"/>
          <p:nvPr/>
        </p:nvSpPr>
        <p:spPr>
          <a:xfrm>
            <a:off x="4816240" y="3831105"/>
            <a:ext cx="2443298" cy="507831"/>
          </a:xfrm>
          <a:prstGeom prst="rect">
            <a:avLst/>
          </a:prstGeom>
          <a:noFill/>
        </p:spPr>
        <p:txBody>
          <a:bodyPr wrap="none" rtlCol="0">
            <a:spAutoFit/>
          </a:bodyPr>
          <a:lstStyle/>
          <a:p>
            <a:r>
              <a:rPr lang="en-US" sz="1350" b="1" dirty="0" err="1">
                <a:solidFill>
                  <a:srgbClr val="FF0000"/>
                </a:solidFill>
                <a:latin typeface="Times New Roman" panose="02020603050405020304" pitchFamily="18" charset="0"/>
                <a:cs typeface="Times New Roman" panose="02020603050405020304" pitchFamily="18" charset="0"/>
              </a:rPr>
              <a:t>Lứa</a:t>
            </a:r>
            <a:r>
              <a:rPr lang="en-US" sz="1350" b="1" dirty="0">
                <a:solidFill>
                  <a:srgbClr val="FF0000"/>
                </a:solidFill>
                <a:latin typeface="Times New Roman" panose="02020603050405020304" pitchFamily="18" charset="0"/>
                <a:cs typeface="Times New Roman" panose="02020603050405020304" pitchFamily="18" charset="0"/>
              </a:rPr>
              <a:t> </a:t>
            </a:r>
            <a:r>
              <a:rPr lang="en-US" sz="1350" b="1" dirty="0" err="1">
                <a:solidFill>
                  <a:srgbClr val="FF0000"/>
                </a:solidFill>
                <a:latin typeface="Times New Roman" panose="02020603050405020304" pitchFamily="18" charset="0"/>
                <a:cs typeface="Times New Roman" panose="02020603050405020304" pitchFamily="18" charset="0"/>
              </a:rPr>
              <a:t>tuổi</a:t>
            </a:r>
            <a:r>
              <a:rPr lang="en-US" sz="1350" b="1" dirty="0">
                <a:solidFill>
                  <a:srgbClr val="FF0000"/>
                </a:solidFill>
                <a:latin typeface="Times New Roman" panose="02020603050405020304" pitchFamily="18" charset="0"/>
                <a:cs typeface="Times New Roman" panose="02020603050405020304" pitchFamily="18" charset="0"/>
              </a:rPr>
              <a:t>: </a:t>
            </a:r>
            <a:r>
              <a:rPr lang="en-US" sz="1350" b="1" dirty="0" err="1">
                <a:solidFill>
                  <a:srgbClr val="FF0000"/>
                </a:solidFill>
                <a:latin typeface="Times New Roman" panose="02020603050405020304" pitchFamily="18" charset="0"/>
                <a:cs typeface="Times New Roman" panose="02020603050405020304" pitchFamily="18" charset="0"/>
              </a:rPr>
              <a:t>Mẫu</a:t>
            </a:r>
            <a:r>
              <a:rPr lang="en-US" sz="1350" b="1" dirty="0">
                <a:solidFill>
                  <a:srgbClr val="FF0000"/>
                </a:solidFill>
                <a:latin typeface="Times New Roman" panose="02020603050405020304" pitchFamily="18" charset="0"/>
                <a:cs typeface="Times New Roman" panose="02020603050405020304" pitchFamily="18" charset="0"/>
              </a:rPr>
              <a:t> </a:t>
            </a:r>
            <a:r>
              <a:rPr lang="en-US" sz="1350" b="1" dirty="0" err="1">
                <a:solidFill>
                  <a:srgbClr val="FF0000"/>
                </a:solidFill>
                <a:latin typeface="Times New Roman" panose="02020603050405020304" pitchFamily="18" charset="0"/>
                <a:cs typeface="Times New Roman" panose="02020603050405020304" pitchFamily="18" charset="0"/>
              </a:rPr>
              <a:t>giáo</a:t>
            </a:r>
            <a:r>
              <a:rPr lang="en-US" sz="1350" b="1" dirty="0">
                <a:solidFill>
                  <a:srgbClr val="FF0000"/>
                </a:solidFill>
                <a:latin typeface="Times New Roman" panose="02020603050405020304" pitchFamily="18" charset="0"/>
                <a:cs typeface="Times New Roman" panose="02020603050405020304" pitchFamily="18" charset="0"/>
              </a:rPr>
              <a:t> </a:t>
            </a:r>
            <a:r>
              <a:rPr lang="en-US" sz="1350" b="1" dirty="0" err="1">
                <a:solidFill>
                  <a:srgbClr val="FF0000"/>
                </a:solidFill>
                <a:latin typeface="Times New Roman" panose="02020603050405020304" pitchFamily="18" charset="0"/>
                <a:cs typeface="Times New Roman" panose="02020603050405020304" pitchFamily="18" charset="0"/>
              </a:rPr>
              <a:t>bé</a:t>
            </a:r>
            <a:r>
              <a:rPr lang="en-US" sz="1350" b="1" dirty="0">
                <a:solidFill>
                  <a:srgbClr val="FF0000"/>
                </a:solidFill>
                <a:latin typeface="Times New Roman" panose="02020603050405020304" pitchFamily="18" charset="0"/>
                <a:cs typeface="Times New Roman" panose="02020603050405020304" pitchFamily="18" charset="0"/>
              </a:rPr>
              <a:t> 3-4 </a:t>
            </a:r>
            <a:r>
              <a:rPr lang="en-US" sz="1350" b="1" dirty="0" err="1">
                <a:solidFill>
                  <a:srgbClr val="FF0000"/>
                </a:solidFill>
                <a:latin typeface="Times New Roman" panose="02020603050405020304" pitchFamily="18" charset="0"/>
                <a:cs typeface="Times New Roman" panose="02020603050405020304" pitchFamily="18" charset="0"/>
              </a:rPr>
              <a:t>tuổi</a:t>
            </a:r>
            <a:endParaRPr lang="en-US" sz="1350" b="1" dirty="0">
              <a:solidFill>
                <a:srgbClr val="FF0000"/>
              </a:solidFill>
              <a:latin typeface="Times New Roman" panose="02020603050405020304" pitchFamily="18" charset="0"/>
              <a:cs typeface="Times New Roman" panose="02020603050405020304" pitchFamily="18" charset="0"/>
            </a:endParaRPr>
          </a:p>
          <a:p>
            <a:endParaRPr lang="en-US" sz="1350" dirty="0"/>
          </a:p>
        </p:txBody>
      </p:sp>
      <p:sp>
        <p:nvSpPr>
          <p:cNvPr id="10" name="TextBox 9"/>
          <p:cNvSpPr txBox="1"/>
          <p:nvPr/>
        </p:nvSpPr>
        <p:spPr>
          <a:xfrm>
            <a:off x="4754925" y="4193583"/>
            <a:ext cx="2565126" cy="300082"/>
          </a:xfrm>
          <a:prstGeom prst="rect">
            <a:avLst/>
          </a:prstGeom>
          <a:noFill/>
        </p:spPr>
        <p:txBody>
          <a:bodyPr wrap="none" rtlCol="0">
            <a:spAutoFit/>
          </a:bodyPr>
          <a:lstStyle/>
          <a:p>
            <a:r>
              <a:rPr lang="en-US" sz="1350" b="1" i="1" dirty="0" err="1">
                <a:solidFill>
                  <a:srgbClr val="C00000"/>
                </a:solidFill>
                <a:latin typeface="Times New Roman" panose="02020603050405020304" pitchFamily="18" charset="0"/>
                <a:cs typeface="Times New Roman" panose="02020603050405020304" pitchFamily="18" charset="0"/>
              </a:rPr>
              <a:t>Giáo</a:t>
            </a:r>
            <a:r>
              <a:rPr lang="en-US" sz="1350" b="1" i="1" dirty="0">
                <a:solidFill>
                  <a:srgbClr val="C00000"/>
                </a:solidFill>
                <a:latin typeface="Times New Roman" panose="02020603050405020304" pitchFamily="18" charset="0"/>
                <a:cs typeface="Times New Roman" panose="02020603050405020304" pitchFamily="18" charset="0"/>
              </a:rPr>
              <a:t> </a:t>
            </a:r>
            <a:r>
              <a:rPr lang="en-US" sz="1350" b="1" i="1" dirty="0" err="1">
                <a:solidFill>
                  <a:srgbClr val="C00000"/>
                </a:solidFill>
                <a:latin typeface="Times New Roman" panose="02020603050405020304" pitchFamily="18" charset="0"/>
                <a:cs typeface="Times New Roman" panose="02020603050405020304" pitchFamily="18" charset="0"/>
              </a:rPr>
              <a:t>viên</a:t>
            </a:r>
            <a:r>
              <a:rPr lang="en-US" sz="1350" b="1" i="1" dirty="0">
                <a:solidFill>
                  <a:srgbClr val="C00000"/>
                </a:solidFill>
                <a:latin typeface="Times New Roman" panose="02020603050405020304" pitchFamily="18" charset="0"/>
                <a:cs typeface="Times New Roman" panose="02020603050405020304" pitchFamily="18" charset="0"/>
              </a:rPr>
              <a:t>: </a:t>
            </a:r>
            <a:r>
              <a:rPr lang="en-US" sz="1350" b="1" i="1" dirty="0" err="1">
                <a:solidFill>
                  <a:srgbClr val="C00000"/>
                </a:solidFill>
                <a:latin typeface="Times New Roman" panose="02020603050405020304" pitchFamily="18" charset="0"/>
                <a:cs typeface="Times New Roman" panose="02020603050405020304" pitchFamily="18" charset="0"/>
              </a:rPr>
              <a:t>Nguyễn</a:t>
            </a:r>
            <a:r>
              <a:rPr lang="en-US" sz="1350" b="1" i="1" dirty="0">
                <a:solidFill>
                  <a:srgbClr val="C00000"/>
                </a:solidFill>
                <a:latin typeface="Times New Roman" panose="02020603050405020304" pitchFamily="18" charset="0"/>
                <a:cs typeface="Times New Roman" panose="02020603050405020304" pitchFamily="18" charset="0"/>
              </a:rPr>
              <a:t> </a:t>
            </a:r>
            <a:r>
              <a:rPr lang="en-US" sz="1350" b="1" i="1" dirty="0" err="1">
                <a:solidFill>
                  <a:srgbClr val="C00000"/>
                </a:solidFill>
                <a:latin typeface="Times New Roman" panose="02020603050405020304" pitchFamily="18" charset="0"/>
                <a:cs typeface="Times New Roman" panose="02020603050405020304" pitchFamily="18" charset="0"/>
              </a:rPr>
              <a:t>Thị</a:t>
            </a:r>
            <a:r>
              <a:rPr lang="en-US" sz="1350" b="1" i="1" dirty="0">
                <a:solidFill>
                  <a:srgbClr val="C00000"/>
                </a:solidFill>
                <a:latin typeface="Times New Roman" panose="02020603050405020304" pitchFamily="18" charset="0"/>
                <a:cs typeface="Times New Roman" panose="02020603050405020304" pitchFamily="18" charset="0"/>
              </a:rPr>
              <a:t> </a:t>
            </a:r>
            <a:r>
              <a:rPr lang="vi-VN" sz="1350" b="1" i="1" smtClean="0">
                <a:solidFill>
                  <a:srgbClr val="C00000"/>
                </a:solidFill>
                <a:latin typeface="Times New Roman" panose="02020603050405020304" pitchFamily="18" charset="0"/>
                <a:cs typeface="Times New Roman" panose="02020603050405020304" pitchFamily="18" charset="0"/>
              </a:rPr>
              <a:t>Lệ Quyên</a:t>
            </a:r>
            <a:endParaRPr lang="en-US" sz="1350" dirty="0"/>
          </a:p>
        </p:txBody>
      </p:sp>
      <p:sp>
        <p:nvSpPr>
          <p:cNvPr id="7" name="TextBox 6"/>
          <p:cNvSpPr txBox="1"/>
          <p:nvPr/>
        </p:nvSpPr>
        <p:spPr>
          <a:xfrm>
            <a:off x="2278035" y="1986959"/>
            <a:ext cx="7605467" cy="1015663"/>
          </a:xfrm>
          <a:prstGeom prst="rect">
            <a:avLst/>
          </a:prstGeom>
          <a:noFill/>
        </p:spPr>
        <p:txBody>
          <a:bodyPr wrap="square" rtlCol="0">
            <a:spAutoFit/>
          </a:bodyPr>
          <a:lstStyle/>
          <a:p>
            <a:pPr algn="ctr"/>
            <a:r>
              <a:rPr lang="en-US" sz="2100" b="1" dirty="0">
                <a:solidFill>
                  <a:srgbClr val="FF0000"/>
                </a:solidFill>
                <a:latin typeface="Times New Roman" panose="02020603050405020304" pitchFamily="18" charset="0"/>
                <a:cs typeface="Times New Roman" panose="02020603050405020304" pitchFamily="18" charset="0"/>
              </a:rPr>
              <a:t>LĨNH VỰC PHÁT TRIỂN </a:t>
            </a:r>
            <a:r>
              <a:rPr lang="vi-VN" sz="2100" b="1" dirty="0" smtClean="0">
                <a:solidFill>
                  <a:srgbClr val="FF0000"/>
                </a:solidFill>
                <a:latin typeface="Times New Roman" panose="02020603050405020304" pitchFamily="18" charset="0"/>
                <a:cs typeface="Times New Roman" panose="02020603050405020304" pitchFamily="18" charset="0"/>
              </a:rPr>
              <a:t>NHẬN THỨC</a:t>
            </a:r>
            <a:endParaRPr lang="en-US" sz="2100" b="1" dirty="0">
              <a:solidFill>
                <a:srgbClr val="FF0000"/>
              </a:solidFill>
              <a:latin typeface="Times New Roman" panose="02020603050405020304" pitchFamily="18" charset="0"/>
              <a:cs typeface="Times New Roman" panose="02020603050405020304" pitchFamily="18" charset="0"/>
            </a:endParaRPr>
          </a:p>
          <a:p>
            <a:pPr algn="ctr"/>
            <a:endParaRPr lang="en-US" sz="2100" b="1" dirty="0">
              <a:solidFill>
                <a:srgbClr val="FF0000"/>
              </a:solidFill>
              <a:latin typeface="Times New Roman" panose="02020603050405020304" pitchFamily="18" charset="0"/>
              <a:cs typeface="Times New Roman" panose="02020603050405020304" pitchFamily="18" charset="0"/>
            </a:endParaRPr>
          </a:p>
          <a:p>
            <a:pPr algn="ctr"/>
            <a:r>
              <a:rPr lang="en-US" b="1" dirty="0" err="1">
                <a:solidFill>
                  <a:srgbClr val="002060"/>
                </a:solidFill>
                <a:latin typeface="Times New Roman" panose="02020603050405020304" pitchFamily="18" charset="0"/>
                <a:cs typeface="Times New Roman" panose="02020603050405020304" pitchFamily="18" charset="0"/>
              </a:rPr>
              <a:t>Đề</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tài</a:t>
            </a:r>
            <a:r>
              <a:rPr lang="en-US" b="1" dirty="0">
                <a:solidFill>
                  <a:srgbClr val="002060"/>
                </a:solidFill>
                <a:latin typeface="Times New Roman" panose="02020603050405020304" pitchFamily="18" charset="0"/>
                <a:cs typeface="Times New Roman" panose="02020603050405020304" pitchFamily="18" charset="0"/>
              </a:rPr>
              <a:t>:</a:t>
            </a:r>
            <a:r>
              <a:rPr lang="vi-VN" b="1" dirty="0">
                <a:solidFill>
                  <a:srgbClr val="002060"/>
                </a:solidFill>
                <a:latin typeface="Times New Roman" panose="02020603050405020304" pitchFamily="18" charset="0"/>
                <a:cs typeface="Times New Roman" panose="02020603050405020304" pitchFamily="18" charset="0"/>
              </a:rPr>
              <a:t> </a:t>
            </a:r>
            <a:r>
              <a:rPr lang="vi-VN" b="1" dirty="0" smtClean="0">
                <a:solidFill>
                  <a:srgbClr val="002060"/>
                </a:solidFill>
                <a:latin typeface="Times New Roman" panose="02020603050405020304" pitchFamily="18" charset="0"/>
                <a:cs typeface="Times New Roman" panose="02020603050405020304" pitchFamily="18" charset="0"/>
              </a:rPr>
              <a:t>Khám phá cầu vồng</a:t>
            </a:r>
            <a:endParaRPr lang="en-US"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754927" y="5392379"/>
            <a:ext cx="1694695" cy="300082"/>
          </a:xfrm>
          <a:prstGeom prst="rect">
            <a:avLst/>
          </a:prstGeom>
          <a:noFill/>
        </p:spPr>
        <p:txBody>
          <a:bodyPr wrap="none" rtlCol="0">
            <a:spAutoFit/>
          </a:bodyPr>
          <a:lstStyle/>
          <a:p>
            <a:r>
              <a:rPr lang="en-US" sz="1350" dirty="0" err="1"/>
              <a:t>Năm</a:t>
            </a:r>
            <a:r>
              <a:rPr lang="en-US" sz="1350" dirty="0"/>
              <a:t> </a:t>
            </a:r>
            <a:r>
              <a:rPr lang="en-US" sz="1350" dirty="0" err="1"/>
              <a:t>học</a:t>
            </a:r>
            <a:r>
              <a:rPr lang="en-US" sz="1350" dirty="0"/>
              <a:t>: 2023- 2024</a:t>
            </a:r>
          </a:p>
        </p:txBody>
      </p:sp>
    </p:spTree>
    <p:extLst>
      <p:ext uri="{BB962C8B-B14F-4D97-AF65-F5344CB8AC3E}">
        <p14:creationId xmlns:p14="http://schemas.microsoft.com/office/powerpoint/2010/main" val="4209793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109">
        <p15:prstTrans prst="peelOff"/>
      </p:transition>
    </mc:Choice>
    <mc:Fallback xmlns="">
      <p:transition spd="slow" advTm="60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74355" y="152400"/>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344175" y="199086"/>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1837">
        <p15:prstTrans prst="peelOff"/>
      </p:transition>
    </mc:Choice>
    <mc:Fallback xmlns="">
      <p:transition spd="slow" advTm="1118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4688">
        <p15:prstTrans prst="curtains"/>
      </p:transition>
    </mc:Choice>
    <mc:Fallback xmlns="">
      <p:transition spd="slow" advTm="14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759">
        <p15:prstTrans prst="drape"/>
      </p:transition>
    </mc:Choice>
    <mc:Fallback xmlns="">
      <p:transition spd="slow" advTm="48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211</Words>
  <Application>Microsoft Office PowerPoint</Application>
  <PresentationFormat>Widescreen</PresentationFormat>
  <Paragraphs>42</Paragraphs>
  <Slides>12</Slides>
  <Notes>0</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#9Slide03 AllRoundGothic</vt:lpstr>
      <vt:lpstr>#9Slide05 SantElia Script Light</vt: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Phong6T1</cp:lastModifiedBy>
  <cp:revision>23</cp:revision>
  <dcterms:created xsi:type="dcterms:W3CDTF">2022-03-30T01:26:12Z</dcterms:created>
  <dcterms:modified xsi:type="dcterms:W3CDTF">2024-04-24T06:23:39Z</dcterms:modified>
</cp:coreProperties>
</file>