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6" r:id="rId4"/>
    <p:sldId id="260" r:id="rId5"/>
    <p:sldId id="262" r:id="rId6"/>
    <p:sldId id="261"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8351E-764F-463E-A7E5-4208DB142C7E}" type="datetimeFigureOut">
              <a:rPr lang="en-US" smtClean="0"/>
              <a:pPr/>
              <a:t>13/12/2024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BE10-1ACE-448D-BF95-0966E46777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8351E-764F-463E-A7E5-4208DB142C7E}" type="datetimeFigureOut">
              <a:rPr lang="en-US" smtClean="0"/>
              <a:pPr/>
              <a:t>13/12/2024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3BE10-1ACE-448D-BF95-0966E46777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L&#7899;p%20m&#7851;u%20gi&#225;o%20b&#233;%20C1\N&#259;m%20h&#7885;c%202019%20-%202020\B&#7843;ng%20t&#432;&#417;ng%20t&#225;c\Trang\th&#225;ng%2012-KPXH%20COn%20G&#7845;u%20-%20Con%20voi\Ti&#7871;ng%20k&#234;u%20v&#224;%20h&#236;nh%20&#7843;nh%20con%20g&#7845;u.mp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L&#7899;p%20m&#7851;u%20gi&#225;o%20b&#233;%20C1\N&#259;m%20h&#7885;c%202019%20-%202020\B&#7843;ng%20t&#432;&#417;ng%20t&#225;c\Trang\th&#225;ng%2012-KPXH%20COn%20G&#7845;u%20-%20Con%20voi\Ch&#417;i%20m&#224;%20h&#7885;c%20-%20T&#236;m%20hi&#7875;u%20v&#7873;%20con%20voi%20-%20Ng&#7885;c%20H&#7843;i%20Channel.mp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file:///D:\L&#7899;p%20m&#7851;u%20gi&#225;o%20b&#233;%20C1\N&#259;m%20h&#7885;c%202019%20-%202020\B&#7843;ng%20t&#432;&#417;ng%20t&#225;c\Trang\th&#225;ng%2012-KPXH%20COn%20G&#7845;u%20-%20Con%20voi\chu%20khi%20ok.mp4"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57200"/>
            <a:ext cx="7772400" cy="685800"/>
          </a:xfrm>
        </p:spPr>
        <p:txBody>
          <a:bodyPr>
            <a:noAutofit/>
          </a:bodyPr>
          <a:lstStyle/>
          <a:p>
            <a:r>
              <a:rPr lang="en-US" sz="1600" b="1" dirty="0" smtClean="0">
                <a:solidFill>
                  <a:srgbClr val="002060"/>
                </a:solidFill>
                <a:latin typeface="Times New Roman" pitchFamily="18" charset="0"/>
                <a:cs typeface="Times New Roman" pitchFamily="18" charset="0"/>
              </a:rPr>
              <a:t>PHÒNG GIÁO DỤC VÀ ĐÀO TẠO QUẬN LONG BIÊN </a:t>
            </a:r>
            <a:br>
              <a:rPr lang="en-US" sz="1600" b="1" dirty="0" smtClean="0">
                <a:solidFill>
                  <a:srgbClr val="002060"/>
                </a:solidFill>
                <a:latin typeface="Times New Roman" pitchFamily="18" charset="0"/>
                <a:cs typeface="Times New Roman" pitchFamily="18" charset="0"/>
              </a:rPr>
            </a:br>
            <a:r>
              <a:rPr lang="en-US" sz="1600" b="1" dirty="0" smtClean="0">
                <a:solidFill>
                  <a:srgbClr val="002060"/>
                </a:solidFill>
                <a:latin typeface="Times New Roman" pitchFamily="18" charset="0"/>
                <a:cs typeface="Times New Roman" pitchFamily="18" charset="0"/>
              </a:rPr>
              <a:t>TRƯỜNG MẦM NON </a:t>
            </a:r>
            <a:r>
              <a:rPr lang="en-US" sz="1600" b="1" dirty="0" smtClean="0">
                <a:solidFill>
                  <a:srgbClr val="002060"/>
                </a:solidFill>
                <a:latin typeface="Times New Roman" pitchFamily="18" charset="0"/>
                <a:cs typeface="Times New Roman" pitchFamily="18" charset="0"/>
              </a:rPr>
              <a:t>HOA TRẠNG NGUYÊN</a:t>
            </a:r>
            <a:endParaRPr lang="en-US" sz="1600" b="1"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a:xfrm>
            <a:off x="2133600" y="2209800"/>
            <a:ext cx="4800600" cy="533400"/>
          </a:xfrm>
        </p:spPr>
        <p:txBody>
          <a:bodyPr>
            <a:normAutofit fontScale="25000" lnSpcReduction="20000"/>
          </a:bodyPr>
          <a:lstStyle/>
          <a:p>
            <a:r>
              <a:rPr lang="en-US" sz="12800" b="1" dirty="0" smtClean="0">
                <a:solidFill>
                  <a:srgbClr val="FF0000"/>
                </a:solidFill>
                <a:latin typeface="Times New Roman" pitchFamily="18" charset="0"/>
                <a:cs typeface="Times New Roman" pitchFamily="18" charset="0"/>
              </a:rPr>
              <a:t>KHÁM PHÁ KHOA HỌC</a:t>
            </a:r>
          </a:p>
          <a:p>
            <a:r>
              <a:rPr lang="en-US" sz="12800" dirty="0" smtClean="0">
                <a:solidFill>
                  <a:srgbClr val="FF0000"/>
                </a:solidFill>
                <a:latin typeface="Times New Roman" pitchFamily="18" charset="0"/>
                <a:cs typeface="Times New Roman" pitchFamily="18" charset="0"/>
              </a:rPr>
              <a:t> </a:t>
            </a:r>
            <a:endParaRPr lang="en-US" sz="5100" dirty="0" smtClean="0">
              <a:solidFill>
                <a:srgbClr val="FF0000"/>
              </a:solidFill>
              <a:latin typeface="Times New Roman" pitchFamily="18" charset="0"/>
              <a:cs typeface="Times New Roman" pitchFamily="18" charset="0"/>
            </a:endParaRPr>
          </a:p>
          <a:p>
            <a:pPr algn="l"/>
            <a:endParaRPr lang="en-US" sz="3800" dirty="0">
              <a:solidFill>
                <a:srgbClr val="00B0F0"/>
              </a:solidFill>
              <a:latin typeface="Times New Roman" pitchFamily="18" charset="0"/>
              <a:cs typeface="Times New Roman" pitchFamily="18" charset="0"/>
            </a:endParaRPr>
          </a:p>
        </p:txBody>
      </p:sp>
      <p:sp>
        <p:nvSpPr>
          <p:cNvPr id="6" name="Subtitle 2"/>
          <p:cNvSpPr txBox="1">
            <a:spLocks/>
          </p:cNvSpPr>
          <p:nvPr/>
        </p:nvSpPr>
        <p:spPr>
          <a:xfrm>
            <a:off x="2133600" y="3842657"/>
            <a:ext cx="5715000" cy="25146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tài</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 Con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gấu</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 Con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voi</a:t>
            </a:r>
            <a:endPar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Lứa</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tuổi</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 3 – 4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tuổi</a:t>
            </a:r>
            <a:endPar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Người</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thực</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hiện</a:t>
            </a:r>
            <a:r>
              <a:rPr kumimoji="0" lang="en-US" sz="2400" b="1" i="0" u="none" strike="noStrike" kern="1200" cap="none" spc="0" normalizeH="0" baseline="0" noProof="0" dirty="0" smtClean="0">
                <a:ln>
                  <a:noFill/>
                </a:ln>
                <a:solidFill>
                  <a:srgbClr val="00B0F0"/>
                </a:solidFill>
                <a:effectLst/>
                <a:uLnTx/>
                <a:uFillTx/>
                <a:latin typeface="Times New Roman" pitchFamily="18" charset="0"/>
                <a:ea typeface="+mn-ea"/>
                <a:cs typeface="Times New Roman" pitchFamily="18" charset="0"/>
              </a:rPr>
              <a:t> : </a:t>
            </a:r>
            <a:r>
              <a:rPr kumimoji="0" lang="en-US" sz="2400" b="1" i="0" u="none" strike="noStrike" kern="1200" cap="none" spc="0" normalizeH="0" baseline="0" noProof="0" dirty="0" err="1" smtClean="0">
                <a:ln>
                  <a:noFill/>
                </a:ln>
                <a:solidFill>
                  <a:srgbClr val="00B0F0"/>
                </a:solidFill>
                <a:effectLst/>
                <a:uLnTx/>
                <a:uFillTx/>
                <a:latin typeface="Times New Roman" pitchFamily="18" charset="0"/>
                <a:ea typeface="+mn-ea"/>
                <a:cs typeface="Times New Roman" pitchFamily="18" charset="0"/>
              </a:rPr>
              <a:t>Nguyễn</a:t>
            </a:r>
            <a:r>
              <a:rPr kumimoji="0" lang="en-US" sz="2400" b="1" i="0" u="none" strike="noStrike" kern="1200" cap="none" spc="0" normalizeH="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noProof="0" dirty="0" err="1" smtClean="0">
                <a:ln>
                  <a:noFill/>
                </a:ln>
                <a:solidFill>
                  <a:srgbClr val="00B0F0"/>
                </a:solidFill>
                <a:effectLst/>
                <a:uLnTx/>
                <a:uFillTx/>
                <a:latin typeface="Times New Roman" pitchFamily="18" charset="0"/>
                <a:ea typeface="+mn-ea"/>
                <a:cs typeface="Times New Roman" pitchFamily="18" charset="0"/>
              </a:rPr>
              <a:t>Thị</a:t>
            </a:r>
            <a:r>
              <a:rPr kumimoji="0" lang="en-US" sz="2400" b="1" i="0" u="none" strike="noStrike" kern="1200" cap="none" spc="0" normalizeH="0" noProof="0" dirty="0" smtClean="0">
                <a:ln>
                  <a:noFill/>
                </a:ln>
                <a:solidFill>
                  <a:srgbClr val="00B0F0"/>
                </a:solidFill>
                <a:effectLst/>
                <a:uLnTx/>
                <a:uFillTx/>
                <a:latin typeface="Times New Roman" pitchFamily="18" charset="0"/>
                <a:ea typeface="+mn-ea"/>
                <a:cs typeface="Times New Roman" pitchFamily="18" charset="0"/>
              </a:rPr>
              <a:t> </a:t>
            </a:r>
            <a:r>
              <a:rPr kumimoji="0" lang="en-US" sz="2400" b="1" i="0" u="none" strike="noStrike" kern="1200" cap="none" spc="0" normalizeH="0" noProof="0" dirty="0" err="1" smtClean="0">
                <a:ln>
                  <a:noFill/>
                </a:ln>
                <a:solidFill>
                  <a:srgbClr val="00B0F0"/>
                </a:solidFill>
                <a:effectLst/>
                <a:uLnTx/>
                <a:uFillTx/>
                <a:latin typeface="Times New Roman" pitchFamily="18" charset="0"/>
                <a:ea typeface="+mn-ea"/>
                <a:cs typeface="Times New Roman" pitchFamily="18" charset="0"/>
              </a:rPr>
              <a:t>Tình</a:t>
            </a:r>
            <a:endParaRPr kumimoji="0" lang="en-US" sz="2400" b="1" i="0" u="none" strike="noStrike" kern="1200" cap="none" spc="0" normalizeH="0" baseline="0" noProof="0" dirty="0">
              <a:ln>
                <a:noFill/>
              </a:ln>
              <a:solidFill>
                <a:srgbClr val="00B0F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blinds(horizontal)">
                                      <p:cBhvr>
                                        <p:cTn id="18" dur="500"/>
                                        <p:tgtEl>
                                          <p:spTgt spid="6">
                                            <p:txEl>
                                              <p:pRg st="0" end="0"/>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blinds(horizontal)">
                                      <p:cBhvr>
                                        <p:cTn id="21" dur="500"/>
                                        <p:tgtEl>
                                          <p:spTgt spid="6">
                                            <p:txEl>
                                              <p:pRg st="1" end="1"/>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blinds(horizontal)">
                                      <p:cBhvr>
                                        <p:cTn id="24"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534400" cy="609600"/>
          </a:xfrm>
        </p:spPr>
        <p:txBody>
          <a:bodyPr>
            <a:noAutofit/>
          </a:bodyPr>
          <a:lstStyle/>
          <a:p>
            <a:r>
              <a:rPr lang="en-US" sz="3200" b="1" dirty="0" smtClean="0">
                <a:solidFill>
                  <a:srgbClr val="FF0000"/>
                </a:solidFill>
                <a:latin typeface="Times New Roman" pitchFamily="18" charset="0"/>
                <a:cs typeface="Times New Roman" pitchFamily="18" charset="0"/>
              </a:rPr>
              <a:t>1. </a:t>
            </a:r>
            <a:r>
              <a:rPr lang="en-US" sz="3200" b="1" dirty="0" err="1" smtClean="0">
                <a:solidFill>
                  <a:srgbClr val="FF0000"/>
                </a:solidFill>
                <a:latin typeface="Times New Roman" pitchFamily="18" charset="0"/>
                <a:cs typeface="Times New Roman" pitchFamily="18" charset="0"/>
              </a:rPr>
              <a:t>Ổn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định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trẻ</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hát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Đố</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bạn</a:t>
            </a:r>
            <a:r>
              <a:rPr lang="en-US" sz="3200" b="1"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1752600"/>
            <a:ext cx="8229600" cy="1143000"/>
          </a:xfrm>
        </p:spPr>
        <p:txBody>
          <a:bodyPr>
            <a:normAutofit/>
          </a:bodyPr>
          <a:lstStyle/>
          <a:p>
            <a:r>
              <a:rPr lang="en-US" sz="3200" b="1" dirty="0" smtClean="0">
                <a:solidFill>
                  <a:srgbClr val="FF0000"/>
                </a:solidFill>
                <a:latin typeface="Times New Roman" pitchFamily="18" charset="0"/>
                <a:cs typeface="Times New Roman" pitchFamily="18" charset="0"/>
              </a:rPr>
              <a:t>2. </a:t>
            </a:r>
            <a:r>
              <a:rPr lang="en-US" sz="3200" b="1" dirty="0" err="1" smtClean="0">
                <a:solidFill>
                  <a:srgbClr val="FF0000"/>
                </a:solidFill>
                <a:latin typeface="Times New Roman" pitchFamily="18" charset="0"/>
                <a:cs typeface="Times New Roman" pitchFamily="18" charset="0"/>
              </a:rPr>
              <a:t>Phương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hình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Khám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a:t>
            </a:r>
            <a:r>
              <a:rPr lang="en-US" sz="3200" b="1" dirty="0" smtClean="0">
                <a:solidFill>
                  <a:srgbClr val="FF0000"/>
                </a:solidFill>
                <a:latin typeface="Times New Roman" pitchFamily="18" charset="0"/>
                <a:cs typeface="Times New Roman" pitchFamily="18" charset="0"/>
              </a:rPr>
              <a:t>: Con </a:t>
            </a:r>
            <a:r>
              <a:rPr lang="en-US" sz="3200" b="1" dirty="0" err="1" smtClean="0">
                <a:solidFill>
                  <a:srgbClr val="FF0000"/>
                </a:solidFill>
                <a:latin typeface="Times New Roman" pitchFamily="18" charset="0"/>
                <a:cs typeface="Times New Roman" pitchFamily="18" charset="0"/>
              </a:rPr>
              <a:t>Gấu</a:t>
            </a:r>
            <a:r>
              <a:rPr lang="en-US" sz="3200" b="1" dirty="0" smtClean="0">
                <a:solidFill>
                  <a:srgbClr val="FF0000"/>
                </a:solidFill>
                <a:latin typeface="Times New Roman" pitchFamily="18" charset="0"/>
                <a:cs typeface="Times New Roman" pitchFamily="18" charset="0"/>
              </a:rPr>
              <a:t> – Con </a:t>
            </a:r>
            <a:r>
              <a:rPr lang="en-US" sz="3200" b="1" dirty="0" err="1" smtClean="0">
                <a:solidFill>
                  <a:srgbClr val="FF0000"/>
                </a:solidFill>
                <a:latin typeface="Times New Roman" pitchFamily="18" charset="0"/>
                <a:cs typeface="Times New Roman" pitchFamily="18" charset="0"/>
              </a:rPr>
              <a:t>Voi</a:t>
            </a:r>
            <a:r>
              <a:rPr lang="en-US" sz="3200" b="1" dirty="0" smtClean="0">
                <a:solidFill>
                  <a:srgbClr val="FF0000"/>
                </a:solidFill>
                <a:latin typeface="Times New Roman" pitchFamily="18" charset="0"/>
                <a:cs typeface="Times New Roman" pitchFamily="18" charset="0"/>
              </a:rPr>
              <a:t> </a:t>
            </a:r>
            <a:endParaRPr lang="en-US" sz="3200" b="1"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alpha val="22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0"/>
            <a:ext cx="4495800" cy="762001"/>
          </a:xfrm>
        </p:spPr>
        <p:txBody>
          <a:bodyPr>
            <a:noAutofit/>
          </a:bodyPr>
          <a:lstStyle/>
          <a:p>
            <a:pPr>
              <a:buNone/>
            </a:pPr>
            <a:r>
              <a:rPr lang="en-US" b="1" dirty="0" smtClean="0">
                <a:solidFill>
                  <a:srgbClr val="FF0000"/>
                </a:solidFill>
                <a:latin typeface="Times New Roman" pitchFamily="18" charset="0"/>
                <a:cs typeface="Times New Roman" pitchFamily="18" charset="0"/>
              </a:rPr>
              <a:t>KHÁM PHÁ CON GẤU</a:t>
            </a:r>
            <a:endParaRPr lang="en-US" b="1" dirty="0">
              <a:solidFill>
                <a:srgbClr val="FF0000"/>
              </a:solidFill>
              <a:latin typeface="Times New Roman" pitchFamily="18" charset="0"/>
              <a:cs typeface="Times New Roman" pitchFamily="18" charset="0"/>
            </a:endParaRPr>
          </a:p>
        </p:txBody>
      </p:sp>
      <p:pic>
        <p:nvPicPr>
          <p:cNvPr id="4" name="Tiếng kêu và hình ảnh con gấu.mp4">
            <a:hlinkClick r:id="" action="ppaction://media"/>
          </p:cNvPr>
          <p:cNvPicPr>
            <a:picLocks noRot="1" noChangeAspect="1"/>
          </p:cNvPicPr>
          <p:nvPr>
            <a:videoFile r:link="rId1"/>
          </p:nvPr>
        </p:nvPicPr>
        <p:blipFill>
          <a:blip r:embed="rId3"/>
          <a:stretch>
            <a:fillRect/>
          </a:stretch>
        </p:blipFill>
        <p:spPr>
          <a:xfrm>
            <a:off x="533400" y="609600"/>
            <a:ext cx="8153400" cy="5943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0"/>
            <a:ext cx="4352858" cy="584775"/>
          </a:xfrm>
          <a:prstGeom prst="rect">
            <a:avLst/>
          </a:prstGeom>
        </p:spPr>
        <p:txBody>
          <a:bodyPr wrap="none">
            <a:spAutoFit/>
          </a:bodyPr>
          <a:lstStyle/>
          <a:p>
            <a:pPr>
              <a:buNone/>
            </a:pPr>
            <a:r>
              <a:rPr lang="en-US" sz="3200" b="1" dirty="0" smtClean="0">
                <a:solidFill>
                  <a:srgbClr val="FF0000"/>
                </a:solidFill>
                <a:latin typeface="Times New Roman" pitchFamily="18" charset="0"/>
                <a:cs typeface="Times New Roman" pitchFamily="18" charset="0"/>
              </a:rPr>
              <a:t>KHÁM PHÁ CON VOI</a:t>
            </a:r>
            <a:endParaRPr lang="en-US" sz="3200" b="1" dirty="0">
              <a:solidFill>
                <a:srgbClr val="FF0000"/>
              </a:solidFill>
              <a:latin typeface="Times New Roman" pitchFamily="18" charset="0"/>
              <a:cs typeface="Times New Roman" pitchFamily="18" charset="0"/>
            </a:endParaRPr>
          </a:p>
        </p:txBody>
      </p:sp>
      <p:pic>
        <p:nvPicPr>
          <p:cNvPr id="5" name="Chơi mà học - Tìm hiểu về con voi - Ngọc Hải Channel.mp4">
            <a:hlinkClick r:id="" action="ppaction://media"/>
          </p:cNvPr>
          <p:cNvPicPr>
            <a:picLocks noRot="1" noChangeAspect="1"/>
          </p:cNvPicPr>
          <p:nvPr>
            <a:videoFile r:link="rId1"/>
          </p:nvPr>
        </p:nvPicPr>
        <p:blipFill>
          <a:blip r:embed="rId3"/>
          <a:stretch>
            <a:fillRect/>
          </a:stretch>
        </p:blipFill>
        <p:spPr>
          <a:xfrm>
            <a:off x="228600" y="685800"/>
            <a:ext cx="8677116" cy="5791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4" name="Rectangle 3"/>
          <p:cNvSpPr/>
          <p:nvPr/>
        </p:nvSpPr>
        <p:spPr>
          <a:xfrm>
            <a:off x="457200" y="2133600"/>
            <a:ext cx="8229600" cy="369332"/>
          </a:xfrm>
          <a:prstGeom prst="rect">
            <a:avLst/>
          </a:prstGeom>
        </p:spPr>
        <p:txBody>
          <a:bodyPr wrap="square">
            <a:spAutoFit/>
          </a:bodyPr>
          <a:lstStyle/>
          <a:p>
            <a:r>
              <a:rPr lang="vi-VN" dirty="0"/>
              <a:t> </a:t>
            </a:r>
            <a:endParaRPr lang="vi-VN" sz="2000" dirty="0">
              <a:solidFill>
                <a:srgbClr val="7030A0"/>
              </a:solidFill>
            </a:endParaRPr>
          </a:p>
        </p:txBody>
      </p:sp>
      <p:sp>
        <p:nvSpPr>
          <p:cNvPr id="2049" name="Rectangle 1"/>
          <p:cNvSpPr>
            <a:spLocks noChangeArrowheads="1"/>
          </p:cNvSpPr>
          <p:nvPr/>
        </p:nvSpPr>
        <p:spPr bwMode="auto">
          <a:xfrm>
            <a:off x="1066800" y="762000"/>
            <a:ext cx="7620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2800" b="1" i="1"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 So sánh: </a:t>
            </a: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Con gấu- con voi có đặc điểm gì giống và khác nhau?</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 Giống nhau: Đều là ĐV hiền lành, sống trong rừng, đẻ con, có ích lợi cho con người.</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 Khác nhau: Con voi có vòi, tai to còn Gấu không có vòi, tai nhỏ.</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1" i="1"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 Mở rộng: </a:t>
            </a: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Ngoài con gấu- con voi còn những con vật nào sống trong rừng</a:t>
            </a:r>
            <a:r>
              <a:rPr kumimoji="0" lang="en-US"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=&gt;</a:t>
            </a:r>
            <a:r>
              <a:rPr kumimoji="0" lang="pt-BR" sz="2800" b="1" i="1"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Giáo dục:</a:t>
            </a:r>
            <a:r>
              <a:rPr kumimoji="0" lang="pt-BR" sz="2800" b="0" i="1"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 </a:t>
            </a:r>
            <a:r>
              <a:rPr kumimoji="0" lang="pt-BR" sz="28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Động vật trong rừng là động vật quý hiếm cần được bảo vệ, không được bắt các con vật. Khi đi chơi vườn bách thú không được trêu, lại gần các con vật đó.</a:t>
            </a:r>
            <a:endParaRPr kumimoji="0" lang="pt-BR" sz="36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7" name="Rectangle 6"/>
          <p:cNvSpPr/>
          <p:nvPr/>
        </p:nvSpPr>
        <p:spPr>
          <a:xfrm>
            <a:off x="1981200" y="304800"/>
            <a:ext cx="4545219" cy="584775"/>
          </a:xfrm>
          <a:prstGeom prst="rect">
            <a:avLst/>
          </a:prstGeom>
        </p:spPr>
        <p:txBody>
          <a:bodyPr wrap="none">
            <a:spAutoFit/>
          </a:bodyPr>
          <a:lstStyle/>
          <a:p>
            <a:r>
              <a:rPr lang="en-US" sz="3200" b="1" dirty="0" smtClean="0">
                <a:solidFill>
                  <a:srgbClr val="FFFF00"/>
                </a:solidFill>
                <a:latin typeface="Times New Roman" pitchFamily="18" charset="0"/>
                <a:cs typeface="Times New Roman" pitchFamily="18" charset="0"/>
              </a:rPr>
              <a:t>LUYỆN TẬP CỦNG CỐ</a:t>
            </a:r>
          </a:p>
        </p:txBody>
      </p:sp>
      <p:sp>
        <p:nvSpPr>
          <p:cNvPr id="1025" name="Rectangle 1"/>
          <p:cNvSpPr>
            <a:spLocks noChangeArrowheads="1"/>
          </p:cNvSpPr>
          <p:nvPr/>
        </p:nvSpPr>
        <p:spPr bwMode="auto">
          <a:xfrm>
            <a:off x="381000" y="1524000"/>
            <a:ext cx="8763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2800" b="1"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TC1: “Thi xem ai nhanh ” </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Lần 1: Cô nói tên con vật, trẻ tìm lôtô con vật đó giơ lên và gọi tên.</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Lần 2: Cô nói đặc điểm trẻ giơ lô tô và gọi tên.</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pt-BR" sz="2800" b="1"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TC2: Ai tìm giỏi. </a:t>
            </a:r>
          </a:p>
          <a:p>
            <a:pPr marL="0" marR="0" lvl="0" indent="0" algn="just" defTabSz="914400" rtl="0" eaLnBrk="0" fontAlgn="base" latinLnBrk="0" hangingPunct="0">
              <a:lnSpc>
                <a:spcPct val="100000"/>
              </a:lnSpc>
              <a:spcBef>
                <a:spcPct val="0"/>
              </a:spcBef>
              <a:spcAft>
                <a:spcPct val="0"/>
              </a:spcAft>
              <a:buClrTx/>
              <a:buSzTx/>
              <a:tabLst/>
            </a:pPr>
            <a:r>
              <a:rPr kumimoji="0" lang="pt-BR" sz="28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CC: Có 2 đội chơi, tìm các con vật sống trong rừng theo yêu cầu của cô. </a:t>
            </a:r>
          </a:p>
          <a:p>
            <a:pPr marL="0" marR="0" lvl="0" indent="0" algn="just" defTabSz="914400" rtl="0" eaLnBrk="0" fontAlgn="base" latinLnBrk="0" hangingPunct="0">
              <a:lnSpc>
                <a:spcPct val="100000"/>
              </a:lnSpc>
              <a:spcBef>
                <a:spcPct val="0"/>
              </a:spcBef>
              <a:spcAft>
                <a:spcPct val="0"/>
              </a:spcAft>
              <a:buClrTx/>
              <a:buSzTx/>
              <a:tabLst/>
            </a:pPr>
            <a:r>
              <a:rPr kumimoji="0" lang="pt-BR" sz="28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Luật chơi: Trò chơi diễn ra trong 1 bản nhạc, đội nào tìm được nhanh, đúng, nhiều lô tô sẽ là đội chiến thắng</a:t>
            </a:r>
            <a:r>
              <a:rPr kumimoji="0" lang="pt-BR" sz="2800" b="1"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a:t>
            </a:r>
            <a:r>
              <a:rPr kumimoji="0" lang="pt-BR" sz="28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Cô cho trẻ chơi 2- 3 lần, n/x sau mỗi lần chơi.</a:t>
            </a:r>
            <a:endParaRPr kumimoji="0" lang="pt-BR" sz="3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457200" y="2133600"/>
            <a:ext cx="8229600" cy="369332"/>
          </a:xfrm>
          <a:prstGeom prst="rect">
            <a:avLst/>
          </a:prstGeom>
        </p:spPr>
        <p:txBody>
          <a:bodyPr wrap="square">
            <a:spAutoFit/>
          </a:bodyPr>
          <a:lstStyle/>
          <a:p>
            <a:r>
              <a:rPr lang="vi-VN" dirty="0"/>
              <a:t> </a:t>
            </a:r>
            <a:endParaRPr lang="vi-VN" sz="2000" dirty="0">
              <a:solidFill>
                <a:srgbClr val="7030A0"/>
              </a:solidFill>
            </a:endParaRPr>
          </a:p>
        </p:txBody>
      </p:sp>
      <p:sp>
        <p:nvSpPr>
          <p:cNvPr id="5" name="TextBox 4"/>
          <p:cNvSpPr txBox="1"/>
          <p:nvPr/>
        </p:nvSpPr>
        <p:spPr>
          <a:xfrm>
            <a:off x="685800" y="0"/>
            <a:ext cx="80010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3. </a:t>
            </a:r>
            <a:r>
              <a:rPr lang="en-US" sz="3200" b="1" dirty="0" err="1" smtClean="0">
                <a:solidFill>
                  <a:srgbClr val="FF0000"/>
                </a:solidFill>
                <a:latin typeface="Times New Roman" pitchFamily="18" charset="0"/>
                <a:cs typeface="Times New Roman" pitchFamily="18" charset="0"/>
              </a:rPr>
              <a:t>Kết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thúc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Cô</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trẻ</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hát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 </a:t>
            </a:r>
            <a:r>
              <a:rPr lang="en-US" sz="3200" b="1" dirty="0" err="1" smtClean="0">
                <a:solidFill>
                  <a:srgbClr val="FF0000"/>
                </a:solidFill>
                <a:latin typeface="Times New Roman" pitchFamily="18" charset="0"/>
                <a:cs typeface="Times New Roman" pitchFamily="18" charset="0"/>
              </a:rPr>
              <a:t>Chú</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khỉ</a:t>
            </a:r>
            <a:r>
              <a:rPr lang="en-US" sz="3200" b="1" dirty="0" smtClean="0">
                <a:solidFill>
                  <a:srgbClr val="FF0000"/>
                </a:solidFill>
                <a:latin typeface="Times New Roman" pitchFamily="18" charset="0"/>
                <a:cs typeface="Times New Roman" pitchFamily="18" charset="0"/>
              </a:rPr>
              <a:t> con</a:t>
            </a:r>
            <a:endParaRPr lang="en-US" sz="3200" b="1" dirty="0">
              <a:solidFill>
                <a:srgbClr val="FF0000"/>
              </a:solidFill>
              <a:latin typeface="Times New Roman" pitchFamily="18" charset="0"/>
              <a:cs typeface="Times New Roman" pitchFamily="18" charset="0"/>
            </a:endParaRPr>
          </a:p>
        </p:txBody>
      </p:sp>
      <p:pic>
        <p:nvPicPr>
          <p:cNvPr id="6" name="chu khi ok.mp4">
            <a:hlinkClick r:id="" action="ppaction://media"/>
          </p:cNvPr>
          <p:cNvPicPr>
            <a:picLocks noRot="1" noChangeAspect="1"/>
          </p:cNvPicPr>
          <p:nvPr>
            <a:videoFile r:link="rId1"/>
          </p:nvPr>
        </p:nvPicPr>
        <p:blipFill>
          <a:blip r:embed="rId4"/>
          <a:stretch>
            <a:fillRect/>
          </a:stretch>
        </p:blipFill>
        <p:spPr>
          <a:xfrm>
            <a:off x="609600" y="609600"/>
            <a:ext cx="8001000" cy="6000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327</Words>
  <Application>Microsoft Office PowerPoint</Application>
  <PresentationFormat>On-screen Show (4:3)</PresentationFormat>
  <Paragraphs>25</Paragraphs>
  <Slides>8</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PHÒNG GIÁO DỤC VÀ ĐÀO TẠO QUẬN LONG BIÊN  TRƯỜNG MẦM NON HOA TRẠNG NGUYÊN</vt:lpstr>
      <vt:lpstr>1. Ổn định tổ chức: Cô và trẻ hát bài “Đố bạn”</vt:lpstr>
      <vt:lpstr>2. Phương pháp, hình thức tổ chức: - Khám phá: Con Gấu – Con Voi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Admin</cp:lastModifiedBy>
  <cp:revision>34</cp:revision>
  <dcterms:created xsi:type="dcterms:W3CDTF">2019-11-29T03:10:55Z</dcterms:created>
  <dcterms:modified xsi:type="dcterms:W3CDTF">2024-12-13T12:35:21Z</dcterms:modified>
</cp:coreProperties>
</file>