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291" r:id="rId3"/>
    <p:sldId id="292" r:id="rId4"/>
    <p:sldId id="259" r:id="rId5"/>
    <p:sldId id="257" r:id="rId6"/>
    <p:sldId id="274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9" r:id="rId19"/>
    <p:sldId id="288" r:id="rId20"/>
    <p:sldId id="293" r:id="rId21"/>
    <p:sldId id="294" r:id="rId22"/>
    <p:sldId id="295" r:id="rId23"/>
    <p:sldId id="296" r:id="rId24"/>
    <p:sldId id="297" r:id="rId25"/>
    <p:sldId id="299" r:id="rId26"/>
    <p:sldId id="290" r:id="rId27"/>
    <p:sldId id="300" r:id="rId28"/>
    <p:sldId id="2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48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2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24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4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51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41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2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7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9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1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D33D0-6D8A-497C-AB77-0825A75D7B4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AE42A-4AB9-4DED-BCF2-2BB4C0472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5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4.mp3"/><Relationship Id="rId7" Type="http://schemas.openxmlformats.org/officeDocument/2006/relationships/image" Target="../media/image5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8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6" y="0"/>
            <a:ext cx="12201615" cy="73293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1532" y="879555"/>
            <a:ext cx="9028305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2800" b="1" dirty="0"/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8975"/>
            <a:ext cx="3338398" cy="3162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5265" y1="39722" x2="45265" y2="39722"/>
                        <a14:foregroundMark x1="60028" y1="41667" x2="60028" y2="41667"/>
                        <a14:foregroundMark x1="36490" y1="15278" x2="36490" y2="15278"/>
                        <a14:foregroundMark x1="17270" y1="17083" x2="17270" y2="17083"/>
                        <a14:foregroundMark x1="10724" y1="24861" x2="10724" y2="24861"/>
                        <a14:foregroundMark x1="9471" y1="30833" x2="9471" y2="30833"/>
                        <a14:foregroundMark x1="2368" y1="54861" x2="2368" y2="54861"/>
                        <a14:foregroundMark x1="16295" y1="40139" x2="16295" y2="40139"/>
                        <a14:foregroundMark x1="12813" y1="46250" x2="12813" y2="46250"/>
                        <a14:foregroundMark x1="14763" y1="49028" x2="14763" y2="49028"/>
                        <a14:foregroundMark x1="15320" y1="38194" x2="15320" y2="38194"/>
                        <a14:foregroundMark x1="11699" y1="35139" x2="11699" y2="35139"/>
                        <a14:foregroundMark x1="16574" y1="34722" x2="16574" y2="34722"/>
                        <a14:foregroundMark x1="21031" y1="29861" x2="21031" y2="29861"/>
                        <a14:foregroundMark x1="25348" y1="23333" x2="25348" y2="23333"/>
                        <a14:foregroundMark x1="29109" y1="21250" x2="29109" y2="21250"/>
                        <a14:foregroundMark x1="32173" y1="19306" x2="32173" y2="19306"/>
                        <a14:foregroundMark x1="43036" y1="12778" x2="43036" y2="12778"/>
                        <a14:foregroundMark x1="46100" y1="12778" x2="46100" y2="12778"/>
                        <a14:foregroundMark x1="52368" y1="12778" x2="52368" y2="12778"/>
                        <a14:foregroundMark x1="56685" y1="12222" x2="56685" y2="12222"/>
                        <a14:foregroundMark x1="60446" y1="12222" x2="60446" y2="12222"/>
                        <a14:foregroundMark x1="67827" y1="15000" x2="67827" y2="15000"/>
                        <a14:foregroundMark x1="65460" y1="15000" x2="65460" y2="15000"/>
                        <a14:foregroundMark x1="78691" y1="25278" x2="78691" y2="25278"/>
                        <a14:foregroundMark x1="83008" y1="29583" x2="83008" y2="29583"/>
                        <a14:foregroundMark x1="84958" y1="34861" x2="84958" y2="34861"/>
                        <a14:foregroundMark x1="86769" y1="38750" x2="86769" y2="38750"/>
                        <a14:foregroundMark x1="88022" y1="42917" x2="88022" y2="42917"/>
                        <a14:foregroundMark x1="89833" y1="40972" x2="89833" y2="40972"/>
                        <a14:foregroundMark x1="88719" y1="50278" x2="88719" y2="50278"/>
                        <a14:foregroundMark x1="92061" y1="44722" x2="92061" y2="44722"/>
                        <a14:foregroundMark x1="28969" y1="8750" x2="28969" y2="8750"/>
                        <a14:foregroundMark x1="28969" y1="8750" x2="28969" y2="8750"/>
                        <a14:foregroundMark x1="28969" y1="8750" x2="28969" y2="8750"/>
                        <a14:foregroundMark x1="28969" y1="8750" x2="28969" y2="8750"/>
                        <a14:foregroundMark x1="32730" y1="7500" x2="32730" y2="7500"/>
                        <a14:foregroundMark x1="32730" y1="7500" x2="32730" y2="7500"/>
                        <a14:foregroundMark x1="50557" y1="3889" x2="50557" y2="3889"/>
                        <a14:foregroundMark x1="58774" y1="3194" x2="58774" y2="3194"/>
                        <a14:foregroundMark x1="58774" y1="3194" x2="58774" y2="3194"/>
                        <a14:foregroundMark x1="64763" y1="6250" x2="64763" y2="6250"/>
                        <a14:foregroundMark x1="73398" y1="8472" x2="73398" y2="8472"/>
                        <a14:foregroundMark x1="80641" y1="14722" x2="80641" y2="14722"/>
                        <a14:foregroundMark x1="88022" y1="21111" x2="88022" y2="21111"/>
                        <a14:foregroundMark x1="90808" y1="26111" x2="90808" y2="26111"/>
                        <a14:foregroundMark x1="93593" y1="33889" x2="93593" y2="33889"/>
                        <a14:foregroundMark x1="96797" y1="40417" x2="96797" y2="40417"/>
                        <a14:foregroundMark x1="97075" y1="48750" x2="97075" y2="48750"/>
                        <a14:foregroundMark x1="97075" y1="48750" x2="92340" y2="71944"/>
                        <a14:foregroundMark x1="92758" y1="71667" x2="83426" y2="84722"/>
                        <a14:foregroundMark x1="77577" y1="79028" x2="77577" y2="79028"/>
                        <a14:foregroundMark x1="75070" y1="81806" x2="75070" y2="81806"/>
                        <a14:foregroundMark x1="76880" y1="84306" x2="76880" y2="84306"/>
                        <a14:foregroundMark x1="73120" y1="76944" x2="73120" y2="76944"/>
                        <a14:foregroundMark x1="72284" y1="83750" x2="72284" y2="83750"/>
                        <a14:foregroundMark x1="66295" y1="84306" x2="66295" y2="84306"/>
                        <a14:foregroundMark x1="64485" y1="82222" x2="64485" y2="82222"/>
                        <a14:foregroundMark x1="62256" y1="88472" x2="62256" y2="88472"/>
                        <a14:foregroundMark x1="57939" y1="88333" x2="57939" y2="88333"/>
                        <a14:foregroundMark x1="51393" y1="89306" x2="51393" y2="89306"/>
                        <a14:foregroundMark x1="49304" y1="89028" x2="49304" y2="89028"/>
                        <a14:foregroundMark x1="48329" y1="84722" x2="48329" y2="84722"/>
                        <a14:foregroundMark x1="45543" y1="90000" x2="45543" y2="90000"/>
                        <a14:foregroundMark x1="42340" y1="87222" x2="42340" y2="87222"/>
                        <a14:foregroundMark x1="36769" y1="85000" x2="36769" y2="85000"/>
                        <a14:foregroundMark x1="33008" y1="83472" x2="33008" y2="83472"/>
                        <a14:foregroundMark x1="30362" y1="81528" x2="30362" y2="81528"/>
                        <a14:foregroundMark x1="26880" y1="79722" x2="26880" y2="79722"/>
                        <a14:foregroundMark x1="82451" y1="84028" x2="64067" y2="96111"/>
                        <a14:foregroundMark x1="63788" y1="94306" x2="43872" y2="97361"/>
                        <a14:foregroundMark x1="44568" y1="96806" x2="22145" y2="88750"/>
                        <a14:foregroundMark x1="23120" y1="88750" x2="7242" y2="70694"/>
                        <a14:foregroundMark x1="7660" y1="69861" x2="3343" y2="52500"/>
                        <a14:foregroundMark x1="3203" y1="52778" x2="5989" y2="35139"/>
                        <a14:foregroundMark x1="4457" y1="37222" x2="12813" y2="18750"/>
                        <a14:foregroundMark x1="13231" y1="20833" x2="23816" y2="10694"/>
                        <a14:foregroundMark x1="22841" y1="10972" x2="44568" y2="2639"/>
                        <a14:foregroundMark x1="44290" y1="2917" x2="64763" y2="4444"/>
                        <a14:foregroundMark x1="64067" y1="5139" x2="76602" y2="11250"/>
                        <a14:foregroundMark x1="76323" y1="10694" x2="84401" y2="17500"/>
                        <a14:foregroundMark x1="82730" y1="17500" x2="92061" y2="28333"/>
                        <a14:foregroundMark x1="91783" y1="28056" x2="95265" y2="37361"/>
                        <a14:foregroundMark x1="76184" y1="21944" x2="76184" y2="21944"/>
                        <a14:foregroundMark x1="25209" y1="15972" x2="25209" y2="15972"/>
                        <a14:foregroundMark x1="50975" y1="20833" x2="50975" y2="20833"/>
                        <a14:foregroundMark x1="47632" y1="29028" x2="47632" y2="29028"/>
                        <a14:foregroundMark x1="55710" y1="28750" x2="55710" y2="28750"/>
                        <a14:foregroundMark x1="37465" y1="34306" x2="37465" y2="34306"/>
                        <a14:foregroundMark x1="24652" y1="17500" x2="24652" y2="17500"/>
                        <a14:foregroundMark x1="72284" y1="78056" x2="72284" y2="78056"/>
                        <a14:foregroundMark x1="76741" y1="83750" x2="76741" y2="83750"/>
                        <a14:foregroundMark x1="70474" y1="21944" x2="70474" y2="21944"/>
                        <a14:foregroundMark x1="62813" y1="35139" x2="62813" y2="3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40" y="1879725"/>
            <a:ext cx="926088" cy="9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9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0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7909" y="1357459"/>
            <a:ext cx="8335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99696" y="2973859"/>
            <a:ext cx="80437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  <a:latin typeface="+mj-lt"/>
              </a:rPr>
              <a:t>Cây dừa xanh tỏa nhiều tàu</a:t>
            </a:r>
            <a:br>
              <a:rPr lang="vi-VN" sz="3600" dirty="0">
                <a:solidFill>
                  <a:srgbClr val="7030A0"/>
                </a:solidFill>
                <a:latin typeface="+mj-lt"/>
              </a:rPr>
            </a:br>
            <a:r>
              <a:rPr lang="vi-VN" sz="3600" dirty="0">
                <a:solidFill>
                  <a:srgbClr val="7030A0"/>
                </a:solidFill>
                <a:latin typeface="+mj-lt"/>
              </a:rPr>
              <a:t>Dang tay đón gió</a:t>
            </a:r>
            <a:r>
              <a:rPr lang="en-US" sz="3600" dirty="0">
                <a:solidFill>
                  <a:srgbClr val="7030A0"/>
                </a:solidFill>
                <a:latin typeface="+mj-lt"/>
              </a:rPr>
              <a:t>,</a:t>
            </a:r>
            <a:r>
              <a:rPr lang="vi-VN" sz="3600" dirty="0">
                <a:solidFill>
                  <a:srgbClr val="7030A0"/>
                </a:solidFill>
                <a:latin typeface="+mj-lt"/>
              </a:rPr>
              <a:t> gật đầu gọi trăng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641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6827" y="1170039"/>
            <a:ext cx="58496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936955" y="2598246"/>
            <a:ext cx="8554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7030A0"/>
                </a:solidFill>
                <a:latin typeface="+mj-lt"/>
              </a:rPr>
              <a:t>Thân dừa bạc phếch tháng năm</a:t>
            </a:r>
            <a:br>
              <a:rPr lang="vi-VN" sz="3600" b="1" dirty="0">
                <a:solidFill>
                  <a:srgbClr val="7030A0"/>
                </a:solidFill>
                <a:latin typeface="+mj-lt"/>
              </a:rPr>
            </a:br>
            <a:r>
              <a:rPr lang="vi-VN" sz="3600" b="1" dirty="0">
                <a:solidFill>
                  <a:srgbClr val="7030A0"/>
                </a:solidFill>
                <a:latin typeface="+mj-lt"/>
              </a:rPr>
              <a:t>Quả dừa</a:t>
            </a:r>
            <a:r>
              <a:rPr lang="en-US" sz="3600" b="1" dirty="0">
                <a:solidFill>
                  <a:srgbClr val="7030A0"/>
                </a:solidFill>
                <a:latin typeface="+mj-lt"/>
              </a:rPr>
              <a:t> -</a:t>
            </a:r>
            <a:r>
              <a:rPr lang="vi-VN" sz="3600" b="1" dirty="0">
                <a:solidFill>
                  <a:srgbClr val="7030A0"/>
                </a:solidFill>
                <a:latin typeface="+mj-lt"/>
              </a:rPr>
              <a:t> đàn lợn con nằm trên cao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363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67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16827" y="1170039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9871" y="2598246"/>
            <a:ext cx="9891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3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27" y="-17944"/>
            <a:ext cx="12192001" cy="6875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71251" y="973394"/>
            <a:ext cx="7816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2549507"/>
            <a:ext cx="10323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7030A0"/>
                </a:solidFill>
              </a:rPr>
              <a:t>Đêm hè hoa nở cùng sao</a:t>
            </a:r>
            <a:br>
              <a:rPr lang="vi-VN" sz="3600" b="1" dirty="0">
                <a:solidFill>
                  <a:srgbClr val="7030A0"/>
                </a:solidFill>
              </a:rPr>
            </a:br>
            <a:r>
              <a:rPr lang="vi-VN" sz="3600" b="1" dirty="0">
                <a:solidFill>
                  <a:srgbClr val="7030A0"/>
                </a:solidFill>
              </a:rPr>
              <a:t>Tàu dừa </a:t>
            </a:r>
            <a:r>
              <a:rPr lang="en-US" sz="3600" b="1" dirty="0">
                <a:solidFill>
                  <a:srgbClr val="7030A0"/>
                </a:solidFill>
              </a:rPr>
              <a:t>-</a:t>
            </a:r>
            <a:r>
              <a:rPr lang="vi-VN" sz="3600" b="1" dirty="0">
                <a:solidFill>
                  <a:srgbClr val="7030A0"/>
                </a:solidFill>
              </a:rPr>
              <a:t> chiếc lược chải vào mây xanh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8677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75403" y="837319"/>
            <a:ext cx="8004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3884" y="2259413"/>
            <a:ext cx="85442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7030A0"/>
                </a:solidFill>
                <a:latin typeface="+mj-lt"/>
              </a:rPr>
              <a:t>Ai mang nước ngọt nước lành</a:t>
            </a:r>
            <a:br>
              <a:rPr lang="vi-VN" sz="3600" b="1" dirty="0">
                <a:solidFill>
                  <a:srgbClr val="7030A0"/>
                </a:solidFill>
                <a:latin typeface="+mj-lt"/>
              </a:rPr>
            </a:br>
            <a:r>
              <a:rPr lang="vi-VN" sz="3600" b="1" dirty="0">
                <a:solidFill>
                  <a:srgbClr val="7030A0"/>
                </a:solidFill>
                <a:latin typeface="+mj-lt"/>
              </a:rPr>
              <a:t>Ai đeo bao hũ rượu quanh cổ dừa</a:t>
            </a:r>
            <a:r>
              <a:rPr lang="vi-VN" dirty="0">
                <a:solidFill>
                  <a:srgbClr val="7030A0"/>
                </a:solidFill>
              </a:rPr>
              <a:t/>
            </a:r>
            <a:br>
              <a:rPr lang="vi-VN" dirty="0">
                <a:solidFill>
                  <a:srgbClr val="7030A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82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8" b="12708"/>
          <a:stretch/>
        </p:blipFill>
        <p:spPr>
          <a:xfrm>
            <a:off x="0" y="0"/>
            <a:ext cx="1226010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27123" y="3429000"/>
            <a:ext cx="76789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</a:rPr>
              <a:t>Tiếng dừa làm dịu nắng trưa</a:t>
            </a:r>
            <a:br>
              <a:rPr lang="vi-VN" sz="3600" dirty="0">
                <a:solidFill>
                  <a:srgbClr val="7030A0"/>
                </a:solidFill>
              </a:rPr>
            </a:br>
            <a:r>
              <a:rPr lang="vi-VN" sz="3600" dirty="0">
                <a:solidFill>
                  <a:srgbClr val="7030A0"/>
                </a:solidFill>
              </a:rPr>
              <a:t>Gọi đàn gió đến cùng dừa múa reo</a:t>
            </a:r>
            <a:br>
              <a:rPr lang="vi-VN" sz="3600" dirty="0">
                <a:solidFill>
                  <a:srgbClr val="7030A0"/>
                </a:solidFill>
              </a:rPr>
            </a:br>
            <a:r>
              <a:rPr lang="vi-VN" sz="3600" dirty="0">
                <a:solidFill>
                  <a:srgbClr val="7030A0"/>
                </a:solidFill>
              </a:rPr>
              <a:t>Trời trong đầy tiếng rì rào</a:t>
            </a:r>
            <a:br>
              <a:rPr lang="vi-VN" sz="3600" dirty="0">
                <a:solidFill>
                  <a:srgbClr val="7030A0"/>
                </a:solidFill>
              </a:rPr>
            </a:br>
            <a:r>
              <a:rPr lang="vi-VN" sz="3600" dirty="0">
                <a:solidFill>
                  <a:srgbClr val="7030A0"/>
                </a:solidFill>
              </a:rPr>
              <a:t>Đàn cò đánh nhịp bay vào bay ra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422004" y="2664232"/>
            <a:ext cx="7087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8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9022" y="2022680"/>
            <a:ext cx="3419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1573161" y="3165202"/>
            <a:ext cx="8819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7030A0"/>
                </a:solidFill>
                <a:latin typeface="+mj-lt"/>
              </a:rPr>
              <a:t>Đứng canh trời đất bao la</a:t>
            </a:r>
            <a:br>
              <a:rPr lang="vi-VN" sz="3600" b="1" dirty="0">
                <a:solidFill>
                  <a:srgbClr val="7030A0"/>
                </a:solidFill>
                <a:latin typeface="+mj-lt"/>
              </a:rPr>
            </a:br>
            <a:r>
              <a:rPr lang="vi-VN" sz="3600" b="1" dirty="0">
                <a:solidFill>
                  <a:srgbClr val="7030A0"/>
                </a:solidFill>
                <a:latin typeface="+mj-lt"/>
              </a:rPr>
              <a:t>Mà dừa đủng đỉnh như là đứng chơi.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080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5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0916" y="1445341"/>
            <a:ext cx="7071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con,đủng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6180" y="3048000"/>
            <a:ext cx="9751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</a:rPr>
              <a:t>Đủng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đỉnh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nghĩa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chậm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cạp</a:t>
            </a:r>
            <a:r>
              <a:rPr lang="en-US" sz="3200" b="1" dirty="0">
                <a:solidFill>
                  <a:srgbClr val="7030A0"/>
                </a:solidFill>
              </a:rPr>
              <a:t>, thong </a:t>
            </a:r>
            <a:r>
              <a:rPr lang="en-US" sz="3200" b="1" dirty="0" err="1">
                <a:solidFill>
                  <a:srgbClr val="7030A0"/>
                </a:solidFill>
              </a:rPr>
              <a:t>thả</a:t>
            </a:r>
            <a:r>
              <a:rPr lang="en-US" sz="3200" b="1" dirty="0">
                <a:solidFill>
                  <a:srgbClr val="7030A0"/>
                </a:solidFill>
              </a:rPr>
              <a:t>,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vội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vã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2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728006" cy="730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95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6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" y="840579"/>
            <a:ext cx="3747073" cy="25217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360" y="3571875"/>
            <a:ext cx="3543124" cy="2309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6484" y="761999"/>
            <a:ext cx="3373041" cy="2600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891" y="3690182"/>
            <a:ext cx="3742109" cy="327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7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" y="-81512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35" y="2104103"/>
            <a:ext cx="4993181" cy="4993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25729" y="154081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rgbClr val="00B0F0"/>
                </a:solidFill>
                <a:latin typeface="+mj-lt"/>
              </a:rPr>
              <a:t>Cây gì thân cao</a:t>
            </a:r>
          </a:p>
          <a:p>
            <a:r>
              <a:rPr lang="vi-VN" sz="3200" b="1" dirty="0">
                <a:solidFill>
                  <a:srgbClr val="00B0F0"/>
                </a:solidFill>
                <a:latin typeface="+mj-lt"/>
              </a:rPr>
              <a:t>Lá thưa răng lược</a:t>
            </a:r>
          </a:p>
          <a:p>
            <a:r>
              <a:rPr lang="vi-VN" sz="3200" b="1" dirty="0">
                <a:solidFill>
                  <a:srgbClr val="00B0F0"/>
                </a:solidFill>
                <a:latin typeface="+mj-lt"/>
              </a:rPr>
              <a:t>Ai đem nước ngọt</a:t>
            </a:r>
          </a:p>
          <a:p>
            <a:r>
              <a:rPr lang="vi-VN" sz="3200" b="1" dirty="0">
                <a:solidFill>
                  <a:srgbClr val="00B0F0"/>
                </a:solidFill>
                <a:latin typeface="+mj-lt"/>
              </a:rPr>
              <a:t>Đựng đầy quả xanh ?</a:t>
            </a:r>
          </a:p>
          <a:p>
            <a:r>
              <a:rPr lang="vi-VN" sz="3200" b="1" i="0" dirty="0">
                <a:solidFill>
                  <a:srgbClr val="00B0F0"/>
                </a:solidFill>
                <a:effectLst/>
                <a:latin typeface="+mj-lt"/>
              </a:rPr>
              <a:t>Là cây gì?</a:t>
            </a:r>
            <a:endParaRPr lang="vi-VN" b="1" i="0" dirty="0">
              <a:solidFill>
                <a:srgbClr val="00B0F0"/>
              </a:solidFill>
              <a:effectLst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275303"/>
            <a:ext cx="1766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29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2589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479250" y="2672940"/>
            <a:ext cx="7390614" cy="14800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27315" y="2762744"/>
            <a:ext cx="65373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ticulate" panose="02000503040000020004" pitchFamily="2" charset="0"/>
              </a:rPr>
              <a:t>Đọc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ticulate" panose="02000503040000020004" pitchFamily="2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ticulate" panose="02000503040000020004" pitchFamily="2" charset="0"/>
              </a:rPr>
              <a:t>với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ticulate" panose="02000503040000020004" pitchFamily="2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ticulate" panose="02000503040000020004" pitchFamily="2" charset="0"/>
              </a:rPr>
              <a:t>thơ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ticulate" panose="02000503040000020004" pitchFamily="2" charset="0"/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ticulate" panose="02000503040000020004" pitchFamily="2" charset="0"/>
              </a:rPr>
              <a:t>chữ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ticulate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15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3806" y="344129"/>
            <a:ext cx="5407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Hình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ảnh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sử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dụng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thơ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82933" y="1474570"/>
            <a:ext cx="1753371" cy="1059041"/>
            <a:chOff x="1782933" y="1474570"/>
            <a:chExt cx="1753371" cy="10590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82933" y="1474570"/>
              <a:ext cx="657826" cy="105252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534107" y="1887280"/>
              <a:ext cx="10021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7030A0"/>
                  </a:solidFill>
                </a:rPr>
                <a:t>Dừa</a:t>
              </a:r>
              <a:endParaRPr lang="en-US" sz="36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56197" y="2978792"/>
            <a:ext cx="2484694" cy="1337820"/>
            <a:chOff x="1356197" y="2978792"/>
            <a:chExt cx="2484694" cy="13378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197" y="2978792"/>
              <a:ext cx="1337820" cy="133782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601577" y="3400852"/>
              <a:ext cx="12393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7030A0"/>
                  </a:solidFill>
                </a:rPr>
                <a:t>Trăng</a:t>
              </a:r>
              <a:endParaRPr lang="en-US" sz="36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09283" y="4549984"/>
            <a:ext cx="2397661" cy="902607"/>
            <a:chOff x="1409283" y="4549984"/>
            <a:chExt cx="2397661" cy="9026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283" y="4549984"/>
              <a:ext cx="1124556" cy="87421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533839" y="4806260"/>
              <a:ext cx="1273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7030A0"/>
                  </a:solidFill>
                </a:rPr>
                <a:t>Nước</a:t>
              </a:r>
              <a:endParaRPr lang="en-US" sz="36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21791" y="1435044"/>
            <a:ext cx="2904011" cy="1082387"/>
            <a:chOff x="4721791" y="1435044"/>
            <a:chExt cx="2904011" cy="10823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791" y="1435044"/>
              <a:ext cx="1122754" cy="95672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769204" y="1871100"/>
              <a:ext cx="18565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7030A0"/>
                  </a:solidFill>
                </a:rPr>
                <a:t>Quả</a:t>
              </a:r>
              <a:r>
                <a:rPr lang="en-US" sz="3600" b="1" dirty="0">
                  <a:solidFill>
                    <a:srgbClr val="7030A0"/>
                  </a:solidFill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</a:rPr>
                <a:t>dừa</a:t>
              </a:r>
              <a:endParaRPr lang="en-US" sz="36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18784" y="3241696"/>
            <a:ext cx="2080693" cy="812012"/>
            <a:chOff x="4618784" y="3241696"/>
            <a:chExt cx="2080693" cy="8120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784" y="3241696"/>
              <a:ext cx="1074483" cy="81201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857580" y="3381429"/>
              <a:ext cx="8418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7030A0"/>
                  </a:solidFill>
                </a:rPr>
                <a:t>Gió</a:t>
              </a:r>
              <a:endParaRPr lang="en-US" sz="36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497076" y="4584162"/>
            <a:ext cx="2148559" cy="868429"/>
            <a:chOff x="4497076" y="4584162"/>
            <a:chExt cx="2148559" cy="86842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076" y="4584162"/>
              <a:ext cx="1458427" cy="8400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968847" y="4806260"/>
              <a:ext cx="6767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7030A0"/>
                  </a:solidFill>
                </a:rPr>
                <a:t>Cò</a:t>
              </a:r>
              <a:endParaRPr lang="en-US" sz="36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258095" y="1356652"/>
            <a:ext cx="2440759" cy="1259793"/>
            <a:chOff x="8258095" y="1356652"/>
            <a:chExt cx="2440759" cy="125979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8095" y="1356652"/>
              <a:ext cx="1259793" cy="125979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672932" y="1871099"/>
              <a:ext cx="10259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7030A0"/>
                  </a:solidFill>
                </a:rPr>
                <a:t>Mây</a:t>
              </a:r>
              <a:endParaRPr lang="en-US" sz="36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238442" y="2958971"/>
            <a:ext cx="2598591" cy="1207296"/>
            <a:chOff x="8238442" y="2958971"/>
            <a:chExt cx="2598591" cy="12072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8442" y="2958971"/>
              <a:ext cx="1207296" cy="120729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672932" y="3324536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7030A0"/>
                  </a:solidFill>
                </a:rPr>
                <a:t>Lược</a:t>
              </a:r>
              <a:endParaRPr lang="en-US" sz="36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205381" y="5717953"/>
            <a:ext cx="2670215" cy="969489"/>
            <a:chOff x="4205381" y="5717953"/>
            <a:chExt cx="2670215" cy="96948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381" y="5717953"/>
              <a:ext cx="1763466" cy="96948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844545" y="5986116"/>
              <a:ext cx="10310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solidFill>
                    <a:srgbClr val="7030A0"/>
                  </a:solidFill>
                </a:rPr>
                <a:t>Sao</a:t>
              </a:r>
              <a:endParaRPr lang="en-US" sz="36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282769" y="4641278"/>
            <a:ext cx="2424998" cy="963712"/>
            <a:chOff x="8282769" y="4641278"/>
            <a:chExt cx="2424998" cy="96371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769" y="4641278"/>
              <a:ext cx="1390163" cy="92677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9651067" y="4958659"/>
              <a:ext cx="10567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solidFill>
                    <a:srgbClr val="7030A0"/>
                  </a:solidFill>
                </a:rPr>
                <a:t>Hoa</a:t>
              </a:r>
              <a:endParaRPr lang="en-US" sz="3600" b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075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16579"/>
            <a:ext cx="1219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solidFill>
                  <a:srgbClr val="7030A0"/>
                </a:solidFill>
                <a:latin typeface="+mj-lt"/>
              </a:rPr>
              <a:t>Cây</a:t>
            </a:r>
          </a:p>
          <a:p>
            <a:pPr algn="ctr"/>
            <a:r>
              <a:rPr lang="vi-VN" sz="6000" dirty="0">
                <a:solidFill>
                  <a:srgbClr val="7030A0"/>
                </a:solidFill>
                <a:latin typeface="+mj-lt"/>
              </a:rPr>
              <a:t>Cây       xanh tỏa nhiều tàu</a:t>
            </a:r>
          </a:p>
          <a:p>
            <a:pPr algn="ctr"/>
            <a:r>
              <a:rPr lang="vi-VN" sz="6000" dirty="0">
                <a:solidFill>
                  <a:srgbClr val="7030A0"/>
                </a:solidFill>
                <a:latin typeface="+mj-lt"/>
              </a:rPr>
              <a:t>Dang tay đón       </a:t>
            </a:r>
            <a:r>
              <a:rPr lang="en-US" sz="6000" dirty="0">
                <a:solidFill>
                  <a:srgbClr val="7030A0"/>
                </a:solidFill>
                <a:latin typeface="+mj-lt"/>
              </a:rPr>
              <a:t>,</a:t>
            </a:r>
            <a:r>
              <a:rPr lang="vi-VN" sz="6000" dirty="0">
                <a:solidFill>
                  <a:srgbClr val="7030A0"/>
                </a:solidFill>
                <a:latin typeface="+mj-lt"/>
              </a:rPr>
              <a:t> gật đầu gọi </a:t>
            </a:r>
            <a:br>
              <a:rPr lang="vi-VN" sz="6000" dirty="0">
                <a:solidFill>
                  <a:srgbClr val="7030A0"/>
                </a:solidFill>
                <a:latin typeface="+mj-lt"/>
              </a:rPr>
            </a:br>
            <a:r>
              <a:rPr lang="vi-VN" sz="6000" dirty="0">
                <a:solidFill>
                  <a:srgbClr val="7030A0"/>
                </a:solidFill>
                <a:latin typeface="+mj-lt"/>
              </a:rPr>
              <a:t>Thân        bạc phếch tháng năm</a:t>
            </a:r>
            <a:br>
              <a:rPr lang="vi-VN" sz="6000" dirty="0">
                <a:solidFill>
                  <a:srgbClr val="7030A0"/>
                </a:solidFill>
                <a:latin typeface="+mj-lt"/>
              </a:rPr>
            </a:br>
            <a:r>
              <a:rPr lang="en-US" sz="6000" dirty="0">
                <a:solidFill>
                  <a:srgbClr val="7030A0"/>
                </a:solidFill>
                <a:latin typeface="+mj-lt"/>
              </a:rPr>
              <a:t>-</a:t>
            </a:r>
            <a:r>
              <a:rPr lang="vi-VN" sz="6000" dirty="0">
                <a:solidFill>
                  <a:srgbClr val="7030A0"/>
                </a:solidFill>
                <a:latin typeface="+mj-lt"/>
              </a:rPr>
              <a:t> đàn lợn con nằm trên cao</a:t>
            </a:r>
            <a:endParaRPr lang="en-US" sz="6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846" y="616579"/>
            <a:ext cx="854613" cy="852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98" y="1569240"/>
            <a:ext cx="839833" cy="837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7491">
            <a:off x="5742544" y="2536369"/>
            <a:ext cx="971570" cy="869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676" y="2092578"/>
            <a:ext cx="1514169" cy="1514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33" y="3354472"/>
            <a:ext cx="930820" cy="9282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176" y="4501637"/>
            <a:ext cx="740637" cy="63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0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1446" y="1547665"/>
            <a:ext cx="114152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dirty="0">
                <a:solidFill>
                  <a:srgbClr val="7030A0"/>
                </a:solidFill>
                <a:latin typeface="Times New Roman" panose="02020603050405020304" pitchFamily="18" charset="0"/>
              </a:rPr>
              <a:t>Đêm hè      nở cùng </a:t>
            </a:r>
            <a:br>
              <a:rPr lang="vi-VN" sz="54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r>
              <a:rPr lang="vi-VN" sz="5400" dirty="0">
                <a:solidFill>
                  <a:srgbClr val="7030A0"/>
                </a:solidFill>
                <a:latin typeface="Times New Roman" panose="02020603050405020304" pitchFamily="18" charset="0"/>
              </a:rPr>
              <a:t>Tàu    </a:t>
            </a:r>
            <a:r>
              <a:rPr lang="en-US" sz="5400" dirty="0">
                <a:solidFill>
                  <a:srgbClr val="7030A0"/>
                </a:solidFill>
                <a:latin typeface="Calibri Light" panose="020F0302020204030204"/>
              </a:rPr>
              <a:t>-</a:t>
            </a:r>
            <a:r>
              <a:rPr lang="vi-VN" sz="5400" dirty="0">
                <a:solidFill>
                  <a:srgbClr val="7030A0"/>
                </a:solidFill>
                <a:latin typeface="Times New Roman" panose="02020603050405020304" pitchFamily="18" charset="0"/>
              </a:rPr>
              <a:t> chiếc     chải vào       xanh</a:t>
            </a:r>
            <a:br>
              <a:rPr lang="vi-VN" sz="5400" dirty="0">
                <a:solidFill>
                  <a:srgbClr val="7030A0"/>
                </a:solidFill>
                <a:latin typeface="Times New Roman" panose="02020603050405020304" pitchFamily="18" charset="0"/>
              </a:rPr>
            </a:br>
            <a:r>
              <a:rPr lang="vi-VN" sz="5400" dirty="0">
                <a:solidFill>
                  <a:srgbClr val="7030A0"/>
                </a:solidFill>
                <a:latin typeface="Times New Roman" panose="02020603050405020304" pitchFamily="18" charset="0"/>
              </a:rPr>
              <a:t>Ai mang     ngọt      lành</a:t>
            </a:r>
          </a:p>
          <a:p>
            <a:pPr algn="ctr"/>
            <a:r>
              <a:rPr lang="vi-VN" sz="5400" dirty="0">
                <a:solidFill>
                  <a:srgbClr val="7030A0"/>
                </a:solidFill>
                <a:latin typeface="Times New Roman" panose="02020603050405020304" pitchFamily="18" charset="0"/>
              </a:rPr>
              <a:t>Ai đeo bao hũ rượu quanh cổ 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24" y="1632460"/>
            <a:ext cx="1213952" cy="809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24" y="1436594"/>
            <a:ext cx="1828363" cy="10051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07" y="2333972"/>
            <a:ext cx="678656" cy="856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59" y="2297377"/>
            <a:ext cx="936997" cy="936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770" y="2333972"/>
            <a:ext cx="962729" cy="9627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59" y="3234374"/>
            <a:ext cx="1084163" cy="8428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949" y="3234374"/>
            <a:ext cx="1084163" cy="8428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32" y="3878355"/>
            <a:ext cx="678656" cy="85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5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988" y="983226"/>
            <a:ext cx="1228048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dirty="0">
                <a:solidFill>
                  <a:srgbClr val="7030A0"/>
                </a:solidFill>
                <a:latin typeface="+mj-lt"/>
              </a:rPr>
              <a:t>Tiếng      làm dịu nắng trưa</a:t>
            </a:r>
            <a:br>
              <a:rPr lang="vi-VN" sz="5400" dirty="0">
                <a:solidFill>
                  <a:srgbClr val="7030A0"/>
                </a:solidFill>
                <a:latin typeface="+mj-lt"/>
              </a:rPr>
            </a:br>
            <a:r>
              <a:rPr lang="vi-VN" sz="5400" dirty="0">
                <a:solidFill>
                  <a:srgbClr val="7030A0"/>
                </a:solidFill>
                <a:latin typeface="+mj-lt"/>
              </a:rPr>
              <a:t>Gọi đàn        đến cùng      múa reo</a:t>
            </a:r>
            <a:br>
              <a:rPr lang="vi-VN" sz="5400" dirty="0">
                <a:solidFill>
                  <a:srgbClr val="7030A0"/>
                </a:solidFill>
                <a:latin typeface="+mj-lt"/>
              </a:rPr>
            </a:br>
            <a:r>
              <a:rPr lang="vi-VN" sz="5400" dirty="0">
                <a:solidFill>
                  <a:srgbClr val="7030A0"/>
                </a:solidFill>
                <a:latin typeface="+mj-lt"/>
              </a:rPr>
              <a:t>Trời trong đầy tiếng rì rào</a:t>
            </a:r>
            <a:br>
              <a:rPr lang="vi-VN" sz="5400" dirty="0">
                <a:solidFill>
                  <a:srgbClr val="7030A0"/>
                </a:solidFill>
                <a:latin typeface="+mj-lt"/>
              </a:rPr>
            </a:br>
            <a:r>
              <a:rPr lang="vi-VN" sz="5400" dirty="0">
                <a:solidFill>
                  <a:srgbClr val="7030A0"/>
                </a:solidFill>
                <a:latin typeface="+mj-lt"/>
              </a:rPr>
              <a:t>Đàn      đánh nhịp bay vào bay ra</a:t>
            </a:r>
            <a:br>
              <a:rPr lang="vi-VN" sz="5400" dirty="0">
                <a:solidFill>
                  <a:srgbClr val="7030A0"/>
                </a:solidFill>
                <a:latin typeface="+mj-lt"/>
              </a:rPr>
            </a:br>
            <a:r>
              <a:rPr lang="vi-VN" sz="5400" dirty="0">
                <a:solidFill>
                  <a:srgbClr val="7030A0"/>
                </a:solidFill>
                <a:latin typeface="+mj-lt"/>
              </a:rPr>
              <a:t>Đứng canh trời đất bao la</a:t>
            </a:r>
            <a:br>
              <a:rPr lang="vi-VN" sz="5400" dirty="0">
                <a:solidFill>
                  <a:srgbClr val="7030A0"/>
                </a:solidFill>
                <a:latin typeface="+mj-lt"/>
              </a:rPr>
            </a:br>
            <a:r>
              <a:rPr lang="vi-VN" sz="5400" dirty="0">
                <a:solidFill>
                  <a:srgbClr val="7030A0"/>
                </a:solidFill>
                <a:latin typeface="+mj-lt"/>
              </a:rPr>
              <a:t>Mà       đủng đỉnh như là đứng chơi.</a:t>
            </a:r>
            <a:endParaRPr lang="en-US" sz="5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710" y="983226"/>
            <a:ext cx="727280" cy="796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9297">
            <a:off x="3952569" y="1936281"/>
            <a:ext cx="1028294" cy="710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715" y="1779687"/>
            <a:ext cx="727280" cy="796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28" y="3381862"/>
            <a:ext cx="1405361" cy="8094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88" y="5019416"/>
            <a:ext cx="727280" cy="79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0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18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Ghép tr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4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30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692" y="372225"/>
            <a:ext cx="2028334" cy="11409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45032" y="2010475"/>
            <a:ext cx="4747200" cy="377504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/>
          <p:cNvCxnSpPr>
            <a:stCxn id="14" idx="0"/>
            <a:endCxn id="14" idx="2"/>
          </p:cNvCxnSpPr>
          <p:nvPr/>
        </p:nvCxnSpPr>
        <p:spPr>
          <a:xfrm>
            <a:off x="9218632" y="2010475"/>
            <a:ext cx="0" cy="3775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4" idx="1"/>
          </p:cNvCxnSpPr>
          <p:nvPr/>
        </p:nvCxnSpPr>
        <p:spPr>
          <a:xfrm flipV="1">
            <a:off x="6845032" y="3890734"/>
            <a:ext cx="4796361" cy="72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067421" y="4352469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64245" y="4352469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67421" y="2598003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64245" y="2598003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50954" b="49144"/>
          <a:stretch/>
        </p:blipFill>
        <p:spPr>
          <a:xfrm>
            <a:off x="4191891" y="1846935"/>
            <a:ext cx="2377451" cy="18947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544" r="48410" b="49144"/>
          <a:stretch/>
        </p:blipFill>
        <p:spPr>
          <a:xfrm>
            <a:off x="1638692" y="3897997"/>
            <a:ext cx="2377451" cy="1894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50954" t="49144"/>
          <a:stretch/>
        </p:blipFill>
        <p:spPr>
          <a:xfrm>
            <a:off x="4191891" y="3897997"/>
            <a:ext cx="2377451" cy="1894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544" t="49144" r="48410"/>
          <a:stretch/>
        </p:blipFill>
        <p:spPr>
          <a:xfrm>
            <a:off x="1656507" y="1885387"/>
            <a:ext cx="2377451" cy="1894787"/>
          </a:xfrm>
          <a:prstGeom prst="rect">
            <a:avLst/>
          </a:prstGeom>
        </p:spPr>
      </p:pic>
      <p:pic>
        <p:nvPicPr>
          <p:cNvPr id="29" name="Đếm-ngược-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67421" y="5946423"/>
            <a:ext cx="1426114" cy="802189"/>
          </a:xfrm>
          <a:prstGeom prst="rect">
            <a:avLst/>
          </a:prstGeom>
        </p:spPr>
      </p:pic>
      <p:pic>
        <p:nvPicPr>
          <p:cNvPr id="31" name="qua-tuyet-v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19681" y="63422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1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42774 -0.277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80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41198 0.024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42552 0.292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41276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63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2401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42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7f28a3bba7ac5a9c4693ac8b5945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5300" y="89624"/>
            <a:ext cx="668360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dirty="0">
                <a:solidFill>
                  <a:srgbClr val="7030A0"/>
                </a:solidFill>
                <a:latin typeface="+mj-lt"/>
              </a:rPr>
              <a:t>Cây dừa xanh tỏa nhiều tàu</a:t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>
                <a:solidFill>
                  <a:srgbClr val="7030A0"/>
                </a:solidFill>
                <a:latin typeface="+mj-lt"/>
              </a:rPr>
              <a:t>Dang tay đón gió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,</a:t>
            </a:r>
            <a:r>
              <a:rPr lang="vi-VN" sz="2800" dirty="0">
                <a:solidFill>
                  <a:srgbClr val="7030A0"/>
                </a:solidFill>
                <a:latin typeface="+mj-lt"/>
              </a:rPr>
              <a:t> gật đầu gọi trăng</a:t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>
                <a:solidFill>
                  <a:srgbClr val="7030A0"/>
                </a:solidFill>
                <a:latin typeface="+mj-lt"/>
              </a:rPr>
              <a:t>Thân dừa bạc phếch tháng năm</a:t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>
                <a:solidFill>
                  <a:srgbClr val="7030A0"/>
                </a:solidFill>
                <a:latin typeface="+mj-lt"/>
              </a:rPr>
              <a:t>Quả dừa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-</a:t>
            </a:r>
            <a:r>
              <a:rPr lang="vi-VN" sz="2800" dirty="0">
                <a:solidFill>
                  <a:srgbClr val="7030A0"/>
                </a:solidFill>
                <a:latin typeface="+mj-lt"/>
              </a:rPr>
              <a:t> đàn lợn con nằm trên cao</a:t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>
                <a:solidFill>
                  <a:srgbClr val="7030A0"/>
                </a:solidFill>
                <a:latin typeface="+mj-lt"/>
              </a:rPr>
              <a:t>Đêm hè hoa nở cùng sao</a:t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>
                <a:solidFill>
                  <a:srgbClr val="7030A0"/>
                </a:solidFill>
                <a:latin typeface="+mj-lt"/>
              </a:rPr>
              <a:t>Tàu dừa 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-</a:t>
            </a:r>
            <a:r>
              <a:rPr lang="vi-VN" sz="2800" dirty="0">
                <a:solidFill>
                  <a:srgbClr val="7030A0"/>
                </a:solidFill>
                <a:latin typeface="+mj-lt"/>
              </a:rPr>
              <a:t> chiếc lược chải vào mây xanh</a:t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>
                <a:solidFill>
                  <a:srgbClr val="7030A0"/>
                </a:solidFill>
                <a:latin typeface="+mj-lt"/>
              </a:rPr>
              <a:t>Ai mang nước ngọt nước lành</a:t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>
                <a:solidFill>
                  <a:srgbClr val="7030A0"/>
                </a:solidFill>
                <a:latin typeface="+mj-lt"/>
              </a:rPr>
              <a:t>Ai đeo bao hũ rượu quanh cổ dừa</a:t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>
                <a:solidFill>
                  <a:srgbClr val="7030A0"/>
                </a:solidFill>
                <a:latin typeface="+mj-lt"/>
              </a:rPr>
              <a:t>Tiếng dừa làm dịu nắng trưa</a:t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>
                <a:solidFill>
                  <a:srgbClr val="7030A0"/>
                </a:solidFill>
                <a:latin typeface="+mj-lt"/>
              </a:rPr>
              <a:t>Gọi đàn gió đến cùng dừa múa reo</a:t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>
                <a:solidFill>
                  <a:srgbClr val="7030A0"/>
                </a:solidFill>
                <a:latin typeface="+mj-lt"/>
              </a:rPr>
              <a:t>Trời trong đầy tiếng rì rào</a:t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>
                <a:solidFill>
                  <a:srgbClr val="7030A0"/>
                </a:solidFill>
                <a:latin typeface="+mj-lt"/>
              </a:rPr>
              <a:t>Đàn cò đánh nhịp bay vào bay ra</a:t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>
                <a:solidFill>
                  <a:srgbClr val="7030A0"/>
                </a:solidFill>
                <a:latin typeface="+mj-lt"/>
              </a:rPr>
              <a:t>Đứng canh trời đất bao la</a:t>
            </a:r>
            <a:br>
              <a:rPr lang="vi-VN" sz="2800" dirty="0">
                <a:solidFill>
                  <a:srgbClr val="7030A0"/>
                </a:solidFill>
                <a:latin typeface="+mj-lt"/>
              </a:rPr>
            </a:br>
            <a:r>
              <a:rPr lang="vi-VN" sz="2800" dirty="0">
                <a:solidFill>
                  <a:srgbClr val="7030A0"/>
                </a:solidFill>
                <a:latin typeface="+mj-lt"/>
              </a:rPr>
              <a:t>Mà dừa đủng đỉnh như là đứng chơi.</a:t>
            </a:r>
            <a:endParaRPr lang="en-US" sz="28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9501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16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1357" y="848412"/>
            <a:ext cx="733405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Cô vừa đọc bài thơ gì?</a:t>
            </a:r>
          </a:p>
          <a:p>
            <a:pPr algn="ctr"/>
            <a:r>
              <a:rPr lang="vi-VN" sz="4400" b="1" dirty="0">
                <a:solidFill>
                  <a:schemeClr val="bg1"/>
                </a:solidFill>
              </a:rPr>
              <a:t>Cây dừa</a:t>
            </a:r>
          </a:p>
          <a:p>
            <a:pPr algn="ctr"/>
            <a:endParaRPr lang="vi-VN" sz="4400" b="1" dirty="0">
              <a:solidFill>
                <a:schemeClr val="bg1"/>
              </a:solidFill>
            </a:endParaRPr>
          </a:p>
          <a:p>
            <a:pPr algn="ctr"/>
            <a:r>
              <a:rPr lang="vi-VN" sz="4400" b="1" dirty="0">
                <a:solidFill>
                  <a:schemeClr val="bg1"/>
                </a:solidFill>
              </a:rPr>
              <a:t>Bài thơ do ai sáng tác?</a:t>
            </a:r>
          </a:p>
          <a:p>
            <a:pPr algn="ctr"/>
            <a:r>
              <a:rPr lang="vi-VN" sz="4400" b="1" dirty="0">
                <a:solidFill>
                  <a:schemeClr val="bg1"/>
                </a:solidFill>
              </a:rPr>
              <a:t>Trần Đăng Khoa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6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608" y="1866508"/>
            <a:ext cx="70957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12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1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7212" y="1668544"/>
            <a:ext cx="7154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</a:rPr>
              <a:t>nhắc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80741" y="2709446"/>
            <a:ext cx="3783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77212" y="3598030"/>
            <a:ext cx="6390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7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7741" y="357880"/>
            <a:ext cx="6450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57" y="2470085"/>
            <a:ext cx="3941839" cy="344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4930</TotalTime>
  <Words>316</Words>
  <Application>Microsoft Office PowerPoint</Application>
  <PresentationFormat>Custom</PresentationFormat>
  <Paragraphs>65</Paragraphs>
  <Slides>28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59</cp:revision>
  <dcterms:created xsi:type="dcterms:W3CDTF">2022-01-08T14:29:42Z</dcterms:created>
  <dcterms:modified xsi:type="dcterms:W3CDTF">2024-05-04T09:22:14Z</dcterms:modified>
</cp:coreProperties>
</file>