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71" r:id="rId2"/>
    <p:sldId id="273" r:id="rId3"/>
    <p:sldId id="280" r:id="rId4"/>
    <p:sldId id="275" r:id="rId5"/>
    <p:sldId id="276" r:id="rId6"/>
    <p:sldId id="277" r:id="rId7"/>
    <p:sldId id="278" r:id="rId8"/>
    <p:sldId id="281" r:id="rId9"/>
    <p:sldId id="282" r:id="rId10"/>
    <p:sldId id="283" r:id="rId11"/>
    <p:sldId id="284" r:id="rId12"/>
    <p:sldId id="285" r:id="rId13"/>
    <p:sldId id="258" r:id="rId14"/>
    <p:sldId id="259" r:id="rId15"/>
    <p:sldId id="261" r:id="rId16"/>
    <p:sldId id="262" r:id="rId17"/>
    <p:sldId id="263" r:id="rId18"/>
    <p:sldId id="264" r:id="rId19"/>
    <p:sldId id="265" r:id="rId20"/>
    <p:sldId id="266" r:id="rId21"/>
    <p:sldId id="269" r:id="rId22"/>
    <p:sldId id="279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000000"/>
          </p15:clr>
        </p15:guide>
        <p15:guide id="2" pos="3840" userDrawn="1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hvjAKsWwRZ7SQxo6eKPwVs3DqO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2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5010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fif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16.xml"/><Relationship Id="rId18" Type="http://schemas.openxmlformats.org/officeDocument/2006/relationships/image" Target="../media/image66.png"/><Relationship Id="rId3" Type="http://schemas.openxmlformats.org/officeDocument/2006/relationships/slide" Target="slide15.xml"/><Relationship Id="rId21" Type="http://schemas.openxmlformats.org/officeDocument/2006/relationships/image" Target="../media/image54.png"/><Relationship Id="rId7" Type="http://schemas.openxmlformats.org/officeDocument/2006/relationships/slide" Target="slide19.xml"/><Relationship Id="rId12" Type="http://schemas.openxmlformats.org/officeDocument/2006/relationships/image" Target="../media/image61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4.png"/><Relationship Id="rId20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slide" Target="slide20.xml"/><Relationship Id="rId5" Type="http://schemas.openxmlformats.org/officeDocument/2006/relationships/slide" Target="slide18.xml"/><Relationship Id="rId15" Type="http://schemas.openxmlformats.org/officeDocument/2006/relationships/image" Target="../media/image63.png"/><Relationship Id="rId10" Type="http://schemas.openxmlformats.org/officeDocument/2006/relationships/image" Target="../media/image60.png"/><Relationship Id="rId19" Type="http://schemas.openxmlformats.org/officeDocument/2006/relationships/image" Target="../media/image67.png"/><Relationship Id="rId4" Type="http://schemas.openxmlformats.org/officeDocument/2006/relationships/image" Target="../media/image57.png"/><Relationship Id="rId9" Type="http://schemas.openxmlformats.org/officeDocument/2006/relationships/slide" Target="slide17.xml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jpg"/><Relationship Id="rId12" Type="http://schemas.openxmlformats.org/officeDocument/2006/relationships/image" Target="../media/image69.png"/><Relationship Id="rId17" Type="http://schemas.openxmlformats.org/officeDocument/2006/relationships/image" Target="../media/image72.png"/><Relationship Id="rId2" Type="http://schemas.openxmlformats.org/officeDocument/2006/relationships/video" Target="../media/media2.mp4"/><Relationship Id="rId16" Type="http://schemas.openxmlformats.org/officeDocument/2006/relationships/image" Target="../media/image56.png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51.png"/><Relationship Id="rId5" Type="http://schemas.openxmlformats.org/officeDocument/2006/relationships/audio" Target="../media/audio2.wav"/><Relationship Id="rId15" Type="http://schemas.openxmlformats.org/officeDocument/2006/relationships/image" Target="../media/image71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4.xml"/><Relationship Id="rId9" Type="http://schemas.openxmlformats.org/officeDocument/2006/relationships/slide" Target="slide15.xml"/><Relationship Id="rId1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audio" Target="../media/audio5.wav"/><Relationship Id="rId5" Type="http://schemas.openxmlformats.org/officeDocument/2006/relationships/image" Target="../media/image55.png"/><Relationship Id="rId10" Type="http://schemas.openxmlformats.org/officeDocument/2006/relationships/image" Target="../media/image70.png"/><Relationship Id="rId4" Type="http://schemas.openxmlformats.org/officeDocument/2006/relationships/image" Target="../media/image68.jp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audio" Target="../media/audio6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12" Type="http://schemas.openxmlformats.org/officeDocument/2006/relationships/image" Target="../media/image70.png"/><Relationship Id="rId2" Type="http://schemas.openxmlformats.org/officeDocument/2006/relationships/video" Target="../media/media3.mp4"/><Relationship Id="rId16" Type="http://schemas.openxmlformats.org/officeDocument/2006/relationships/image" Target="../media/image73.png"/><Relationship Id="rId1" Type="http://schemas.microsoft.com/office/2007/relationships/media" Target="../media/media3.mp4"/><Relationship Id="rId6" Type="http://schemas.openxmlformats.org/officeDocument/2006/relationships/image" Target="../media/image68.jpg"/><Relationship Id="rId11" Type="http://schemas.openxmlformats.org/officeDocument/2006/relationships/image" Target="../media/image69.png"/><Relationship Id="rId5" Type="http://schemas.openxmlformats.org/officeDocument/2006/relationships/audio" Target="../media/audio3.wav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0.png"/><Relationship Id="rId1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audio" Target="../media/audio5.wav"/><Relationship Id="rId5" Type="http://schemas.openxmlformats.org/officeDocument/2006/relationships/image" Target="../media/image55.png"/><Relationship Id="rId10" Type="http://schemas.openxmlformats.org/officeDocument/2006/relationships/image" Target="../media/image70.png"/><Relationship Id="rId4" Type="http://schemas.openxmlformats.org/officeDocument/2006/relationships/image" Target="../media/image68.jp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21.xml"/><Relationship Id="rId5" Type="http://schemas.openxmlformats.org/officeDocument/2006/relationships/image" Target="../media/image55.png"/><Relationship Id="rId10" Type="http://schemas.openxmlformats.org/officeDocument/2006/relationships/image" Target="../media/image70.png"/><Relationship Id="rId4" Type="http://schemas.openxmlformats.org/officeDocument/2006/relationships/image" Target="../media/image68.jp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7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74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jp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fif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0528" y="2130426"/>
            <a:ext cx="103632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5600" y="911226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b="1" dirty="0"/>
              <a:t>PHÒNG GIÁO DỤC VÀ ĐÀO TẠO QUẬN LONG BIÊN</a:t>
            </a:r>
          </a:p>
          <a:p>
            <a:pPr algn="ctr"/>
            <a:r>
              <a:rPr lang="vi-VN" sz="1800" b="1" dirty="0"/>
              <a:t>TRƯỜNG MẦM NON HOA SỮA</a:t>
            </a:r>
            <a:endParaRPr lang="en-US" sz="1800" b="1" dirty="0"/>
          </a:p>
        </p:txBody>
      </p:sp>
      <p:sp>
        <p:nvSpPr>
          <p:cNvPr id="5" name="Rectangle 4"/>
          <p:cNvSpPr/>
          <p:nvPr/>
        </p:nvSpPr>
        <p:spPr>
          <a:xfrm>
            <a:off x="3572127" y="2602309"/>
            <a:ext cx="5314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KHÁM PHÁ KHOA HỌC</a:t>
            </a:r>
          </a:p>
        </p:txBody>
      </p:sp>
      <p:sp>
        <p:nvSpPr>
          <p:cNvPr id="6" name="Rectangle 5"/>
          <p:cNvSpPr/>
          <p:nvPr/>
        </p:nvSpPr>
        <p:spPr>
          <a:xfrm>
            <a:off x="3596004" y="3366298"/>
            <a:ext cx="5521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Đề tài: </a:t>
            </a:r>
            <a:r>
              <a:rPr lang="en-US" sz="3200" b="1" dirty="0" err="1">
                <a:solidFill>
                  <a:srgbClr val="7030A0"/>
                </a:solidFill>
              </a:rPr>
              <a:t>Trò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về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mẹ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402" y="4353465"/>
            <a:ext cx="2885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68703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57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1668780"/>
            <a:ext cx="3417570" cy="1647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970" y="1657350"/>
            <a:ext cx="3566160" cy="1713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614" y="1668780"/>
            <a:ext cx="3522345" cy="1702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9614" y="5016339"/>
            <a:ext cx="3522345" cy="16816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" y="4984879"/>
            <a:ext cx="3549016" cy="1681642"/>
          </a:xfrm>
          <a:prstGeom prst="rect">
            <a:avLst/>
          </a:prstGeom>
        </p:spPr>
      </p:pic>
      <p:pic>
        <p:nvPicPr>
          <p:cNvPr id="2052" name="Picture 4" descr="BÍ QUYẾT ĐỂ CON ĂN NGON, HẾT BIẾNG ĂN - Trung Tâm Sức Khỏe Nhi Kho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50" y="5088771"/>
            <a:ext cx="2208714" cy="167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22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674"/>
            <a:ext cx="12192000" cy="697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249" y="114301"/>
            <a:ext cx="3768871" cy="3095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7349">
            <a:off x="4170046" y="3002552"/>
            <a:ext cx="3851910" cy="38519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374" y="273527"/>
            <a:ext cx="3954883" cy="277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7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9650" y="4371973"/>
            <a:ext cx="5676900" cy="4114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37146"/>
            <a:ext cx="12353801" cy="689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33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868813" y="3446491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81924" y="4342627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12330" y="5655830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/>
          <p:nvPr/>
        </p:nvSpPr>
        <p:spPr>
          <a:xfrm>
            <a:off x="2927648" y="1270096"/>
            <a:ext cx="6577614" cy="25545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dirty="0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494429"/>
                </a:solidFill>
                <a:latin typeface="Calibri"/>
              </a:rPr>
              <a:t>BÍ MẬT </a:t>
            </a:r>
            <a:br>
              <a:rPr b="1" dirty="0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494429"/>
                </a:solidFill>
                <a:latin typeface="Calibri"/>
              </a:rPr>
            </a:br>
            <a:r>
              <a:rPr b="1" dirty="0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494429"/>
                </a:solidFill>
                <a:latin typeface="Calibri"/>
              </a:rPr>
              <a:t>KHO BÁU CỔ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6338497" cy="4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3577019" y="757326"/>
            <a:ext cx="5243120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err="1">
                <a:solidFill>
                  <a:schemeClr val="dk1"/>
                </a:solidFill>
              </a:rPr>
              <a:t>Chào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mừng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vi-VN" sz="2800" dirty="0">
                <a:solidFill>
                  <a:schemeClr val="dk1"/>
                </a:solidFill>
              </a:rPr>
              <a:t>các con </a:t>
            </a:r>
            <a:r>
              <a:rPr lang="en-US" sz="2800" dirty="0" err="1">
                <a:solidFill>
                  <a:schemeClr val="dk1"/>
                </a:solidFill>
              </a:rPr>
              <a:t>đến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với</a:t>
            </a:r>
            <a:r>
              <a:rPr lang="en-US" sz="2800" dirty="0">
                <a:solidFill>
                  <a:schemeClr val="dk1"/>
                </a:solidFill>
              </a:rPr>
              <a:t> hang </a:t>
            </a:r>
            <a:r>
              <a:rPr lang="en-US" sz="2800" dirty="0" err="1">
                <a:solidFill>
                  <a:schemeClr val="dk1"/>
                </a:solidFill>
              </a:rPr>
              <a:t>động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bí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mật</a:t>
            </a:r>
            <a:r>
              <a:rPr lang="vi-VN" sz="2800" dirty="0">
                <a:solidFill>
                  <a:schemeClr val="dk1"/>
                </a:solidFill>
              </a:rPr>
              <a:t> Vẹt Xanh</a:t>
            </a:r>
            <a:r>
              <a:rPr lang="en-US" sz="2800" dirty="0">
                <a:solidFill>
                  <a:schemeClr val="dk1"/>
                </a:solidFill>
              </a:rPr>
              <a:t>!!! </a:t>
            </a:r>
            <a:r>
              <a:rPr lang="vi-VN" sz="2800" dirty="0">
                <a:solidFill>
                  <a:schemeClr val="dk1"/>
                </a:solidFill>
              </a:rPr>
              <a:t>   </a:t>
            </a:r>
          </a:p>
          <a:p>
            <a:r>
              <a:rPr lang="vi-VN" sz="2800" dirty="0">
                <a:solidFill>
                  <a:schemeClr val="dk1"/>
                </a:solidFill>
              </a:rPr>
              <a:t>Vẹt Xanh hứa </a:t>
            </a:r>
            <a:r>
              <a:rPr lang="en-US" sz="2800" dirty="0" err="1">
                <a:solidFill>
                  <a:schemeClr val="dk1"/>
                </a:solidFill>
              </a:rPr>
              <a:t>sẽ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tặng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vi-VN" sz="2800" dirty="0">
                <a:solidFill>
                  <a:schemeClr val="dk1"/>
                </a:solidFill>
              </a:rPr>
              <a:t>lại hòm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endParaRPr dirty="0"/>
          </a:p>
          <a:p>
            <a:r>
              <a:rPr lang="en-US" sz="2800" dirty="0" err="1">
                <a:solidFill>
                  <a:schemeClr val="dk1"/>
                </a:solidFill>
              </a:rPr>
              <a:t>châu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báu</a:t>
            </a:r>
            <a:r>
              <a:rPr lang="vi-VN" sz="2800" dirty="0">
                <a:solidFill>
                  <a:schemeClr val="dk1"/>
                </a:solidFill>
              </a:rPr>
              <a:t> của nó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với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điều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kiện</a:t>
            </a:r>
            <a:r>
              <a:rPr lang="vi-VN" sz="2800" dirty="0">
                <a:solidFill>
                  <a:schemeClr val="dk1"/>
                </a:solidFill>
              </a:rPr>
              <a:t> các con </a:t>
            </a:r>
            <a:r>
              <a:rPr lang="en-US" sz="2800" dirty="0" err="1">
                <a:solidFill>
                  <a:schemeClr val="dk1"/>
                </a:solidFill>
              </a:rPr>
              <a:t>phải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tự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vượt</a:t>
            </a:r>
            <a:r>
              <a:rPr lang="en-US" sz="2800" dirty="0">
                <a:solidFill>
                  <a:schemeClr val="dk1"/>
                </a:solidFill>
              </a:rPr>
              <a:t> qua </a:t>
            </a:r>
            <a:r>
              <a:rPr lang="en-US" sz="2800" dirty="0" err="1">
                <a:solidFill>
                  <a:schemeClr val="dk1"/>
                </a:solidFill>
              </a:rPr>
              <a:t>thử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thách</a:t>
            </a:r>
            <a:r>
              <a:rPr lang="vi-VN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của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những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chiếc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vi-VN" sz="2800" dirty="0">
                <a:solidFill>
                  <a:schemeClr val="dk1"/>
                </a:solidFill>
              </a:rPr>
              <a:t>hòm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kia</a:t>
            </a:r>
            <a:r>
              <a:rPr lang="en-US" sz="2800" dirty="0">
                <a:solidFill>
                  <a:schemeClr val="dk1"/>
                </a:solidFill>
              </a:rPr>
              <a:t>!</a:t>
            </a:r>
            <a:endParaRPr dirty="0"/>
          </a:p>
          <a:p>
            <a:r>
              <a:rPr lang="en-US" sz="2800" dirty="0" err="1">
                <a:solidFill>
                  <a:schemeClr val="dk1"/>
                </a:solidFill>
              </a:rPr>
              <a:t>Chúc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vi-VN" sz="2800" dirty="0">
                <a:solidFill>
                  <a:schemeClr val="dk1"/>
                </a:solidFill>
              </a:rPr>
              <a:t>các con </a:t>
            </a:r>
            <a:r>
              <a:rPr lang="en-US" sz="2800" dirty="0">
                <a:solidFill>
                  <a:schemeClr val="dk1"/>
                </a:solidFill>
              </a:rPr>
              <a:t>may </a:t>
            </a:r>
            <a:r>
              <a:rPr lang="en-US" sz="2800" dirty="0" err="1">
                <a:solidFill>
                  <a:schemeClr val="dk1"/>
                </a:solidFill>
              </a:rPr>
              <a:t>mắn</a:t>
            </a:r>
            <a:r>
              <a:rPr lang="en-US" sz="2800" dirty="0">
                <a:solidFill>
                  <a:schemeClr val="dk1"/>
                </a:solidFill>
              </a:rPr>
              <a:t>...</a:t>
            </a:r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77478" y="606543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31998"/>
            <a:ext cx="12192000" cy="688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51817"/>
          <a:stretch/>
        </p:blipFill>
        <p:spPr>
          <a:xfrm>
            <a:off x="2468201" y="1556792"/>
            <a:ext cx="1179529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51817"/>
          <a:stretch/>
        </p:blipFill>
        <p:spPr>
          <a:xfrm>
            <a:off x="5663953" y="836712"/>
            <a:ext cx="1179529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51817"/>
          <a:stretch/>
        </p:blipFill>
        <p:spPr>
          <a:xfrm flipH="1">
            <a:off x="3473128" y="2841238"/>
            <a:ext cx="1224136" cy="11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51817"/>
          <a:stretch/>
        </p:blipFill>
        <p:spPr>
          <a:xfrm flipH="1">
            <a:off x="9009789" y="2950986"/>
            <a:ext cx="1224136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l="51817"/>
          <a:stretch/>
        </p:blipFill>
        <p:spPr>
          <a:xfrm>
            <a:off x="3195503" y="3929603"/>
            <a:ext cx="162322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757761" y="2917402"/>
            <a:ext cx="1728192" cy="84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95503" y="2802878"/>
            <a:ext cx="1501761" cy="780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5475645" y="861801"/>
            <a:ext cx="1484450" cy="81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flipH="1">
            <a:off x="2440605" y="1476036"/>
            <a:ext cx="1628466" cy="993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flipH="1">
            <a:off x="3163626" y="4098391"/>
            <a:ext cx="2027870" cy="110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>
            <a:hlinkClick r:id="rId20" action="ppaction://hlinksldjump"/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flipH="1">
            <a:off x="8400256" y="-74944"/>
            <a:ext cx="1944216" cy="2194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40297" t="44231" r="46039" b="5871"/>
          <a:stretch/>
        </p:blipFill>
        <p:spPr>
          <a:xfrm>
            <a:off x="-102427" y="3450495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479452" y="712368"/>
            <a:ext cx="537879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err="1">
                <a:solidFill>
                  <a:schemeClr val="dk1"/>
                </a:solidFill>
              </a:rPr>
              <a:t>Câu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hỏi</a:t>
            </a:r>
            <a:r>
              <a:rPr lang="en-US" sz="2800" dirty="0">
                <a:solidFill>
                  <a:schemeClr val="dk1"/>
                </a:solidFill>
              </a:rPr>
              <a:t> 1</a:t>
            </a:r>
            <a:r>
              <a:rPr lang="vi-VN" sz="2800" dirty="0">
                <a:solidFill>
                  <a:schemeClr val="dk1"/>
                </a:solidFill>
              </a:rPr>
              <a:t>: Bài hát đầu tiên trước khi vào bài học có tên là gì?</a:t>
            </a:r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2048580" y="3513858"/>
            <a:ext cx="3895020" cy="1809584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vi-VN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Con yêu mẹ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>
            <a:hlinkClick r:id="rId9" action="ppaction://hlinksldjump">
              <a:snd r:embed="rId14" name="breeze.wav"/>
            </a:hlinkClick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82278" y="5904764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2516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92340" y="2857500"/>
            <a:ext cx="2621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</a:rPr>
              <a:t>1. Con yêu mẹ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2340" y="3513858"/>
            <a:ext cx="2542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</a:rPr>
              <a:t>2. Mẹ yêu con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đồng hồ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40129" y="5987845"/>
            <a:ext cx="1200071" cy="870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7"/>
          <p:cNvSpPr txBox="1"/>
          <p:nvPr/>
        </p:nvSpPr>
        <p:spPr>
          <a:xfrm>
            <a:off x="3479452" y="712368"/>
            <a:ext cx="463760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err="1">
                <a:solidFill>
                  <a:schemeClr val="dk1"/>
                </a:solidFill>
              </a:rPr>
              <a:t>Câu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hỏi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vi-VN" sz="2800" dirty="0">
                <a:solidFill>
                  <a:schemeClr val="dk1"/>
                </a:solidFill>
              </a:rPr>
              <a:t>2: Mẹ mang thai em bé trong thời gian là bao lâu?</a:t>
            </a:r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65" name="Google Shape;165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/>
          <p:nvPr/>
        </p:nvSpPr>
        <p:spPr>
          <a:xfrm>
            <a:off x="4439817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vi-VN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tháng 10 ngày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>
            <a:hlinkClick r:id="rId6" action="ppaction://hlinksldjump">
              <a:snd r:embed="rId11" name="explode.wav"/>
            </a:hlinkClick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72464" y="5794812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516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40297" t="44231" r="46039" b="5871"/>
          <a:stretch/>
        </p:blipFill>
        <p:spPr>
          <a:xfrm>
            <a:off x="0" y="3639797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3479452" y="712368"/>
            <a:ext cx="463760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err="1">
                <a:solidFill>
                  <a:schemeClr val="dk1"/>
                </a:solidFill>
              </a:rPr>
              <a:t>Câu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hỏi</a:t>
            </a:r>
            <a:r>
              <a:rPr lang="en-US" sz="2800" dirty="0">
                <a:solidFill>
                  <a:schemeClr val="dk1"/>
                </a:solidFill>
              </a:rPr>
              <a:t> 3</a:t>
            </a:r>
            <a:r>
              <a:rPr lang="vi-VN" sz="2800" dirty="0">
                <a:solidFill>
                  <a:schemeClr val="dk1"/>
                </a:solidFill>
              </a:rPr>
              <a:t>: Ngoài công việc ở cơ quan, về nhà mẹ phải làm những gì?</a:t>
            </a:r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/>
          <p:nvPr/>
        </p:nvSpPr>
        <p:spPr>
          <a:xfrm rot="21356941">
            <a:off x="2321160" y="3408313"/>
            <a:ext cx="4364818" cy="1935880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vi-VN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Làm việc nhà và chăm sóc gia đình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8">
            <a:hlinkClick r:id="rId8" action="ppaction://hlinksldjump">
              <a:snd r:embed="rId13" name="click.wav"/>
            </a:hlinkClick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496622" y="5904764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2516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29080" y="2648932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</a:rPr>
              <a:t>1.Làm việc nhà, chăm sóc gia đình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29250" y="3515157"/>
            <a:ext cx="2472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</a:rPr>
              <a:t>2. Không làm gì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Đếm-ngược-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9384" y="6037106"/>
            <a:ext cx="1459367" cy="820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9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40297" t="44231" r="46039" b="5871"/>
          <a:stretch/>
        </p:blipFill>
        <p:spPr>
          <a:xfrm>
            <a:off x="-85958" y="3543806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 txBox="1"/>
          <p:nvPr/>
        </p:nvSpPr>
        <p:spPr>
          <a:xfrm>
            <a:off x="3479452" y="712368"/>
            <a:ext cx="463760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err="1">
                <a:solidFill>
                  <a:schemeClr val="dk1"/>
                </a:solidFill>
              </a:rPr>
              <a:t>Câu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hỏi</a:t>
            </a:r>
            <a:r>
              <a:rPr lang="en-US" sz="2800" dirty="0">
                <a:solidFill>
                  <a:schemeClr val="dk1"/>
                </a:solidFill>
              </a:rPr>
              <a:t> 4</a:t>
            </a:r>
            <a:r>
              <a:rPr lang="vi-VN" sz="2800" dirty="0">
                <a:solidFill>
                  <a:schemeClr val="dk1"/>
                </a:solidFill>
              </a:rPr>
              <a:t>: Ngày 20/10 là ngày gì?</a:t>
            </a:r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191" name="Google Shape;191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9"/>
          <p:cNvSpPr/>
          <p:nvPr/>
        </p:nvSpPr>
        <p:spPr>
          <a:xfrm>
            <a:off x="2546634" y="2728593"/>
            <a:ext cx="4244591" cy="1935374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vi-VN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Ngày phụ nữ Việt Nam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97215" y="480410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9">
            <a:hlinkClick r:id="rId6" action="ppaction://hlinksldjump">
              <a:snd r:embed="rId11" name="explode.wav"/>
            </a:hlinkClick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311850" y="5806212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516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521677" y="2733368"/>
            <a:ext cx="4339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</a:rPr>
              <a:t>1.Ngày quốc tế thiếu nhi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52350" y="3543806"/>
            <a:ext cx="4338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</a:rPr>
              <a:t>2.Ngày phụ nữ Việt Nam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752" y="1529579"/>
            <a:ext cx="1199400" cy="1335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070"/>
            <a:ext cx="12192000" cy="6858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321515" y="795065"/>
            <a:ext cx="2207145" cy="2177842"/>
            <a:chOff x="1047026" y="832136"/>
            <a:chExt cx="2109907" cy="21778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7026" y="832136"/>
              <a:ext cx="2109907" cy="168262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325289" y="2486758"/>
              <a:ext cx="1572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 tay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40247" y="840696"/>
            <a:ext cx="2528913" cy="2234753"/>
            <a:chOff x="3357537" y="832136"/>
            <a:chExt cx="2156110" cy="223475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7537" y="832136"/>
              <a:ext cx="2156110" cy="168482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721169" y="2543669"/>
              <a:ext cx="17924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 sông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413440" y="869600"/>
            <a:ext cx="2513695" cy="2205849"/>
            <a:chOff x="5945295" y="832136"/>
            <a:chExt cx="2271029" cy="22058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5295" y="832136"/>
              <a:ext cx="2271029" cy="168482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377957" y="2514765"/>
              <a:ext cx="15311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Rặng tre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400759" y="3830919"/>
            <a:ext cx="2526376" cy="2275086"/>
            <a:chOff x="927675" y="3886199"/>
            <a:chExt cx="2036960" cy="226281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7675" y="3886199"/>
              <a:ext cx="2036960" cy="167561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44637" y="5628619"/>
              <a:ext cx="1292655" cy="520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 sao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140247" y="3894759"/>
            <a:ext cx="2528913" cy="2223575"/>
            <a:chOff x="3396285" y="3877803"/>
            <a:chExt cx="2117361" cy="22235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96285" y="3877803"/>
              <a:ext cx="2117361" cy="168401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716203" y="5578158"/>
              <a:ext cx="17974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 thang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27123" y="3858921"/>
            <a:ext cx="2510491" cy="2273882"/>
            <a:chOff x="5945296" y="3877803"/>
            <a:chExt cx="2271029" cy="22738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5296" y="3877803"/>
              <a:ext cx="2271029" cy="168401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589529" y="5628465"/>
              <a:ext cx="11895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Bờ đê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74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0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40297" t="44231" r="46039" b="5871"/>
          <a:stretch/>
        </p:blipFill>
        <p:spPr>
          <a:xfrm>
            <a:off x="132046" y="3602799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 txBox="1"/>
          <p:nvPr/>
        </p:nvSpPr>
        <p:spPr>
          <a:xfrm>
            <a:off x="3479452" y="712368"/>
            <a:ext cx="463760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err="1">
                <a:solidFill>
                  <a:schemeClr val="dk1"/>
                </a:solidFill>
              </a:rPr>
              <a:t>Câu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hỏi</a:t>
            </a:r>
            <a:r>
              <a:rPr lang="en-US" sz="2800" dirty="0">
                <a:solidFill>
                  <a:schemeClr val="dk1"/>
                </a:solidFill>
              </a:rPr>
              <a:t> 5</a:t>
            </a:r>
            <a:r>
              <a:rPr lang="vi-VN" sz="2800" dirty="0">
                <a:solidFill>
                  <a:schemeClr val="dk1"/>
                </a:solidFill>
              </a:rPr>
              <a:t>: Mẹ sẽ rất vui và hạnh phúc khi nhìn thấy con như thế nào?</a:t>
            </a:r>
            <a:endParaRPr sz="2800" dirty="0">
              <a:solidFill>
                <a:schemeClr val="dk1"/>
              </a:solidFill>
            </a:endParaRPr>
          </a:p>
        </p:txBody>
      </p:sp>
      <p:pic>
        <p:nvPicPr>
          <p:cNvPr id="204" name="Google Shape;204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0"/>
          <p:cNvSpPr/>
          <p:nvPr/>
        </p:nvSpPr>
        <p:spPr>
          <a:xfrm>
            <a:off x="2856824" y="3130054"/>
            <a:ext cx="4949989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vi-VN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Thấy con luôn mạnh khỏe, vui vẻ và chăm ngoan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0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457293" y="5794812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516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3"/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3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92247" y="5553934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/>
          <p:nvPr/>
        </p:nvSpPr>
        <p:spPr>
          <a:xfrm>
            <a:off x="2287767" y="835056"/>
            <a:ext cx="6837000" cy="2817890"/>
          </a:xfrm>
          <a:prstGeom prst="cloudCallout">
            <a:avLst>
              <a:gd name="adj1" fmla="val 56365"/>
              <a:gd name="adj2" fmla="val -52501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Chúc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mừng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đã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thập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được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nhiều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châu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báu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  <a:r>
              <a:rPr lang="en-US" sz="2400" dirty="0" err="1">
                <a:solidFill>
                  <a:srgbClr val="FF0000"/>
                </a:solidFill>
              </a:rPr>
              <a:t>Đây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xứng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đáng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cho</a:t>
            </a:r>
            <a:r>
              <a:rPr lang="en-US" sz="2400" dirty="0">
                <a:solidFill>
                  <a:srgbClr val="FF0000"/>
                </a:solidFill>
              </a:rPr>
              <a:t> con!</a:t>
            </a:r>
            <a:endParaRPr sz="2400" dirty="0">
              <a:solidFill>
                <a:srgbClr val="FF0000"/>
              </a:solidFill>
            </a:endParaRPr>
          </a:p>
        </p:txBody>
      </p:sp>
      <p:pic>
        <p:nvPicPr>
          <p:cNvPr id="246" name="Google Shape;246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28978" y="4456385"/>
            <a:ext cx="5108575" cy="221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78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2230">
            <a:off x="1152716" y="740241"/>
            <a:ext cx="3137321" cy="1918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098" y="330200"/>
            <a:ext cx="2543175" cy="1800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6545">
            <a:off x="8340079" y="633978"/>
            <a:ext cx="3422141" cy="2281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62533">
            <a:off x="4252039" y="3234690"/>
            <a:ext cx="1910523" cy="2547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69068">
            <a:off x="7480357" y="3826360"/>
            <a:ext cx="3148446" cy="209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46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ẹ là người mẹ vĩ đại nhất của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1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27" y="-35579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11"/>
          <p:cNvSpPr/>
          <p:nvPr/>
        </p:nvSpPr>
        <p:spPr>
          <a:xfrm>
            <a:off x="3078827" y="-35579"/>
            <a:ext cx="6608786" cy="574004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r>
              <a:rPr lang="vi-VN" sz="2800" b="1" kern="1200" dirty="0">
                <a:solidFill>
                  <a:prstClr val="white"/>
                </a:solidFill>
                <a:latin typeface="Calibri" panose="020F0502020204030204"/>
              </a:rPr>
              <a:t>Ai là người mang thai và sinh ra em bé?</a:t>
            </a:r>
            <a:endParaRPr lang="en-US" sz="2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33189" y="877757"/>
            <a:ext cx="2824947" cy="1826673"/>
            <a:chOff x="2818615" y="766780"/>
            <a:chExt cx="2824947" cy="182667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0437" y="766780"/>
              <a:ext cx="2143125" cy="182667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18615" y="1125480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solidFill>
                    <a:srgbClr val="0070C0"/>
                  </a:solidFill>
                </a:rPr>
                <a:t>1. Mẹ</a:t>
              </a:r>
              <a:endParaRPr lang="en-US" sz="36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16325" y="4093564"/>
            <a:ext cx="3078641" cy="2025338"/>
            <a:chOff x="5288629" y="4072379"/>
            <a:chExt cx="3078641" cy="20253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7873" y="4072379"/>
              <a:ext cx="2029397" cy="202533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288629" y="4273550"/>
              <a:ext cx="1313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solidFill>
                    <a:srgbClr val="0070C0"/>
                  </a:solidFill>
                </a:rPr>
                <a:t>2. Bố</a:t>
              </a:r>
              <a:endParaRPr lang="en-US" sz="36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69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28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960" y="3228099"/>
            <a:ext cx="3726010" cy="3047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331" y="1395466"/>
            <a:ext cx="2000155" cy="2322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044" y="-1665872"/>
            <a:ext cx="2721444" cy="4307987"/>
          </a:xfrm>
          <a:prstGeom prst="rect">
            <a:avLst/>
          </a:prstGeom>
        </p:spPr>
      </p:pic>
      <p:sp>
        <p:nvSpPr>
          <p:cNvPr id="15" name="AutoShape 22"/>
          <p:cNvSpPr>
            <a:spLocks noChangeArrowheads="1"/>
          </p:cNvSpPr>
          <p:nvPr/>
        </p:nvSpPr>
        <p:spPr bwMode="auto">
          <a:xfrm>
            <a:off x="4102803" y="6179118"/>
            <a:ext cx="4419600" cy="471146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FFC0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9pPr>
          </a:lstStyle>
          <a:p>
            <a:pPr eaLnBrk="1" hangingPunct="1"/>
            <a:r>
              <a:rPr lang="vi-VN" altLang="en-US" sz="2400" dirty="0">
                <a:latin typeface="Arial" panose="020B0604020202020204" pitchFamily="34" charset="0"/>
              </a:rPr>
              <a:t>Mang thai 9 tháng 10 ngày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18" name="AutoShape 22"/>
          <p:cNvSpPr>
            <a:spLocks noChangeArrowheads="1"/>
          </p:cNvSpPr>
          <p:nvPr/>
        </p:nvSpPr>
        <p:spPr bwMode="auto">
          <a:xfrm>
            <a:off x="5875920" y="2381964"/>
            <a:ext cx="4865691" cy="471146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FFC0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9pPr>
          </a:lstStyle>
          <a:p>
            <a:pPr eaLnBrk="1" hangingPunct="1"/>
            <a:r>
              <a:rPr lang="vi-VN" altLang="en-US" sz="1600" dirty="0">
                <a:latin typeface="Arial" panose="020B0604020202020204" pitchFamily="34" charset="0"/>
              </a:rPr>
              <a:t>Nuôi con trưởng thành bằng tình yêu thương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auto">
          <a:xfrm>
            <a:off x="369824" y="3717668"/>
            <a:ext cx="3918312" cy="471146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FFC0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Webdings" panose="05030102010509060703" pitchFamily="18" charset="2"/>
              </a:defRPr>
            </a:lvl9pPr>
          </a:lstStyle>
          <a:p>
            <a:pPr eaLnBrk="1" hangingPunct="1"/>
            <a:r>
              <a:rPr lang="vi-VN" altLang="en-US" sz="1800" dirty="0">
                <a:latin typeface="Arial" panose="020B0604020202020204" pitchFamily="34" charset="0"/>
              </a:rPr>
              <a:t>Cho con bú dòng sữa mát lành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13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77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62811" y="2931375"/>
            <a:ext cx="4703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Công việc hàng ngày của mẹ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081" y="-391043"/>
            <a:ext cx="12575361" cy="7546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45" y="1028120"/>
            <a:ext cx="4377315" cy="4504000"/>
          </a:xfrm>
          <a:prstGeom prst="rect">
            <a:avLst/>
          </a:prstGeom>
        </p:spPr>
      </p:pic>
      <p:sp>
        <p:nvSpPr>
          <p:cNvPr id="13" name="AutoShape 2" descr="51,làm việc nhà,nhà,quét dọn,lau nhà,dọn dẹp,ngày lao động,lao động,làm  việc chăm chỉ,sofa,cây trồng,cửa sổ,phim h… | Cute love memes, Web app  design, Market design"/>
          <p:cNvSpPr>
            <a:spLocks noChangeAspect="1" noChangeArrowheads="1"/>
          </p:cNvSpPr>
          <p:nvPr/>
        </p:nvSpPr>
        <p:spPr bwMode="auto">
          <a:xfrm>
            <a:off x="511746" y="-3910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51,làm việc nhà,nhà,quét dọn,lau nhà,dọn dẹp,ngày lao động,lao động,làm  việc chăm chỉ,sofa,cây trồng,cửa sổ,phim h… | Cute love memes, Web app  design, Market design"/>
          <p:cNvSpPr>
            <a:spLocks noChangeAspect="1" noChangeArrowheads="1"/>
          </p:cNvSpPr>
          <p:nvPr/>
        </p:nvSpPr>
        <p:spPr bwMode="auto">
          <a:xfrm>
            <a:off x="-51782" y="918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6" descr="51,làm việc nhà,nhà,quét dọn,lau nhà,dọn dẹp,ngày lao động,lao động,làm  việc chăm chỉ,sofa,cây trồng,cửa sổ,phim h… | Cute love memes, Web app  design, Market desig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823459" y="1130990"/>
            <a:ext cx="7098031" cy="4594149"/>
            <a:chOff x="4195359" y="160338"/>
            <a:chExt cx="7914447" cy="63186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5359" y="160338"/>
              <a:ext cx="7914447" cy="63186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8436" y="3369924"/>
              <a:ext cx="3544584" cy="161304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8436" y="4982966"/>
              <a:ext cx="3544584" cy="1495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09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83" y="546875"/>
            <a:ext cx="2693178" cy="2482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568" y="714123"/>
            <a:ext cx="2737301" cy="21478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054" y="3733207"/>
            <a:ext cx="2703671" cy="24208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432" y="714123"/>
            <a:ext cx="3105319" cy="21478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99" y="3733207"/>
            <a:ext cx="2673190" cy="253448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77491" y="3751103"/>
            <a:ext cx="4999563" cy="2217774"/>
            <a:chOff x="3877491" y="3751103"/>
            <a:chExt cx="4999563" cy="221777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41848" y="3751103"/>
              <a:ext cx="2535206" cy="221777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7491" y="3751103"/>
              <a:ext cx="2053899" cy="2217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543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4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430" y="-1614"/>
            <a:ext cx="5551170" cy="60709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370" y="57943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59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2576</TotalTime>
  <Words>308</Words>
  <Application>Microsoft Office PowerPoint</Application>
  <PresentationFormat>Custom</PresentationFormat>
  <Paragraphs>40</Paragraphs>
  <Slides>22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Techsi.vn</cp:lastModifiedBy>
  <cp:revision>70</cp:revision>
  <dcterms:created xsi:type="dcterms:W3CDTF">2020-04-21T07:57:46Z</dcterms:created>
  <dcterms:modified xsi:type="dcterms:W3CDTF">2024-05-04T08:28:41Z</dcterms:modified>
</cp:coreProperties>
</file>