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B579A-BE5C-4174-A2DA-2E99D5558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7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6960D-412C-4742-BFE9-631293C66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9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48B4C-3392-404F-9695-04FCFAABF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8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33616-7EB7-44DB-9E31-58E071272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66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29EE3-536D-4D0B-932D-0A9A5E34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EEEEB-095E-4ADD-B16A-1DE2D9C12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38C13-FE0F-427E-B88E-D7E95A1E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1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8C25-C9EE-4307-A315-AD10E3590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9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46F0C-A259-49E6-B1EB-CFE30400F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2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445E-FA28-4B4F-A44B-62C658EF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DA923-1BD8-4F2E-BD76-D45395423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2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3AD22-4DCD-4FE6-9890-10821503E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8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CBCF0-8F0A-45E3-BF8F-C5C537664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721C1C-6137-44ED-A6EF-8E31707E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16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15.gif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5638800" cy="414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800" b="1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MGN (4-5 tuổi)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Nguyễn Thị Nga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5867400" cy="198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0066FF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667000" y="3429000"/>
            <a:ext cx="38100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gradFill rotWithShape="1">
                  <a:gsLst>
                    <a:gs pos="0">
                      <a:srgbClr val="0066FF"/>
                    </a:gs>
                    <a:gs pos="100000">
                      <a:srgbClr val="33CC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và ích lợi của nước</a:t>
            </a:r>
            <a:endParaRPr lang="en-US" sz="3600" b="1" kern="10">
              <a:gradFill rotWithShape="1">
                <a:gsLst>
                  <a:gs pos="0">
                    <a:srgbClr val="0066FF"/>
                  </a:gs>
                  <a:gs pos="100000">
                    <a:srgbClr val="33CC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914400" y="858644"/>
            <a:ext cx="731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76600" y="1524000"/>
            <a:ext cx="2895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898511"/>
            <a:ext cx="66675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1295400" y="3276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và cuộc sống của con người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Q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1371600" y="1981200"/>
            <a:ext cx="6781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Nếu không có nước</a:t>
            </a:r>
          </a:p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chuyện gì sẽ xảy ra</a:t>
            </a:r>
            <a:endParaRPr lang="en-US" sz="3600" b="1" kern="1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3886200" y="4343400"/>
            <a:ext cx="1752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352800"/>
            <a:ext cx="36576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Đất đai khô cằn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59375" y="3200400"/>
            <a:ext cx="3756025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Cây cối khô héo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962150" y="6400800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Con người phải đi tìm nước để sống</a:t>
            </a:r>
          </a:p>
        </p:txBody>
      </p:sp>
      <p:pic>
        <p:nvPicPr>
          <p:cNvPr id="13317" name="Picture 10" descr="Káº¿t quáº£ hÃ¬nh áº£nh cho Äáº¥t Äai khÃ´ cáº±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2438"/>
            <a:ext cx="3886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1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52438"/>
            <a:ext cx="3832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810000"/>
            <a:ext cx="4762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4340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12725"/>
            <a:ext cx="9223376" cy="72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62000" y="1143000"/>
            <a:ext cx="7620000" cy="502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trẻ hoạt động theo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nhóm, tìm và gắn hình ảnh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 sự cần thiết của nước </a:t>
            </a:r>
          </a:p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với đời sống con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64008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3733800" y="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010400" y="3048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4648200" y="5029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1524000" y="4953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457200" y="28956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12954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3733800" y="1905000"/>
            <a:ext cx="2362200" cy="2743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 phục vụ</a:t>
            </a:r>
          </a:p>
          <a:p>
            <a:pPr algn="ctr"/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sinh hoạt của</a:t>
            </a:r>
          </a:p>
          <a:p>
            <a:pPr algn="ctr"/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con người</a:t>
            </a:r>
          </a:p>
        </p:txBody>
      </p:sp>
      <p:pic>
        <p:nvPicPr>
          <p:cNvPr id="15371" name="Picture 11" descr="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AACE"/>
              </a:clrFrom>
              <a:clrTo>
                <a:srgbClr val="DEA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4"/>
          <a:stretch>
            <a:fillRect/>
          </a:stretch>
        </p:blipFill>
        <p:spPr bwMode="auto">
          <a:xfrm>
            <a:off x="7086600" y="3048000"/>
            <a:ext cx="1744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danh ra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"/>
            <a:ext cx="1752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rua mat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60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nuoc tam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676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rua rau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1752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 descr="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>
            <a:fillRect/>
          </a:stretch>
        </p:blipFill>
        <p:spPr bwMode="auto">
          <a:xfrm>
            <a:off x="685800" y="3048000"/>
            <a:ext cx="1676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FA8B7"/>
              </a:clrFrom>
              <a:clrTo>
                <a:srgbClr val="9FA8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Nước rất cần thiết cho cuộc sống</a:t>
            </a:r>
            <a:br>
              <a:rPr lang="en-US" sz="4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của con người.</a:t>
            </a:r>
          </a:p>
        </p:txBody>
      </p:sp>
      <p:pic>
        <p:nvPicPr>
          <p:cNvPr id="16388" name="Picture 4" descr="MPj04331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90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Điều gì xảy ra nếu nguồn nước bị </a:t>
            </a:r>
            <a:b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ô nhiễm?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33400" y="6019800"/>
            <a:ext cx="7696200" cy="838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sach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4019550" cy="4267200"/>
          </a:xfrm>
          <a:noFill/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114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Điều gì xảy ra nếu chúng ta dùng lãng phí nước?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547813" y="6553200"/>
            <a:ext cx="6553200" cy="6096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2005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AutoShape 7" descr="Káº¿t quáº£ hÃ¬nh áº£nh cho thiáº¿u nÆ°á»c sinh hoáº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10050"/>
            <a:ext cx="42862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97013"/>
            <a:ext cx="41671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2590800" y="1676400"/>
            <a:ext cx="434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Ôn </a:t>
            </a:r>
            <a:r>
              <a:rPr lang="vi-VN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luyện, củng cố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FF">
                  <a:alpha val="85881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90600" y="2057400"/>
            <a:ext cx="7772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3200" b="1">
                <a:solidFill>
                  <a:srgbClr val="0000FF"/>
                </a:solidFill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CC: Trẻ chia làm 2 đội xếp nhanh đúng thứ tự vòng tuần hoàn của nước</a:t>
            </a:r>
          </a:p>
          <a:p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LC: Hết 1 bản nhạc, đội nào xếp đúng, xếp nhanh hơn sẽ giành chiến thắng</a:t>
            </a: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4267200" y="990600"/>
            <a:ext cx="3962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90979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Đội nào nhanh nhất</a:t>
            </a:r>
          </a:p>
        </p:txBody>
      </p:sp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2133600" y="838200"/>
            <a:ext cx="1752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I. Mục đích – Yêu cầu</a:t>
            </a:r>
            <a:b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543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 biết ích lợi của nước đối với đời sống của con người, biết nước có từ đâu và biết tiết kiệm nước.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nhận biết, phân biệt những ích lợi của nước đối với đời sống của con người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kỹ năng làm việc theo nhóm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Thái độ: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 trẻ biết tiết kiệm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0433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Group 3"/>
          <p:cNvGraphicFramePr>
            <a:graphicFrameLocks noGrp="1"/>
          </p:cNvGraphicFramePr>
          <p:nvPr>
            <p:ph idx="1"/>
          </p:nvPr>
        </p:nvGraphicFramePr>
        <p:xfrm>
          <a:off x="304800" y="3733800"/>
          <a:ext cx="8458200" cy="24384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2133600" y="838200"/>
            <a:ext cx="1600200" cy="2286000"/>
            <a:chOff x="0" y="0"/>
            <a:chExt cx="5760" cy="4320"/>
          </a:xfrm>
        </p:grpSpPr>
        <p:pic>
          <p:nvPicPr>
            <p:cNvPr id="21570" name="Picture 18" descr="Beaches - 0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1" name="Picture 1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3886200" y="914400"/>
            <a:ext cx="1524000" cy="2209800"/>
            <a:chOff x="0" y="0"/>
            <a:chExt cx="5760" cy="4320"/>
          </a:xfrm>
        </p:grpSpPr>
        <p:pic>
          <p:nvPicPr>
            <p:cNvPr id="21559" name="Picture 21" descr="Beaches - 01"/>
            <p:cNvPicPr>
              <a:picLocks noChangeAspect="1" noChangeArrowheads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0" name="Picture 2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1" name="Cloud"/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Cloud"/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21563" name="Picture 2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4" name="Picture 2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5" name="Picture 2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6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7" name="Picture 2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8" name="Picture 3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9" name="Cloud"/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84" name="Picture 32"/>
          <p:cNvPicPr>
            <a:picLocks noGrp="1" noChangeAspect="1" noChangeArrowheads="1"/>
          </p:cNvPicPr>
          <p:nvPr>
            <p:ph type="title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914400"/>
            <a:ext cx="1524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585" name="Group 33"/>
          <p:cNvGrpSpPr>
            <a:grpSpLocks/>
          </p:cNvGrpSpPr>
          <p:nvPr/>
        </p:nvGrpSpPr>
        <p:grpSpPr bwMode="auto">
          <a:xfrm>
            <a:off x="5562600" y="990600"/>
            <a:ext cx="1524000" cy="2133600"/>
            <a:chOff x="4224" y="720"/>
            <a:chExt cx="1008" cy="1344"/>
          </a:xfrm>
        </p:grpSpPr>
        <p:sp>
          <p:nvSpPr>
            <p:cNvPr id="21527" name="Rectangle 34"/>
            <p:cNvSpPr>
              <a:spLocks noChangeArrowheads="1"/>
            </p:cNvSpPr>
            <p:nvPr/>
          </p:nvSpPr>
          <p:spPr bwMode="auto">
            <a:xfrm>
              <a:off x="4224" y="720"/>
              <a:ext cx="1008" cy="1344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28" name="Group 35"/>
            <p:cNvGrpSpPr>
              <a:grpSpLocks/>
            </p:cNvGrpSpPr>
            <p:nvPr/>
          </p:nvGrpSpPr>
          <p:grpSpPr bwMode="auto"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21529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352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312" y="38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2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888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968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032" y="76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5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20" y="14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6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976" y="960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7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0" y="86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592" y="100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672" y="52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1540" name="Picture 47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352" y="76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1" name="Picture 48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862" y="81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2" name="Picture 49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734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3" name="Picture 50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014" y="105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4" name="Picture 51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594" y="240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52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104" y="28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6" name="Picture 53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21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7" name="Picture 54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25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8" name="Picture 55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696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Picture 56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312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0" name="Picture 57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374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1" name="Picture 58" descr="bd13730_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56"/>
                <a:ext cx="1572" cy="1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2" name="Picture 59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3" name="Picture 60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360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4" name="Picture 61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5" name="Picture 62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350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6" name="Picture 63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7" name="Picture 64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307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8" name="Picture 65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3618" name="Picture 6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WordArt 67"/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64960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Vòng tuần hoàn của nước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-0.1875 0.43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-0.19166 0.42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2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8334 0.432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75 0.421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1329E-6 L 0.75 0.432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 về 4 nhóm để vẽ,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 dán hình ảnh về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 động giữ gìn và </a:t>
            </a:r>
          </a:p>
          <a:p>
            <a:pPr algn="ctr" eaLnBrk="1" hangingPunct="1">
              <a:buFontTx/>
              <a:buNone/>
            </a:pP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kiệm nước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II. Chuẩn bị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smtClean="0">
                <a:latin typeface="Times New Roman" pitchFamily="18" charset="0"/>
                <a:cs typeface="Times New Roman" pitchFamily="18" charset="0"/>
              </a:rPr>
            </a:br>
            <a:endParaRPr lang="en-US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391400" cy="4525963"/>
          </a:xfrm>
        </p:spPr>
        <p:txBody>
          <a:bodyPr/>
          <a:lstStyle/>
          <a:p>
            <a:pPr marL="609600" indent="-609600" algn="just" eaLnBrk="1" hangingPunct="1">
              <a:buFontTx/>
              <a:buAutoNum type="arabicPeriod"/>
            </a:pPr>
            <a:r>
              <a:rPr lang="en-US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 dùng của cô: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án điện tử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hình ảnh sưu tầm về việc giữ gìn vệ sinh nguồn nước</a:t>
            </a:r>
          </a:p>
          <a:p>
            <a:pPr marL="609600" indent="-609600" algn="just" eaLnBrk="1" hangingPunct="1">
              <a:buFontTx/>
              <a:buNone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 dùng của trẻ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 trẻ 1 lọ nước nhỏ sưu tầm từ nhà</a:t>
            </a:r>
          </a:p>
          <a:p>
            <a:pPr marL="609600" indent="-609600"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bảng chơi </a:t>
            </a:r>
          </a:p>
          <a:p>
            <a:pPr marL="609600" indent="-609600" eaLnBrk="1" hangingPunct="1">
              <a:buFontTx/>
              <a:buChar char="-"/>
            </a:pPr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5124" name="Picture 4" descr="0111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3124200" y="685800"/>
            <a:ext cx="3429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solidFill>
                  <a:srgbClr val="FF0066"/>
                </a:solidFill>
              </a:rPr>
              <a:t>Ổn định tổ chức</a:t>
            </a:r>
          </a:p>
        </p:txBody>
      </p:sp>
      <p:sp>
        <p:nvSpPr>
          <p:cNvPr id="5126" name="AutoShape 7"/>
          <p:cNvSpPr>
            <a:spLocks noChangeArrowheads="1"/>
          </p:cNvSpPr>
          <p:nvPr/>
        </p:nvSpPr>
        <p:spPr bwMode="auto">
          <a:xfrm>
            <a:off x="6096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341563" y="2209800"/>
            <a:ext cx="3754437" cy="32766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62100"/>
            <a:ext cx="8305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Bé tìm hiểu về nước</a:t>
            </a:r>
          </a:p>
        </p:txBody>
      </p:sp>
      <p:sp>
        <p:nvSpPr>
          <p:cNvPr id="614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866900" y="2705100"/>
            <a:ext cx="5410200" cy="2286000"/>
          </a:xfrm>
        </p:spPr>
        <p:txBody>
          <a:bodyPr/>
          <a:lstStyle/>
          <a:p>
            <a:pPr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 trẻ sưu tầm và mang 1 lọ nước nhỏ đến lớp</a:t>
            </a:r>
          </a:p>
          <a:p>
            <a:pPr algn="just" eaLnBrk="1" hangingPunct="1">
              <a:buFontTx/>
              <a:buChar char="-"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Quan sát, đàm thoại trao đổi về đặc điểm của nước</a:t>
            </a:r>
          </a:p>
          <a:p>
            <a:pPr algn="just" eaLnBrk="1" hangingPunct="1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0397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 có đặc điểm gì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0"/>
            <a:ext cx="685800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Nước trong suốt,  không có mùi</a:t>
            </a:r>
          </a:p>
        </p:txBody>
      </p:sp>
      <p:pic>
        <p:nvPicPr>
          <p:cNvPr id="7173" name="Picture 5" descr="MPj04331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91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d0184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5791200" cy="3810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4800" b="1" smtClean="0">
              <a:solidFill>
                <a:srgbClr val="66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 biết gì về </a:t>
            </a:r>
          </a:p>
          <a:p>
            <a:pPr algn="ctr" eaLnBrk="1" hangingPunct="1">
              <a:buFontTx/>
              <a:buNone/>
            </a:pPr>
            <a:r>
              <a:rPr lang="en-US" sz="48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“cuộc phiêu lưu của những giọt nước</a:t>
            </a:r>
            <a:r>
              <a:rPr lang="en-US" sz="4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>
              <a:buFontTx/>
              <a:buNone/>
            </a:pPr>
            <a:endParaRPr lang="en-US" sz="44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3978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648200" y="4724400"/>
            <a:ext cx="2057400" cy="1447800"/>
          </a:xfrm>
          <a:prstGeom prst="rect">
            <a:avLst/>
          </a:prstGeom>
          <a:gradFill rotWithShape="1">
            <a:gsLst>
              <a:gs pos="0">
                <a:srgbClr val="6600FF">
                  <a:alpha val="74001"/>
                </a:srgbClr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781800" y="1905000"/>
            <a:ext cx="1981200" cy="1600200"/>
            <a:chOff x="0" y="0"/>
            <a:chExt cx="5760" cy="4320"/>
          </a:xfrm>
        </p:grpSpPr>
        <p:pic>
          <p:nvPicPr>
            <p:cNvPr id="9272" name="Picture 5" descr="Beaches - 0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3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4" name="Cloud"/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Cloud"/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76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9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0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1" name="Picture 1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2" name="Cloud"/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1" name="Group 16"/>
          <p:cNvGrpSpPr>
            <a:grpSpLocks/>
          </p:cNvGrpSpPr>
          <p:nvPr/>
        </p:nvGrpSpPr>
        <p:grpSpPr bwMode="auto">
          <a:xfrm>
            <a:off x="4800600" y="4876800"/>
            <a:ext cx="1752600" cy="1447800"/>
            <a:chOff x="0" y="-192"/>
            <a:chExt cx="5652" cy="4512"/>
          </a:xfrm>
        </p:grpSpPr>
        <p:sp>
          <p:nvSpPr>
            <p:cNvPr id="9242" name="Cloud"/>
            <p:cNvSpPr>
              <a:spLocks noChangeAspect="1" noEditPoints="1" noChangeArrowheads="1"/>
            </p:cNvSpPr>
            <p:nvPr/>
          </p:nvSpPr>
          <p:spPr bwMode="auto">
            <a:xfrm>
              <a:off x="2352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Cloud"/>
            <p:cNvSpPr>
              <a:spLocks noChangeAspect="1" noEditPoints="1" noChangeArrowheads="1"/>
            </p:cNvSpPr>
            <p:nvPr/>
          </p:nvSpPr>
          <p:spPr bwMode="auto">
            <a:xfrm>
              <a:off x="3312" y="38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Cloud"/>
            <p:cNvSpPr>
              <a:spLocks noChangeAspect="1" noEditPoints="1" noChangeArrowheads="1"/>
            </p:cNvSpPr>
            <p:nvPr/>
          </p:nvSpPr>
          <p:spPr bwMode="auto">
            <a:xfrm>
              <a:off x="432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Cloud"/>
            <p:cNvSpPr>
              <a:spLocks noChangeAspect="1" noEditPoints="1" noChangeArrowheads="1"/>
            </p:cNvSpPr>
            <p:nvPr/>
          </p:nvSpPr>
          <p:spPr bwMode="auto">
            <a:xfrm>
              <a:off x="3888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Cloud"/>
            <p:cNvSpPr>
              <a:spLocks noChangeAspect="1" noEditPoints="1" noChangeArrowheads="1"/>
            </p:cNvSpPr>
            <p:nvPr/>
          </p:nvSpPr>
          <p:spPr bwMode="auto">
            <a:xfrm>
              <a:off x="1968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Cloud"/>
            <p:cNvSpPr>
              <a:spLocks noChangeAspect="1" noEditPoints="1" noChangeArrowheads="1"/>
            </p:cNvSpPr>
            <p:nvPr/>
          </p:nvSpPr>
          <p:spPr bwMode="auto">
            <a:xfrm>
              <a:off x="4032" y="76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Cloud"/>
            <p:cNvSpPr>
              <a:spLocks noChangeAspect="1" noEditPoints="1" noChangeArrowheads="1"/>
            </p:cNvSpPr>
            <p:nvPr/>
          </p:nvSpPr>
          <p:spPr bwMode="auto">
            <a:xfrm>
              <a:off x="4320" y="14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Cloud"/>
            <p:cNvSpPr>
              <a:spLocks noChangeAspect="1" noEditPoints="1" noChangeArrowheads="1"/>
            </p:cNvSpPr>
            <p:nvPr/>
          </p:nvSpPr>
          <p:spPr bwMode="auto">
            <a:xfrm>
              <a:off x="2976" y="96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Cloud"/>
            <p:cNvSpPr>
              <a:spLocks noChangeAspect="1" noEditPoints="1" noChangeArrowheads="1"/>
            </p:cNvSpPr>
            <p:nvPr/>
          </p:nvSpPr>
          <p:spPr bwMode="auto">
            <a:xfrm>
              <a:off x="1680" y="86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Cloud"/>
            <p:cNvSpPr>
              <a:spLocks noChangeAspect="1" noEditPoints="1" noChangeArrowheads="1"/>
            </p:cNvSpPr>
            <p:nvPr/>
          </p:nvSpPr>
          <p:spPr bwMode="auto">
            <a:xfrm>
              <a:off x="2592" y="100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Cloud"/>
            <p:cNvSpPr>
              <a:spLocks noChangeAspect="1" noEditPoints="1" noChangeArrowheads="1"/>
            </p:cNvSpPr>
            <p:nvPr/>
          </p:nvSpPr>
          <p:spPr bwMode="auto">
            <a:xfrm>
              <a:off x="672" y="52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53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352" y="76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Picture 2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862" y="81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3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734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3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014" y="10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3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594" y="240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3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104" y="28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3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1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3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25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36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696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37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12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38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74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39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6"/>
              <a:ext cx="1572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40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41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60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42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8" name="Picture 43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50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44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45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07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Picture 46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2" name="Group 47"/>
          <p:cNvGrpSpPr>
            <a:grpSpLocks/>
          </p:cNvGrpSpPr>
          <p:nvPr/>
        </p:nvGrpSpPr>
        <p:grpSpPr bwMode="auto">
          <a:xfrm>
            <a:off x="3962400" y="76200"/>
            <a:ext cx="1905000" cy="1524000"/>
            <a:chOff x="0" y="0"/>
            <a:chExt cx="5760" cy="4320"/>
          </a:xfrm>
        </p:grpSpPr>
        <p:pic>
          <p:nvPicPr>
            <p:cNvPr id="9240" name="Picture 48" descr="Beaches - 01"/>
            <p:cNvPicPr>
              <a:picLocks noChangeAspect="1" noChangeArrowheads="1"/>
            </p:cNvPicPr>
            <p:nvPr/>
          </p:nvPicPr>
          <p:blipFill>
            <a:blip r:embed="rId10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49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3" name="Picture 50"/>
          <p:cNvPicPr>
            <a:picLocks noGrp="1" noChangeAspect="1" noChangeArrowheads="1"/>
          </p:cNvPicPr>
          <p:nvPr>
            <p:ph type="title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267200"/>
            <a:ext cx="19050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5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1"/>
          <p:cNvSpPr>
            <a:spLocks noChangeArrowheads="1"/>
          </p:cNvSpPr>
          <p:nvPr/>
        </p:nvSpPr>
        <p:spPr bwMode="auto">
          <a:xfrm rot="3508670">
            <a:off x="6591300" y="9525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 rot="10009066">
            <a:off x="7162800" y="45720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2209800" y="609600"/>
            <a:ext cx="12954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3505200" y="56388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9" name="AutoShape 56"/>
          <p:cNvSpPr>
            <a:spLocks noChangeArrowheads="1"/>
          </p:cNvSpPr>
          <p:nvPr/>
        </p:nvSpPr>
        <p:spPr bwMode="auto">
          <a:xfrm rot="5400000">
            <a:off x="1790700" y="35433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30" name="WordArt 57"/>
          <p:cNvSpPr>
            <a:spLocks noChangeArrowheads="1" noChangeShapeType="1" noTextEdit="1"/>
          </p:cNvSpPr>
          <p:nvPr/>
        </p:nvSpPr>
        <p:spPr bwMode="auto">
          <a:xfrm>
            <a:off x="4800600" y="1905000"/>
            <a:ext cx="1524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9231" name="WordArt 58"/>
          <p:cNvSpPr>
            <a:spLocks noChangeArrowheads="1" noChangeShapeType="1" noTextEdit="1"/>
          </p:cNvSpPr>
          <p:nvPr/>
        </p:nvSpPr>
        <p:spPr bwMode="auto">
          <a:xfrm>
            <a:off x="6400800" y="2895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9232" name="WordArt 59"/>
          <p:cNvSpPr>
            <a:spLocks noChangeArrowheads="1" noChangeShapeType="1" noTextEdit="1"/>
          </p:cNvSpPr>
          <p:nvPr/>
        </p:nvSpPr>
        <p:spPr bwMode="auto">
          <a:xfrm>
            <a:off x="5562600" y="4191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9233" name="WordArt 60"/>
          <p:cNvSpPr>
            <a:spLocks noChangeArrowheads="1" noChangeShapeType="1" noTextEdit="1"/>
          </p:cNvSpPr>
          <p:nvPr/>
        </p:nvSpPr>
        <p:spPr bwMode="auto">
          <a:xfrm>
            <a:off x="3276600" y="4800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9234" name="WordArt 61"/>
          <p:cNvSpPr>
            <a:spLocks noChangeArrowheads="1" noChangeShapeType="1" noTextEdit="1"/>
          </p:cNvSpPr>
          <p:nvPr/>
        </p:nvSpPr>
        <p:spPr bwMode="auto">
          <a:xfrm>
            <a:off x="3200400" y="2286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9235" name="Rectangle 62"/>
          <p:cNvSpPr>
            <a:spLocks noChangeArrowheads="1"/>
          </p:cNvSpPr>
          <p:nvPr/>
        </p:nvSpPr>
        <p:spPr bwMode="auto">
          <a:xfrm>
            <a:off x="3962400" y="1447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Nước biển</a:t>
            </a:r>
          </a:p>
        </p:txBody>
      </p:sp>
      <p:sp>
        <p:nvSpPr>
          <p:cNvPr id="9236" name="Rectangle 63"/>
          <p:cNvSpPr>
            <a:spLocks noChangeArrowheads="1"/>
          </p:cNvSpPr>
          <p:nvPr/>
        </p:nvSpPr>
        <p:spPr bwMode="auto">
          <a:xfrm>
            <a:off x="6781800" y="38100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Mặt trời chiếu xuống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 làm nước bốc hơi 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những đám mâ</a:t>
            </a:r>
            <a:r>
              <a:rPr lang="en-US" sz="2000" b="1"/>
              <a:t>y</a:t>
            </a:r>
          </a:p>
        </p:txBody>
      </p:sp>
      <p:sp>
        <p:nvSpPr>
          <p:cNvPr id="9237" name="Rectangle 64"/>
          <p:cNvSpPr>
            <a:spLocks noChangeArrowheads="1"/>
          </p:cNvSpPr>
          <p:nvPr/>
        </p:nvSpPr>
        <p:spPr bwMode="auto">
          <a:xfrm>
            <a:off x="3962400" y="6156325"/>
            <a:ext cx="4562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Những đám mây nhỏ tụ lại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những đám mây lớn hơn</a:t>
            </a:r>
          </a:p>
        </p:txBody>
      </p:sp>
      <p:sp>
        <p:nvSpPr>
          <p:cNvPr id="9238" name="Rectangle 65"/>
          <p:cNvSpPr>
            <a:spLocks noChangeArrowheads="1"/>
          </p:cNvSpPr>
          <p:nvPr/>
        </p:nvSpPr>
        <p:spPr bwMode="auto">
          <a:xfrm>
            <a:off x="533400" y="6019800"/>
            <a:ext cx="45624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  Những đám mây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  ngày càng nặng hơn</a:t>
            </a:r>
          </a:p>
        </p:txBody>
      </p:sp>
      <p:sp>
        <p:nvSpPr>
          <p:cNvPr id="9239" name="Rectangle 66"/>
          <p:cNvSpPr>
            <a:spLocks noChangeArrowheads="1"/>
          </p:cNvSpPr>
          <p:nvPr/>
        </p:nvSpPr>
        <p:spPr bwMode="auto">
          <a:xfrm>
            <a:off x="838200" y="2794000"/>
            <a:ext cx="3467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Và nước trong đám mây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rơi xuống, đó là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  <p:bldP spid="82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ater 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FF3300"/>
                </a:solidFill>
              </a:rPr>
              <a:t>Nước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ở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đâu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  <a:br>
              <a:rPr lang="en-US" sz="3200" b="1" dirty="0" smtClean="0">
                <a:solidFill>
                  <a:srgbClr val="FF3300"/>
                </a:solidFill>
              </a:rPr>
            </a:br>
            <a:r>
              <a:rPr lang="en-US" sz="3200" b="1" dirty="0">
                <a:solidFill>
                  <a:srgbClr val="FF3300"/>
                </a:solidFill>
              </a:rPr>
              <a:t>(</a:t>
            </a:r>
            <a:r>
              <a:rPr lang="en-US" sz="3200" b="1" dirty="0" err="1" smtClean="0">
                <a:solidFill>
                  <a:srgbClr val="FF3300"/>
                </a:solidFill>
              </a:rPr>
              <a:t>Các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nguồn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nước</a:t>
            </a:r>
            <a:r>
              <a:rPr lang="en-US" sz="3200" b="1" dirty="0" smtClean="0">
                <a:solidFill>
                  <a:srgbClr val="FF3300"/>
                </a:solidFill>
              </a:rPr>
              <a:t>)</a:t>
            </a:r>
          </a:p>
        </p:txBody>
      </p:sp>
      <p:pic>
        <p:nvPicPr>
          <p:cNvPr id="11268" name="Picture 4" descr="song 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2671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uoc 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27432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uoc a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124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anim02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828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676400" y="38862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485900" y="6208713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</a:rPr>
              <a:t>ao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54102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5181600" y="36957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2" grpId="0" animBg="1"/>
      <p:bldP spid="11273" grpId="0" animBg="1"/>
      <p:bldP spid="11274" grpId="0" animBg="1"/>
      <p:bldP spid="1127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490</Words>
  <Application>Microsoft Office PowerPoint</Application>
  <PresentationFormat>On-screen Show (4:3)</PresentationFormat>
  <Paragraphs>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Verdana</vt:lpstr>
      <vt:lpstr>Default Design</vt:lpstr>
      <vt:lpstr>PowerPoint Presentation</vt:lpstr>
      <vt:lpstr>  I. Mục đích – Yêu cầu </vt:lpstr>
      <vt:lpstr>II. Chuẩn bị </vt:lpstr>
      <vt:lpstr>PowerPoint Presentation</vt:lpstr>
      <vt:lpstr>Bé tìm hiểu về nước</vt:lpstr>
      <vt:lpstr>Nước có đặc điểm gì</vt:lpstr>
      <vt:lpstr>PowerPoint Presentation</vt:lpstr>
      <vt:lpstr>PowerPoint Presentation</vt:lpstr>
      <vt:lpstr>Nước có ở những đâu? (Các nguồn nước)</vt:lpstr>
      <vt:lpstr>PowerPoint Presentation</vt:lpstr>
      <vt:lpstr>Q                 </vt:lpstr>
      <vt:lpstr>Đất đai khô cằn</vt:lpstr>
      <vt:lpstr>PowerPoint Presentation</vt:lpstr>
      <vt:lpstr>PowerPoint Presentation</vt:lpstr>
      <vt:lpstr>Nước rất cần thiết cho cuộc sống của con người.</vt:lpstr>
      <vt:lpstr>Điều gì xảy ra nếu nguồn nước bị  ô nhiễm?</vt:lpstr>
      <vt:lpstr>Điều gì xảy ra nếu chúng ta dùng lãng phí nước?</vt:lpstr>
      <vt:lpstr>PowerPoint Presentation</vt:lpstr>
      <vt:lpstr> 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NHATMINH</dc:creator>
  <cp:lastModifiedBy>Admin</cp:lastModifiedBy>
  <cp:revision>14</cp:revision>
  <dcterms:created xsi:type="dcterms:W3CDTF">2010-03-29T01:44:49Z</dcterms:created>
  <dcterms:modified xsi:type="dcterms:W3CDTF">2024-02-20T09:26:39Z</dcterms:modified>
</cp:coreProperties>
</file>