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C3E8A2-776B-40E3-B45D-0A56B4FD45CC}" type="datetimeFigureOut">
              <a:rPr lang="en-US" smtClean="0"/>
              <a:t>16/5/2024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DABD2-C223-44A6-824A-4599CB69F3D7}" type="slidenum">
              <a:rPr lang="en-US" smtClean="0"/>
              <a:t>‹#›</a:t>
            </a:fld>
            <a:endParaRPr lang="en-US"/>
          </a:p>
        </p:txBody>
      </p:sp>
    </p:spTree>
    <p:extLst>
      <p:ext uri="{BB962C8B-B14F-4D97-AF65-F5344CB8AC3E}">
        <p14:creationId xmlns:p14="http://schemas.microsoft.com/office/powerpoint/2010/main" val="526612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3E8A2-776B-40E3-B45D-0A56B4FD45CC}" type="datetimeFigureOut">
              <a:rPr lang="en-US" smtClean="0"/>
              <a:t>16/5/2024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DABD2-C223-44A6-824A-4599CB69F3D7}" type="slidenum">
              <a:rPr lang="en-US" smtClean="0"/>
              <a:t>‹#›</a:t>
            </a:fld>
            <a:endParaRPr lang="en-US"/>
          </a:p>
        </p:txBody>
      </p:sp>
    </p:spTree>
    <p:extLst>
      <p:ext uri="{BB962C8B-B14F-4D97-AF65-F5344CB8AC3E}">
        <p14:creationId xmlns:p14="http://schemas.microsoft.com/office/powerpoint/2010/main" val="650017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3E8A2-776B-40E3-B45D-0A56B4FD45CC}" type="datetimeFigureOut">
              <a:rPr lang="en-US" smtClean="0"/>
              <a:t>16/5/2024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DABD2-C223-44A6-824A-4599CB69F3D7}" type="slidenum">
              <a:rPr lang="en-US" smtClean="0"/>
              <a:t>‹#›</a:t>
            </a:fld>
            <a:endParaRPr lang="en-US"/>
          </a:p>
        </p:txBody>
      </p:sp>
    </p:spTree>
    <p:extLst>
      <p:ext uri="{BB962C8B-B14F-4D97-AF65-F5344CB8AC3E}">
        <p14:creationId xmlns:p14="http://schemas.microsoft.com/office/powerpoint/2010/main" val="2372135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3E8A2-776B-40E3-B45D-0A56B4FD45CC}" type="datetimeFigureOut">
              <a:rPr lang="en-US" smtClean="0"/>
              <a:t>16/5/2024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DABD2-C223-44A6-824A-4599CB69F3D7}" type="slidenum">
              <a:rPr lang="en-US" smtClean="0"/>
              <a:t>‹#›</a:t>
            </a:fld>
            <a:endParaRPr lang="en-US"/>
          </a:p>
        </p:txBody>
      </p:sp>
    </p:spTree>
    <p:extLst>
      <p:ext uri="{BB962C8B-B14F-4D97-AF65-F5344CB8AC3E}">
        <p14:creationId xmlns:p14="http://schemas.microsoft.com/office/powerpoint/2010/main" val="385867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C3E8A2-776B-40E3-B45D-0A56B4FD45CC}" type="datetimeFigureOut">
              <a:rPr lang="en-US" smtClean="0"/>
              <a:t>16/5/2024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DABD2-C223-44A6-824A-4599CB69F3D7}" type="slidenum">
              <a:rPr lang="en-US" smtClean="0"/>
              <a:t>‹#›</a:t>
            </a:fld>
            <a:endParaRPr lang="en-US"/>
          </a:p>
        </p:txBody>
      </p:sp>
    </p:spTree>
    <p:extLst>
      <p:ext uri="{BB962C8B-B14F-4D97-AF65-F5344CB8AC3E}">
        <p14:creationId xmlns:p14="http://schemas.microsoft.com/office/powerpoint/2010/main" val="3829250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C3E8A2-776B-40E3-B45D-0A56B4FD45CC}" type="datetimeFigureOut">
              <a:rPr lang="en-US" smtClean="0"/>
              <a:t>16/5/2024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DABD2-C223-44A6-824A-4599CB69F3D7}" type="slidenum">
              <a:rPr lang="en-US" smtClean="0"/>
              <a:t>‹#›</a:t>
            </a:fld>
            <a:endParaRPr lang="en-US"/>
          </a:p>
        </p:txBody>
      </p:sp>
    </p:spTree>
    <p:extLst>
      <p:ext uri="{BB962C8B-B14F-4D97-AF65-F5344CB8AC3E}">
        <p14:creationId xmlns:p14="http://schemas.microsoft.com/office/powerpoint/2010/main" val="3417065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C3E8A2-776B-40E3-B45D-0A56B4FD45CC}" type="datetimeFigureOut">
              <a:rPr lang="en-US" smtClean="0"/>
              <a:t>16/5/2024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4DABD2-C223-44A6-824A-4599CB69F3D7}" type="slidenum">
              <a:rPr lang="en-US" smtClean="0"/>
              <a:t>‹#›</a:t>
            </a:fld>
            <a:endParaRPr lang="en-US"/>
          </a:p>
        </p:txBody>
      </p:sp>
    </p:spTree>
    <p:extLst>
      <p:ext uri="{BB962C8B-B14F-4D97-AF65-F5344CB8AC3E}">
        <p14:creationId xmlns:p14="http://schemas.microsoft.com/office/powerpoint/2010/main" val="325213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C3E8A2-776B-40E3-B45D-0A56B4FD45CC}" type="datetimeFigureOut">
              <a:rPr lang="en-US" smtClean="0"/>
              <a:t>16/5/2024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4DABD2-C223-44A6-824A-4599CB69F3D7}" type="slidenum">
              <a:rPr lang="en-US" smtClean="0"/>
              <a:t>‹#›</a:t>
            </a:fld>
            <a:endParaRPr lang="en-US"/>
          </a:p>
        </p:txBody>
      </p:sp>
    </p:spTree>
    <p:extLst>
      <p:ext uri="{BB962C8B-B14F-4D97-AF65-F5344CB8AC3E}">
        <p14:creationId xmlns:p14="http://schemas.microsoft.com/office/powerpoint/2010/main" val="1803697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3E8A2-776B-40E3-B45D-0A56B4FD45CC}" type="datetimeFigureOut">
              <a:rPr lang="en-US" smtClean="0"/>
              <a:t>16/5/2024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4DABD2-C223-44A6-824A-4599CB69F3D7}" type="slidenum">
              <a:rPr lang="en-US" smtClean="0"/>
              <a:t>‹#›</a:t>
            </a:fld>
            <a:endParaRPr lang="en-US"/>
          </a:p>
        </p:txBody>
      </p:sp>
    </p:spTree>
    <p:extLst>
      <p:ext uri="{BB962C8B-B14F-4D97-AF65-F5344CB8AC3E}">
        <p14:creationId xmlns:p14="http://schemas.microsoft.com/office/powerpoint/2010/main" val="308036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C3E8A2-776B-40E3-B45D-0A56B4FD45CC}" type="datetimeFigureOut">
              <a:rPr lang="en-US" smtClean="0"/>
              <a:t>16/5/2024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DABD2-C223-44A6-824A-4599CB69F3D7}" type="slidenum">
              <a:rPr lang="en-US" smtClean="0"/>
              <a:t>‹#›</a:t>
            </a:fld>
            <a:endParaRPr lang="en-US"/>
          </a:p>
        </p:txBody>
      </p:sp>
    </p:spTree>
    <p:extLst>
      <p:ext uri="{BB962C8B-B14F-4D97-AF65-F5344CB8AC3E}">
        <p14:creationId xmlns:p14="http://schemas.microsoft.com/office/powerpoint/2010/main" val="73901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C3E8A2-776B-40E3-B45D-0A56B4FD45CC}" type="datetimeFigureOut">
              <a:rPr lang="en-US" smtClean="0"/>
              <a:t>16/5/2024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DABD2-C223-44A6-824A-4599CB69F3D7}" type="slidenum">
              <a:rPr lang="en-US" smtClean="0"/>
              <a:t>‹#›</a:t>
            </a:fld>
            <a:endParaRPr lang="en-US"/>
          </a:p>
        </p:txBody>
      </p:sp>
    </p:spTree>
    <p:extLst>
      <p:ext uri="{BB962C8B-B14F-4D97-AF65-F5344CB8AC3E}">
        <p14:creationId xmlns:p14="http://schemas.microsoft.com/office/powerpoint/2010/main" val="4136079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3E8A2-776B-40E3-B45D-0A56B4FD45CC}" type="datetimeFigureOut">
              <a:rPr lang="en-US" smtClean="0"/>
              <a:t>16/5/2024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DABD2-C223-44A6-824A-4599CB69F3D7}" type="slidenum">
              <a:rPr lang="en-US" smtClean="0"/>
              <a:t>‹#›</a:t>
            </a:fld>
            <a:endParaRPr lang="en-US"/>
          </a:p>
        </p:txBody>
      </p:sp>
    </p:spTree>
    <p:extLst>
      <p:ext uri="{BB962C8B-B14F-4D97-AF65-F5344CB8AC3E}">
        <p14:creationId xmlns:p14="http://schemas.microsoft.com/office/powerpoint/2010/main" val="122912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719401" y="985038"/>
            <a:ext cx="753199" cy="74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371273" y="230909"/>
            <a:ext cx="5735781" cy="523220"/>
          </a:xfrm>
          <a:prstGeom prst="rect">
            <a:avLst/>
          </a:prstGeom>
          <a:noFill/>
        </p:spPr>
        <p:txBody>
          <a:bodyPr wrap="square" rtlCol="0">
            <a:spAutoFit/>
          </a:bodyPr>
          <a:lstStyle/>
          <a:p>
            <a:pPr algn="ctr"/>
            <a:r>
              <a:rPr lang="vi-VN" sz="1400" dirty="0">
                <a:solidFill>
                  <a:srgbClr val="002060"/>
                </a:solidFill>
                <a:latin typeface="Times New Roman" panose="02020603050405020304" pitchFamily="18" charset="0"/>
                <a:cs typeface="Times New Roman" panose="02020603050405020304" pitchFamily="18" charset="0"/>
              </a:rPr>
              <a:t>ỦY BAN NHÂN DÂN QUẬN LONG BIÊN</a:t>
            </a:r>
          </a:p>
          <a:p>
            <a:pPr algn="ctr"/>
            <a:r>
              <a:rPr lang="vi-VN" sz="1400" b="1" dirty="0">
                <a:solidFill>
                  <a:srgbClr val="002060"/>
                </a:solidFill>
                <a:latin typeface="Times New Roman" panose="02020603050405020304" pitchFamily="18" charset="0"/>
                <a:cs typeface="Times New Roman" panose="02020603050405020304" pitchFamily="18" charset="0"/>
              </a:rPr>
              <a:t>TRƯỜNG MẦM NON </a:t>
            </a:r>
            <a:r>
              <a:rPr lang="en-US" sz="1400" b="1" dirty="0" err="1" smtClean="0">
                <a:solidFill>
                  <a:srgbClr val="002060"/>
                </a:solidFill>
                <a:latin typeface="Times New Roman" panose="02020603050405020304" pitchFamily="18" charset="0"/>
                <a:cs typeface="Times New Roman" panose="02020603050405020304" pitchFamily="18" charset="0"/>
              </a:rPr>
              <a:t>HỒNG</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TIẾN</a:t>
            </a:r>
            <a:endParaRPr lang="en-US" sz="1400" b="1" dirty="0">
              <a:solidFill>
                <a:srgbClr val="00206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465776" y="2253502"/>
            <a:ext cx="7260449" cy="584775"/>
          </a:xfrm>
          <a:prstGeom prst="rect">
            <a:avLst/>
          </a:prstGeom>
          <a:noFill/>
        </p:spPr>
        <p:txBody>
          <a:bodyPr wrap="none" lIns="91440" tIns="45720" rIns="91440" bIns="45720">
            <a:spAutoFit/>
          </a:bodyPr>
          <a:lstStyle/>
          <a:p>
            <a:pPr algn="ctr"/>
            <a:r>
              <a:rPr lang="en-US" sz="3200" b="1" dirty="0" err="1">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LĨNH</a:t>
            </a:r>
            <a:r>
              <a:rPr lang="en-US" sz="3200" b="1" dirty="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dirty="0" err="1">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VỰC</a:t>
            </a:r>
            <a:r>
              <a:rPr lang="en-US" sz="3200" b="1" dirty="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dirty="0" err="1">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PHÁT</a:t>
            </a:r>
            <a:r>
              <a:rPr lang="en-US" sz="3200" b="1" dirty="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dirty="0" err="1">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TRIỂN</a:t>
            </a:r>
            <a:r>
              <a:rPr lang="en-US" sz="3200" b="1" dirty="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dirty="0" err="1" smtClean="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NGÔN</a:t>
            </a:r>
            <a:r>
              <a:rPr lang="en-US" sz="3200" b="1" dirty="0" smtClean="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dirty="0" err="1" smtClean="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NGỮ</a:t>
            </a:r>
            <a:endParaRPr lang="en-US" sz="3200" b="1" dirty="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3048000" y="2967335"/>
            <a:ext cx="6096000" cy="461665"/>
          </a:xfrm>
          <a:prstGeom prst="rect">
            <a:avLst/>
          </a:prstGeom>
        </p:spPr>
        <p:txBody>
          <a:bodyPr>
            <a:spAutoFit/>
          </a:bodyPr>
          <a:lstStyle/>
          <a:p>
            <a:pPr algn="ctr"/>
            <a:r>
              <a:rPr lang="en-US" sz="2400" b="1" cap="all"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TRUYỆN</a:t>
            </a:r>
            <a:r>
              <a:rPr lang="en-US" sz="2400" b="1" cap="all"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“SỰ </a:t>
            </a:r>
            <a:r>
              <a:rPr lang="en-US" sz="2400"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TÍCH</a:t>
            </a:r>
            <a:r>
              <a:rPr lang="en-US" sz="2400"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400"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NGÀY</a:t>
            </a:r>
            <a:r>
              <a:rPr lang="en-US" sz="2400"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400" b="1" cap="all"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VÀ</a:t>
            </a:r>
            <a:r>
              <a:rPr lang="en-US" sz="2400" b="1" cap="all"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ĐÊM”</a:t>
            </a:r>
            <a:endParaRPr lang="en-US" sz="2400" b="1" cap="all" dirty="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5" name="Rectangle 4"/>
          <p:cNvSpPr/>
          <p:nvPr/>
        </p:nvSpPr>
        <p:spPr>
          <a:xfrm>
            <a:off x="2837793" y="3521075"/>
            <a:ext cx="6096000" cy="1200329"/>
          </a:xfrm>
          <a:prstGeom prst="rect">
            <a:avLst/>
          </a:prstGeom>
        </p:spPr>
        <p:txBody>
          <a:bodyPr>
            <a:spAutoFit/>
          </a:bodyPr>
          <a:lstStyle/>
          <a:p>
            <a:pPr algn="ctr"/>
            <a:r>
              <a:rPr lang="en-US" sz="2400" smtClean="0">
                <a:solidFill>
                  <a:srgbClr val="002060"/>
                </a:solidFill>
                <a:latin typeface="Times New Roman" pitchFamily="18" charset="0"/>
                <a:cs typeface="Times New Roman" pitchFamily="18" charset="0"/>
              </a:rPr>
              <a:t>Lứa tuổi: MGN </a:t>
            </a:r>
            <a:r>
              <a:rPr lang="en-US" sz="2400" err="1" smtClean="0">
                <a:solidFill>
                  <a:srgbClr val="002060"/>
                </a:solidFill>
                <a:latin typeface="Times New Roman" pitchFamily="18" charset="0"/>
                <a:cs typeface="Times New Roman" pitchFamily="18" charset="0"/>
              </a:rPr>
              <a:t>B1</a:t>
            </a:r>
            <a:r>
              <a:rPr lang="en-US" sz="2400" smtClean="0">
                <a:solidFill>
                  <a:srgbClr val="002060"/>
                </a:solidFill>
                <a:latin typeface="Times New Roman" pitchFamily="18" charset="0"/>
                <a:cs typeface="Times New Roman" pitchFamily="18" charset="0"/>
              </a:rPr>
              <a:t> (4 </a:t>
            </a:r>
            <a:r>
              <a:rPr lang="en-US" sz="2400" dirty="0">
                <a:solidFill>
                  <a:srgbClr val="002060"/>
                </a:solidFill>
                <a:latin typeface="Times New Roman" pitchFamily="18" charset="0"/>
                <a:cs typeface="Times New Roman" pitchFamily="18" charset="0"/>
              </a:rPr>
              <a:t>- 5 </a:t>
            </a:r>
            <a:r>
              <a:rPr lang="en-US" sz="2400" err="1">
                <a:solidFill>
                  <a:srgbClr val="002060"/>
                </a:solidFill>
                <a:latin typeface="Times New Roman" pitchFamily="18" charset="0"/>
                <a:cs typeface="Times New Roman" pitchFamily="18" charset="0"/>
              </a:rPr>
              <a:t>tuổi</a:t>
            </a:r>
            <a:r>
              <a:rPr lang="en-US" sz="2400" smtClean="0">
                <a:solidFill>
                  <a:srgbClr val="002060"/>
                </a:solidFill>
                <a:latin typeface="Times New Roman" pitchFamily="18" charset="0"/>
                <a:cs typeface="Times New Roman" pitchFamily="18" charset="0"/>
              </a:rPr>
              <a:t>)</a:t>
            </a:r>
          </a:p>
          <a:p>
            <a:pPr algn="ctr"/>
            <a:r>
              <a:rPr lang="vi-VN" sz="2400">
                <a:solidFill>
                  <a:srgbClr val="002060"/>
                </a:solidFill>
                <a:latin typeface="Times New Roman" pitchFamily="18" charset="0"/>
                <a:cs typeface="Times New Roman" pitchFamily="18" charset="0"/>
              </a:rPr>
              <a:t>Giáo viên</a:t>
            </a:r>
            <a:r>
              <a:rPr lang="en-US" sz="2400">
                <a:solidFill>
                  <a:srgbClr val="002060"/>
                </a:solidFill>
                <a:latin typeface="Times New Roman" pitchFamily="18" charset="0"/>
                <a:cs typeface="Times New Roman" pitchFamily="18" charset="0"/>
              </a:rPr>
              <a:t>: Vũ Thị Thu Hằng</a:t>
            </a:r>
          </a:p>
          <a:p>
            <a:pPr algn="ctr"/>
            <a:endParaRPr lang="vi-VN" sz="2400" dirty="0">
              <a:solidFill>
                <a:srgbClr val="002060"/>
              </a:solidFill>
              <a:latin typeface="Times New Roman" pitchFamily="18" charset="0"/>
              <a:cs typeface="Times New Roman" pitchFamily="18" charset="0"/>
            </a:endParaRPr>
          </a:p>
        </p:txBody>
      </p:sp>
      <p:sp>
        <p:nvSpPr>
          <p:cNvPr id="9" name="Rectangle 8"/>
          <p:cNvSpPr/>
          <p:nvPr/>
        </p:nvSpPr>
        <p:spPr>
          <a:xfrm>
            <a:off x="4863932" y="5349875"/>
            <a:ext cx="2464136" cy="400110"/>
          </a:xfrm>
          <a:prstGeom prst="rect">
            <a:avLst/>
          </a:prstGeom>
        </p:spPr>
        <p:txBody>
          <a:bodyPr wrap="none">
            <a:spAutoFit/>
          </a:bodyPr>
          <a:lstStyle/>
          <a:p>
            <a:r>
              <a:rPr lang="en-US" sz="2000" smtClean="0">
                <a:solidFill>
                  <a:srgbClr val="002060"/>
                </a:solidFill>
                <a:latin typeface="Times New Roman" pitchFamily="18" charset="0"/>
                <a:cs typeface="Times New Roman" pitchFamily="18" charset="0"/>
              </a:rPr>
              <a:t>Năm học 2023 - 2024</a:t>
            </a:r>
            <a:endParaRPr lang="en-US"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088567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1033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64873" y="277092"/>
            <a:ext cx="6382327" cy="8128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truyện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9633" t="12660" r="59201" b="52862"/>
          <a:stretch/>
        </p:blipFill>
        <p:spPr>
          <a:xfrm>
            <a:off x="4502726" y="2216726"/>
            <a:ext cx="3094183" cy="2669309"/>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152" t="44446" r="40403" b="5993"/>
          <a:stretch/>
        </p:blipFill>
        <p:spPr>
          <a:xfrm>
            <a:off x="895926" y="2216728"/>
            <a:ext cx="3121891" cy="2669308"/>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0389" t="47676" r="8346" b="7071"/>
          <a:stretch/>
        </p:blipFill>
        <p:spPr>
          <a:xfrm>
            <a:off x="8081818" y="2216727"/>
            <a:ext cx="2918691" cy="2669309"/>
          </a:xfrm>
          <a:prstGeom prst="rect">
            <a:avLst/>
          </a:prstGeom>
        </p:spPr>
      </p:pic>
      <p:sp>
        <p:nvSpPr>
          <p:cNvPr id="7" name="TextBox 6"/>
          <p:cNvSpPr txBox="1"/>
          <p:nvPr/>
        </p:nvSpPr>
        <p:spPr>
          <a:xfrm>
            <a:off x="1709518" y="5006109"/>
            <a:ext cx="1494705" cy="400110"/>
          </a:xfrm>
          <a:prstGeom prst="rect">
            <a:avLst/>
          </a:prstGeom>
          <a:noFill/>
        </p:spPr>
        <p:txBody>
          <a:bodyPr wrap="non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MẶT</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TRỜI</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082215" y="4996873"/>
            <a:ext cx="1767215" cy="400110"/>
          </a:xfrm>
          <a:prstGeom prst="rect">
            <a:avLst/>
          </a:prstGeom>
        </p:spPr>
        <p:txBody>
          <a:bodyPr wrap="none">
            <a:spAutoFit/>
          </a:bodyPr>
          <a:lstStyle/>
          <a:p>
            <a:r>
              <a:rPr lang="en-US" sz="2000" b="1" dirty="0" err="1">
                <a:solidFill>
                  <a:srgbClr val="FF0000"/>
                </a:solidFill>
                <a:latin typeface="Times New Roman" panose="02020603050405020304" pitchFamily="18" charset="0"/>
                <a:cs typeface="Times New Roman" panose="02020603050405020304" pitchFamily="18" charset="0"/>
              </a:rPr>
              <a:t>MẶT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TRĂNG</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8893677" y="4996873"/>
            <a:ext cx="1430841" cy="369332"/>
          </a:xfrm>
          <a:prstGeom prst="rect">
            <a:avLst/>
          </a:prstGeom>
        </p:spPr>
        <p:txBody>
          <a:bodyPr wrap="none">
            <a:spAutoFit/>
          </a:bodyPr>
          <a:lstStyle/>
          <a:p>
            <a:r>
              <a:rPr lang="en-US" b="1" dirty="0" err="1" smtClean="0">
                <a:solidFill>
                  <a:srgbClr val="FF0000"/>
                </a:solidFill>
                <a:latin typeface="Times New Roman" panose="02020603050405020304" pitchFamily="18" charset="0"/>
                <a:cs typeface="Times New Roman" panose="02020603050405020304" pitchFamily="18" charset="0"/>
              </a:rPr>
              <a:t>GÀ</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TRỐNG</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588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37309" y="277092"/>
            <a:ext cx="10954327" cy="14408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vi-VN" sz="2800" dirty="0">
                <a:solidFill>
                  <a:srgbClr val="FF0000"/>
                </a:solidFill>
                <a:latin typeface="Times New Roman" panose="02020603050405020304" pitchFamily="18" charset="0"/>
                <a:cs typeface="Times New Roman" panose="02020603050405020304" pitchFamily="18" charset="0"/>
              </a:rPr>
              <a:t>Mặt trăng thích cái mũ của gà trống lắm mặt trăng cứ gạ đổi mãi nhưng gà trống nhất định không chịu. Gà trống đã trả lời như thế nào</a:t>
            </a:r>
            <a:r>
              <a:rPr lang="vi-VN" sz="2800" dirty="0" smtClean="0">
                <a:solidFill>
                  <a:srgbClr val="FF0000"/>
                </a:solidFill>
                <a:latin typeface="Times New Roman" panose="02020603050405020304" pitchFamily="18" charset="0"/>
                <a:cs typeface="Times New Roman" panose="02020603050405020304" pitchFamily="18" charset="0"/>
              </a:rPr>
              <a: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Điều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gì</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đã</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xảy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ra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sau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đó</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075" t="7406" r="6938" b="26871"/>
          <a:stretch/>
        </p:blipFill>
        <p:spPr>
          <a:xfrm>
            <a:off x="637309" y="1902691"/>
            <a:ext cx="10871199" cy="4645891"/>
          </a:xfrm>
          <a:prstGeom prst="rect">
            <a:avLst/>
          </a:prstGeom>
        </p:spPr>
      </p:pic>
    </p:spTree>
    <p:extLst>
      <p:ext uri="{BB962C8B-B14F-4D97-AF65-F5344CB8AC3E}">
        <p14:creationId xmlns:p14="http://schemas.microsoft.com/office/powerpoint/2010/main" val="269988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11054" y="350983"/>
            <a:ext cx="6456219" cy="76661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0" i="0" dirty="0" err="1" smtClean="0">
                <a:solidFill>
                  <a:srgbClr val="333333"/>
                </a:solidFill>
                <a:effectLst/>
                <a:latin typeface="Times New Roman" panose="02020603050405020304" pitchFamily="18" charset="0"/>
              </a:rPr>
              <a:t>Từ</a:t>
            </a:r>
            <a:r>
              <a:rPr lang="en-US" sz="2400" b="0" i="0" dirty="0" smtClean="0">
                <a:solidFill>
                  <a:srgbClr val="333333"/>
                </a:solidFill>
                <a:effectLst/>
                <a:latin typeface="Times New Roman" panose="02020603050405020304" pitchFamily="18" charset="0"/>
              </a:rPr>
              <a:t> </a:t>
            </a:r>
            <a:r>
              <a:rPr lang="en-US" sz="2400" b="0" i="0" dirty="0" err="1" smtClean="0">
                <a:solidFill>
                  <a:srgbClr val="333333"/>
                </a:solidFill>
                <a:effectLst/>
                <a:latin typeface="Times New Roman" panose="02020603050405020304" pitchFamily="18" charset="0"/>
              </a:rPr>
              <a:t>đó</a:t>
            </a:r>
            <a:r>
              <a:rPr lang="en-US" sz="2400" b="0" i="0" dirty="0" smtClean="0">
                <a:solidFill>
                  <a:srgbClr val="333333"/>
                </a:solidFill>
                <a:effectLst/>
                <a:latin typeface="Times New Roman" panose="02020603050405020304" pitchFamily="18" charset="0"/>
              </a:rPr>
              <a:t> </a:t>
            </a:r>
            <a:r>
              <a:rPr lang="en-US" sz="2400" b="0" i="0" dirty="0" err="1" smtClean="0">
                <a:solidFill>
                  <a:srgbClr val="333333"/>
                </a:solidFill>
                <a:effectLst/>
                <a:latin typeface="Times New Roman" panose="02020603050405020304" pitchFamily="18" charset="0"/>
              </a:rPr>
              <a:t>mỗi</a:t>
            </a:r>
            <a:r>
              <a:rPr lang="en-US" sz="2400" b="0" i="0" dirty="0" smtClean="0">
                <a:solidFill>
                  <a:srgbClr val="333333"/>
                </a:solidFill>
                <a:effectLst/>
                <a:latin typeface="Times New Roman" panose="02020603050405020304" pitchFamily="18" charset="0"/>
              </a:rPr>
              <a:t> </a:t>
            </a:r>
            <a:r>
              <a:rPr lang="en-US" sz="2400" b="0" i="0" dirty="0" err="1" smtClean="0">
                <a:solidFill>
                  <a:srgbClr val="333333"/>
                </a:solidFill>
                <a:effectLst/>
                <a:latin typeface="Times New Roman" panose="02020603050405020304" pitchFamily="18" charset="0"/>
              </a:rPr>
              <a:t>buổi</a:t>
            </a:r>
            <a:r>
              <a:rPr lang="en-US" sz="2400" b="0" i="0" dirty="0" smtClean="0">
                <a:solidFill>
                  <a:srgbClr val="333333"/>
                </a:solidFill>
                <a:effectLst/>
                <a:latin typeface="Times New Roman" panose="02020603050405020304" pitchFamily="18" charset="0"/>
              </a:rPr>
              <a:t> </a:t>
            </a:r>
            <a:r>
              <a:rPr lang="en-US" sz="2400" b="0" i="0" dirty="0" err="1" smtClean="0">
                <a:solidFill>
                  <a:srgbClr val="333333"/>
                </a:solidFill>
                <a:effectLst/>
                <a:latin typeface="Times New Roman" panose="02020603050405020304" pitchFamily="18" charset="0"/>
              </a:rPr>
              <a:t>sáng</a:t>
            </a:r>
            <a:r>
              <a:rPr lang="en-US" sz="2400" b="0" i="0" dirty="0" smtClean="0">
                <a:solidFill>
                  <a:srgbClr val="333333"/>
                </a:solidFill>
                <a:effectLst/>
                <a:latin typeface="Times New Roman" panose="02020603050405020304" pitchFamily="18" charset="0"/>
              </a:rPr>
              <a:t> </a:t>
            </a:r>
            <a:r>
              <a:rPr lang="en-US" sz="2400" b="0" i="0" dirty="0" err="1" smtClean="0">
                <a:solidFill>
                  <a:srgbClr val="333333"/>
                </a:solidFill>
                <a:effectLst/>
                <a:latin typeface="Times New Roman" panose="02020603050405020304" pitchFamily="18" charset="0"/>
              </a:rPr>
              <a:t>gà</a:t>
            </a:r>
            <a:r>
              <a:rPr lang="en-US" sz="2400" b="0" i="0" dirty="0" smtClean="0">
                <a:solidFill>
                  <a:srgbClr val="333333"/>
                </a:solidFill>
                <a:effectLst/>
                <a:latin typeface="Times New Roman" panose="02020603050405020304" pitchFamily="18" charset="0"/>
              </a:rPr>
              <a:t> </a:t>
            </a:r>
            <a:r>
              <a:rPr lang="en-US" sz="2400" b="0" i="0" dirty="0" err="1" smtClean="0">
                <a:solidFill>
                  <a:srgbClr val="333333"/>
                </a:solidFill>
                <a:effectLst/>
                <a:latin typeface="Times New Roman" panose="02020603050405020304" pitchFamily="18" charset="0"/>
              </a:rPr>
              <a:t>trống</a:t>
            </a:r>
            <a:r>
              <a:rPr lang="en-US" sz="2400" b="0" i="0" dirty="0" smtClean="0">
                <a:solidFill>
                  <a:srgbClr val="333333"/>
                </a:solidFill>
                <a:effectLst/>
                <a:latin typeface="Times New Roman" panose="02020603050405020304" pitchFamily="18" charset="0"/>
              </a:rPr>
              <a:t> </a:t>
            </a:r>
            <a:r>
              <a:rPr lang="en-US" sz="2400" b="0" i="0" dirty="0" err="1" smtClean="0">
                <a:solidFill>
                  <a:srgbClr val="333333"/>
                </a:solidFill>
                <a:effectLst/>
                <a:latin typeface="Times New Roman" panose="02020603050405020304" pitchFamily="18" charset="0"/>
              </a:rPr>
              <a:t>đã</a:t>
            </a:r>
            <a:r>
              <a:rPr lang="en-US" sz="2400" b="0" i="0" dirty="0" smtClean="0">
                <a:solidFill>
                  <a:srgbClr val="333333"/>
                </a:solidFill>
                <a:effectLst/>
                <a:latin typeface="Times New Roman" panose="02020603050405020304" pitchFamily="18" charset="0"/>
              </a:rPr>
              <a:t> </a:t>
            </a:r>
            <a:r>
              <a:rPr lang="en-US" sz="2400" b="0" i="0" dirty="0" err="1" smtClean="0">
                <a:solidFill>
                  <a:srgbClr val="333333"/>
                </a:solidFill>
                <a:effectLst/>
                <a:latin typeface="Times New Roman" panose="02020603050405020304" pitchFamily="18" charset="0"/>
              </a:rPr>
              <a:t>làm</a:t>
            </a:r>
            <a:r>
              <a:rPr lang="en-US" sz="2400" b="0" i="0" dirty="0" smtClean="0">
                <a:solidFill>
                  <a:srgbClr val="333333"/>
                </a:solidFill>
                <a:effectLst/>
                <a:latin typeface="Times New Roman" panose="02020603050405020304" pitchFamily="18" charset="0"/>
              </a:rPr>
              <a:t> </a:t>
            </a:r>
            <a:r>
              <a:rPr lang="en-US" sz="2400" b="0" i="0" dirty="0" err="1" smtClean="0">
                <a:solidFill>
                  <a:srgbClr val="333333"/>
                </a:solidFill>
                <a:effectLst/>
                <a:latin typeface="Times New Roman" panose="02020603050405020304" pitchFamily="18" charset="0"/>
              </a:rPr>
              <a:t>gì</a:t>
            </a:r>
            <a:r>
              <a:rPr lang="en-US" sz="2400" b="0" i="0" dirty="0" smtClean="0">
                <a:solidFill>
                  <a:srgbClr val="333333"/>
                </a:solidFill>
                <a:effectLst/>
                <a:latin typeface="Times New Roman" panose="02020603050405020304" pitchFamily="18" charset="0"/>
              </a:rPr>
              <a:t>?</a:t>
            </a:r>
            <a:endParaRPr lang="en-US"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869" t="35421" r="23733" b="5724"/>
          <a:stretch/>
        </p:blipFill>
        <p:spPr>
          <a:xfrm>
            <a:off x="3195782" y="1819564"/>
            <a:ext cx="5865091" cy="4276436"/>
          </a:xfrm>
          <a:prstGeom prst="rect">
            <a:avLst/>
          </a:prstGeom>
        </p:spPr>
      </p:pic>
    </p:spTree>
    <p:extLst>
      <p:ext uri="{BB962C8B-B14F-4D97-AF65-F5344CB8AC3E}">
        <p14:creationId xmlns:p14="http://schemas.microsoft.com/office/powerpoint/2010/main" val="2292452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719401" y="991459"/>
            <a:ext cx="753199" cy="74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228110" y="230909"/>
            <a:ext cx="5735781" cy="523220"/>
          </a:xfrm>
          <a:prstGeom prst="rect">
            <a:avLst/>
          </a:prstGeom>
          <a:noFill/>
        </p:spPr>
        <p:txBody>
          <a:bodyPr wrap="square" rtlCol="0">
            <a:spAutoFit/>
          </a:bodyPr>
          <a:lstStyle/>
          <a:p>
            <a:pPr algn="ctr"/>
            <a:r>
              <a:rPr lang="vi-VN" sz="1400" dirty="0">
                <a:solidFill>
                  <a:srgbClr val="002060"/>
                </a:solidFill>
                <a:latin typeface="Times New Roman" panose="02020603050405020304" pitchFamily="18" charset="0"/>
                <a:cs typeface="Times New Roman" panose="02020603050405020304" pitchFamily="18" charset="0"/>
              </a:rPr>
              <a:t>ỦY BAN NHÂN DÂN QUẬN LONG BIÊN</a:t>
            </a:r>
          </a:p>
          <a:p>
            <a:pPr algn="ctr"/>
            <a:r>
              <a:rPr lang="vi-VN" sz="1400" b="1" dirty="0">
                <a:solidFill>
                  <a:srgbClr val="002060"/>
                </a:solidFill>
                <a:latin typeface="Times New Roman" panose="02020603050405020304" pitchFamily="18" charset="0"/>
                <a:cs typeface="Times New Roman" panose="02020603050405020304" pitchFamily="18" charset="0"/>
              </a:rPr>
              <a:t>TRƯỜNG MẦM NON </a:t>
            </a:r>
            <a:r>
              <a:rPr lang="en-US" sz="1400" b="1" dirty="0" err="1" smtClean="0">
                <a:solidFill>
                  <a:srgbClr val="002060"/>
                </a:solidFill>
                <a:latin typeface="Times New Roman" panose="02020603050405020304" pitchFamily="18" charset="0"/>
                <a:cs typeface="Times New Roman" panose="02020603050405020304" pitchFamily="18" charset="0"/>
              </a:rPr>
              <a:t>HỒNG</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TIẾN</a:t>
            </a:r>
            <a:endParaRPr lang="en-US" sz="1400" b="1" dirty="0">
              <a:solidFill>
                <a:srgbClr val="00206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465776" y="2380305"/>
            <a:ext cx="7260449" cy="584775"/>
          </a:xfrm>
          <a:prstGeom prst="rect">
            <a:avLst/>
          </a:prstGeom>
          <a:noFill/>
        </p:spPr>
        <p:txBody>
          <a:bodyPr wrap="none" lIns="91440" tIns="45720" rIns="91440" bIns="45720">
            <a:spAutoFit/>
          </a:bodyPr>
          <a:lstStyle/>
          <a:p>
            <a:pPr algn="ctr"/>
            <a:r>
              <a:rPr lang="en-US" sz="3200" b="1" dirty="0" err="1">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LĨNH</a:t>
            </a:r>
            <a:r>
              <a:rPr lang="en-US" sz="3200" b="1" dirty="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dirty="0" err="1">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VỰC</a:t>
            </a:r>
            <a:r>
              <a:rPr lang="en-US" sz="3200" b="1" dirty="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dirty="0" err="1">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PHÁT</a:t>
            </a:r>
            <a:r>
              <a:rPr lang="en-US" sz="3200" b="1" dirty="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dirty="0" err="1">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TRIỂN</a:t>
            </a:r>
            <a:r>
              <a:rPr lang="en-US" sz="3200" b="1" dirty="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dirty="0" err="1" smtClean="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NGÔN</a:t>
            </a:r>
            <a:r>
              <a:rPr lang="en-US" sz="3200" b="1" dirty="0" smtClean="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dirty="0" err="1" smtClean="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NGỮ</a:t>
            </a:r>
            <a:endParaRPr lang="en-US" sz="3200" b="1" dirty="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3048000" y="2967335"/>
            <a:ext cx="6096000" cy="461665"/>
          </a:xfrm>
          <a:prstGeom prst="rect">
            <a:avLst/>
          </a:prstGeom>
        </p:spPr>
        <p:txBody>
          <a:bodyPr>
            <a:spAutoFit/>
          </a:bodyPr>
          <a:lstStyle/>
          <a:p>
            <a:pPr algn="ctr"/>
            <a:r>
              <a:rPr lang="en-US" sz="2400" b="1" cap="all"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TRUYỆN</a:t>
            </a:r>
            <a:r>
              <a:rPr lang="en-US" sz="2400" b="1" cap="all"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“SỰ </a:t>
            </a:r>
            <a:r>
              <a:rPr lang="en-US" sz="2400"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TÍCH</a:t>
            </a:r>
            <a:r>
              <a:rPr lang="en-US" sz="2400"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400"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NGÀY</a:t>
            </a:r>
            <a:r>
              <a:rPr lang="en-US" sz="2400"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400" b="1" cap="all"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VÀ</a:t>
            </a:r>
            <a:r>
              <a:rPr lang="en-US" sz="2400" b="1" cap="all"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ĐÊM”</a:t>
            </a:r>
            <a:endParaRPr lang="en-US" sz="2400" b="1" cap="all" dirty="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5" name="Rectangle 4"/>
          <p:cNvSpPr/>
          <p:nvPr/>
        </p:nvSpPr>
        <p:spPr>
          <a:xfrm>
            <a:off x="3048000" y="3521075"/>
            <a:ext cx="6096000" cy="830997"/>
          </a:xfrm>
          <a:prstGeom prst="rect">
            <a:avLst/>
          </a:prstGeom>
        </p:spPr>
        <p:txBody>
          <a:bodyPr>
            <a:spAutoFit/>
          </a:bodyPr>
          <a:lstStyle/>
          <a:p>
            <a:pPr algn="ctr"/>
            <a:r>
              <a:rPr lang="vi-VN" sz="2400" b="1" dirty="0">
                <a:solidFill>
                  <a:srgbClr val="002060"/>
                </a:solidFill>
                <a:latin typeface="Times New Roman" pitchFamily="18" charset="0"/>
                <a:cs typeface="Times New Roman" pitchFamily="18" charset="0"/>
              </a:rPr>
              <a:t>Giáo viên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Vũ</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Thị</a:t>
            </a:r>
            <a:r>
              <a:rPr lang="en-US" sz="2400" b="1" dirty="0">
                <a:solidFill>
                  <a:srgbClr val="002060"/>
                </a:solidFill>
                <a:latin typeface="Times New Roman" pitchFamily="18" charset="0"/>
                <a:cs typeface="Times New Roman" pitchFamily="18" charset="0"/>
              </a:rPr>
              <a:t> Thu </a:t>
            </a:r>
            <a:r>
              <a:rPr lang="en-US" sz="2400" b="1" dirty="0" err="1">
                <a:solidFill>
                  <a:srgbClr val="002060"/>
                </a:solidFill>
                <a:latin typeface="Times New Roman" pitchFamily="18" charset="0"/>
                <a:cs typeface="Times New Roman" pitchFamily="18" charset="0"/>
              </a:rPr>
              <a:t>Hằng</a:t>
            </a:r>
            <a:endParaRPr lang="en-US" sz="2400" b="1" dirty="0">
              <a:solidFill>
                <a:srgbClr val="002060"/>
              </a:solidFill>
              <a:latin typeface="Times New Roman" pitchFamily="18" charset="0"/>
              <a:cs typeface="Times New Roman" pitchFamily="18" charset="0"/>
            </a:endParaRPr>
          </a:p>
          <a:p>
            <a:pPr algn="ctr"/>
            <a:r>
              <a:rPr lang="en-US" sz="2400" b="1" dirty="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Lớp</a:t>
            </a:r>
            <a:r>
              <a:rPr lang="en-US" sz="2400" b="1" dirty="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MGN</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B1</a:t>
            </a:r>
            <a:r>
              <a:rPr lang="en-US" sz="2400" b="1" dirty="0" smtClean="0">
                <a:solidFill>
                  <a:srgbClr val="002060"/>
                </a:solidFill>
                <a:latin typeface="Times New Roman" pitchFamily="18" charset="0"/>
                <a:cs typeface="Times New Roman" pitchFamily="18" charset="0"/>
              </a:rPr>
              <a:t> </a:t>
            </a:r>
            <a:r>
              <a:rPr lang="en-US" sz="2400" b="1" dirty="0">
                <a:solidFill>
                  <a:srgbClr val="002060"/>
                </a:solidFill>
                <a:latin typeface="Times New Roman" pitchFamily="18" charset="0"/>
                <a:cs typeface="Times New Roman" pitchFamily="18" charset="0"/>
              </a:rPr>
              <a:t>( 4 - 5 </a:t>
            </a:r>
            <a:r>
              <a:rPr lang="en-US" sz="2400" b="1" dirty="0" err="1">
                <a:solidFill>
                  <a:srgbClr val="002060"/>
                </a:solidFill>
                <a:latin typeface="Times New Roman" pitchFamily="18" charset="0"/>
                <a:cs typeface="Times New Roman" pitchFamily="18" charset="0"/>
              </a:rPr>
              <a:t>tuổi</a:t>
            </a:r>
            <a:r>
              <a:rPr lang="en-US" sz="2400" b="1" dirty="0">
                <a:solidFill>
                  <a:srgbClr val="002060"/>
                </a:solidFill>
                <a:latin typeface="Times New Roman" pitchFamily="18" charset="0"/>
                <a:cs typeface="Times New Roman" pitchFamily="18" charset="0"/>
              </a:rPr>
              <a:t>)</a:t>
            </a:r>
            <a:endParaRPr lang="vi-VN" sz="2400" b="1" dirty="0">
              <a:solidFill>
                <a:srgbClr val="002060"/>
              </a:solidFill>
              <a:latin typeface="Times New Roman" pitchFamily="18" charset="0"/>
              <a:cs typeface="Times New Roman" pitchFamily="18" charset="0"/>
            </a:endParaRPr>
          </a:p>
        </p:txBody>
      </p:sp>
      <p:sp>
        <p:nvSpPr>
          <p:cNvPr id="9" name="Rectangle 8"/>
          <p:cNvSpPr/>
          <p:nvPr/>
        </p:nvSpPr>
        <p:spPr>
          <a:xfrm>
            <a:off x="4863932" y="5349875"/>
            <a:ext cx="2464136" cy="400110"/>
          </a:xfrm>
          <a:prstGeom prst="rect">
            <a:avLst/>
          </a:prstGeom>
        </p:spPr>
        <p:txBody>
          <a:bodyPr wrap="none">
            <a:spAutoFit/>
          </a:bodyPr>
          <a:lstStyle/>
          <a:p>
            <a:r>
              <a:rPr lang="en-US" sz="2000" b="1" dirty="0" err="1">
                <a:solidFill>
                  <a:srgbClr val="002060"/>
                </a:solidFill>
                <a:latin typeface="Times New Roman" pitchFamily="18" charset="0"/>
                <a:cs typeface="Times New Roman" pitchFamily="18" charset="0"/>
              </a:rPr>
              <a:t>Năm</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học</a:t>
            </a:r>
            <a:r>
              <a:rPr lang="en-US" sz="2000" b="1" dirty="0">
                <a:solidFill>
                  <a:srgbClr val="002060"/>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2023 </a:t>
            </a:r>
            <a:r>
              <a:rPr lang="en-US" sz="2000" b="1" dirty="0">
                <a:solidFill>
                  <a:srgbClr val="002060"/>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2024</a:t>
            </a:r>
            <a:endParaRPr lang="en-US" sz="2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644109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675238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3759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982582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515463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521266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6655" cy="6858000"/>
          </a:xfrm>
          <a:prstGeom prst="rect">
            <a:avLst/>
          </a:prstGeom>
        </p:spPr>
      </p:pic>
    </p:spTree>
    <p:extLst>
      <p:ext uri="{BB962C8B-B14F-4D97-AF65-F5344CB8AC3E}">
        <p14:creationId xmlns:p14="http://schemas.microsoft.com/office/powerpoint/2010/main" val="4071402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285375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Rounded Rectangle 3"/>
          <p:cNvSpPr/>
          <p:nvPr/>
        </p:nvSpPr>
        <p:spPr>
          <a:xfrm>
            <a:off x="2964874" y="110837"/>
            <a:ext cx="4765963" cy="2105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dirty="0">
                <a:latin typeface="+mj-lt"/>
              </a:rPr>
              <a:t>Còn Mặt Trăng thì cảm thấy rất hối hận và xấu hổ vì đã đối xử không tốt với bạn Gà Trống. Vì thế, Mặt Trăng cứ đợi đến khi Mặt Trời lặn xuống phía bên kia rặng núi, Gà Trống lên chuồng đi ngủ mới dám xuất hiện. Người ta gọi lúc Mặt Trăng tỏa những tia sáng dịu dàng, yếu ớt gọi là đêm.</a:t>
            </a:r>
            <a:endParaRPr lang="en-US" dirty="0">
              <a:latin typeface="+mj-lt"/>
            </a:endParaRPr>
          </a:p>
        </p:txBody>
      </p:sp>
    </p:spTree>
    <p:extLst>
      <p:ext uri="{BB962C8B-B14F-4D97-AF65-F5344CB8AC3E}">
        <p14:creationId xmlns:p14="http://schemas.microsoft.com/office/powerpoint/2010/main" val="816039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191</Words>
  <Application>Microsoft Office PowerPoint</Application>
  <PresentationFormat>Widescreen</PresentationFormat>
  <Paragraphs>21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15</cp:revision>
  <dcterms:created xsi:type="dcterms:W3CDTF">2024-04-25T08:33:08Z</dcterms:created>
  <dcterms:modified xsi:type="dcterms:W3CDTF">2024-05-16T08:55:09Z</dcterms:modified>
</cp:coreProperties>
</file>