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19"/>
  </p:notesMasterIdLst>
  <p:sldIdLst>
    <p:sldId id="282" r:id="rId5"/>
    <p:sldId id="258" r:id="rId6"/>
    <p:sldId id="259" r:id="rId7"/>
    <p:sldId id="260" r:id="rId8"/>
    <p:sldId id="261" r:id="rId9"/>
    <p:sldId id="280" r:id="rId10"/>
    <p:sldId id="281" r:id="rId11"/>
    <p:sldId id="277" r:id="rId12"/>
    <p:sldId id="279" r:id="rId13"/>
    <p:sldId id="269" r:id="rId14"/>
    <p:sldId id="275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80B7D-1302-4B48-91D3-7DDBBEBB3B5B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4F706-3A89-4464-963C-89718262F0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484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5E8B7-3F83-494F-852D-5AA73FD5F906}" type="slidenum">
              <a:rPr lang="en-US"/>
              <a:pPr/>
              <a:t>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cầu.</a:t>
            </a:r>
          </a:p>
        </p:txBody>
      </p:sp>
    </p:spTree>
    <p:extLst>
      <p:ext uri="{BB962C8B-B14F-4D97-AF65-F5344CB8AC3E}">
        <p14:creationId xmlns:p14="http://schemas.microsoft.com/office/powerpoint/2010/main" val="4376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440D1-67CF-4E58-AB3C-3CC6865E930D}" type="slidenum">
              <a:rPr lang="en-US"/>
              <a:pPr/>
              <a:t>3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cầu.</a:t>
            </a:r>
          </a:p>
        </p:txBody>
      </p:sp>
    </p:spTree>
    <p:extLst>
      <p:ext uri="{BB962C8B-B14F-4D97-AF65-F5344CB8AC3E}">
        <p14:creationId xmlns:p14="http://schemas.microsoft.com/office/powerpoint/2010/main" val="2076444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FF8D0-8437-445D-8C84-DDB5089CD169}" type="slidenum">
              <a:rPr lang="en-US"/>
              <a:pPr/>
              <a:t>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trụ.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31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66E7C-8700-450E-BDAD-203286436CF9}" type="slidenum">
              <a:rPr lang="en-US"/>
              <a:pPr/>
              <a:t>5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trụ.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56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F6A2CA-5FA0-49DE-8BE3-3D56C7FAF9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Giáo viên click mouse lần lượt qua các nút theo hướng từ trái qua phải, để trình bày hình vẽ minh hoa các đặc tính của khối vuông.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7982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FF8D0-8437-445D-8C84-DDB5089CD169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trụ.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5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960775-C287-44E1-BA71-153CB201937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Giáo viên click mouse lần lượt qua các nút theo hướng từ trái qua phải, để trình bày hình vẽ minh hoa các đặc tính của khối vuông.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28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987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246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4812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8F0BB8-88A3-40E9-A55C-4838BEE0ECA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982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3C330F-E592-4D7A-B92D-E4B8F436F24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535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B38C11-BAC2-49CB-B1AE-9FD6401A89D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152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29AF4B-D904-4A6E-9F66-35FFFE8277E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79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89A502-142B-4DE6-B5FF-4D69745BA1D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061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4FAA6-E4CD-4BE7-8608-576496125B0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148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B2561D-AA3F-4331-8583-BE2D607EAF9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066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5D7E9C-6F14-4EB9-AC8D-5B07C9426B4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93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0108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C62E9-6698-4397-8D51-6A6BD99AF93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222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559C75-07BC-450C-AE76-A449BC35459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471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57EAB8-891D-415E-B716-C181FE3053F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593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3D79EB-6040-416A-A689-5FCF018B938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43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B31495-1847-4CDA-BEB7-8AC31C432D8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377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0FC2A6-AEC7-4015-AD5F-52BB6403368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241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813628-B711-490C-88C5-3B5D661D335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22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72C356-CFDE-4EA3-9170-655D3ED3657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387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D48E04-52C9-42F5-AE85-301A3928F72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0442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FEBA9C-8BD2-4026-AFD6-1135E21B146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69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01883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3ADB73-3360-413B-BE25-8EF2C22853F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249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4AD31E-3D4E-4517-A9EB-E12382B8001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60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050246-34CD-4A93-8418-C09728C81E5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864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25A980-CA2B-4A50-B835-6AD6504C39F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8272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62E321-88D9-4B1D-BCD2-22DF2ABFD25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5735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8F0610-C618-46CE-AB7D-A30B407E7F1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025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169A16-4CEE-48D7-A132-41D63A9DCFA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4079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A42EE5-B8C3-4891-A6D6-5630FCC2FA2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5613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268084-7B1F-4559-9B3C-E703443CCAE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2176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6C4595-BC2E-4F76-B386-B891CC772F8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02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54137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BC29CA-F9A7-4AFF-B59E-10E8EF04F8A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6588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657B14-EC00-4543-AE9D-86D4990FA4A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1087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E92029-9690-48FE-9A56-F70E5E35AC67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8978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5E3105-6915-4AC8-8F2E-758D96F547C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70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05D0BC-BC75-4417-B3DB-EFAD8C0E3BC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9124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0A206B-8DDA-424F-A13D-795E6215B80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9340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5D2525-3767-44C2-8374-2F9E5727455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12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750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511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086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828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70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7BDF-BDE0-45A7-820D-21DDCED9FA03}" type="datetimeFigureOut">
              <a:rPr lang="vi-VN" smtClean="0"/>
              <a:t>08/01/2024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7A57-9299-4F36-962E-0DF8CAB125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987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3C52C2-47DB-40E6-B4B4-9F73BEDB228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87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5CF631-B3F6-4171-93F3-53E4092EAA4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68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94BC3F-A960-4D50-A11B-5D530722BC4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9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pSp>
        <p:nvGrpSpPr>
          <p:cNvPr id="14339" name="Group 4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2341" y="6090"/>
            <a:chExt cx="12513" cy="9600"/>
          </a:xfrm>
        </p:grpSpPr>
        <p:sp>
          <p:nvSpPr>
            <p:cNvPr id="14344" name="AutoShape 5"/>
            <p:cNvSpPr>
              <a:spLocks noChangeAspect="1" noChangeArrowheads="1"/>
            </p:cNvSpPr>
            <p:nvPr/>
          </p:nvSpPr>
          <p:spPr bwMode="auto">
            <a:xfrm>
              <a:off x="2341" y="6090"/>
              <a:ext cx="12513" cy="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14345" name="Picture 6" descr="khung%20anh%2051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1" y="6090"/>
              <a:ext cx="12513" cy="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6" name="Picture 7" descr="x1pN1mp8dKYgTEOo8Nl7CxhzsOhhttvC1zX8rQbBbAtHElHSFMMvAfiSA2n7_80G4GyxsvDKzC2csgH2i9oe7T8ld3WDzYQXJ9J6lqE4gpeIpzc2s1upTPS0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1" y="6090"/>
              <a:ext cx="1043" cy="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8" descr="20070910003329640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782" y="4735"/>
              <a:ext cx="1200" cy="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9" descr="20070910003329640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9744" y="4735"/>
              <a:ext cx="1200" cy="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9" name="Picture 10" descr="x1pN1mp8dKYgTEOo8Nl7CxhzsOhhttvC1zX8rQbBbAtHElHSFMMvAfiSA2n7_80G4GyxsvDKzC2csgH2i9oe7T8ld3WDzYQXJ9J6lqE4gpeIpzc2s1upTPS0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11" y="6090"/>
              <a:ext cx="1043" cy="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11" descr="x1pN1mp8dKYgTEOo8Nl7CxhzsOhhttvC1zX8rQbBbAtHElHSFMMvAfiSA2n7_80G4GyxsvDKzC2csgH2i9oe7T8ld3WDzYQXJ9J6lqE4gpeIpzc2s1upTPS0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11" y="12690"/>
              <a:ext cx="1043" cy="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1" name="Picture 12" descr="20070910003329640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0787" y="13135"/>
              <a:ext cx="1200" cy="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2" name="Picture 13" descr="20070910003329640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825" y="13134"/>
              <a:ext cx="1200" cy="3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3" name="Picture 14" descr="x1pN1mp8dKYgTEOo8Nl7CxhzsOhhttvC1zX8rQbBbAtHElHSFMMvAfiSA2n7_80G4GyxsvDKzC2csgH2i9oe7T8ld3WDzYQXJ9J6lqE4gpeIpzc2s1upTPS0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1" y="12690"/>
              <a:ext cx="1043" cy="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4" name="Picture 15" descr="x1pN1mp8dKYgTEOo8Nl7CxhzsOhhttvC1zX8rQbBbAtHElHSFMMvAfiSA2n7_80G4GyxsvDKzC2csgH2i9oe7T8ld3WDzYQXJ9J6lqE4gpeIpzc2s1upTPS0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1" y="6090"/>
              <a:ext cx="1043" cy="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600200" y="1017588"/>
            <a:ext cx="685800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UBND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TRƯỜNG MẦM NON LONG BIÊN</a:t>
            </a:r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872410" y="2111129"/>
            <a:ext cx="80772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prstShdw prst="shdw17" dist="17961" dir="2700000">
                    <a:srgbClr val="000099"/>
                  </a:prst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HỌC LÀM QUEN VỚI</a:t>
            </a:r>
            <a:r>
              <a:rPr kumimoji="0" lang="en-US" sz="3200" b="1" i="0" u="none" strike="noStrike" kern="1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>
                  <a:prstShdw prst="shdw17" dist="17961" dir="2700000">
                    <a:srgbClr val="000099"/>
                  </a:prst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TOÁN</a:t>
            </a:r>
            <a:endParaRPr kumimoji="0" lang="en-US" sz="3200" b="1" i="0" u="none" strike="noStrike" kern="1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prstShdw prst="shdw17" dist="17961" dir="2700000">
                  <a:srgbClr val="000099"/>
                </a:prst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prstShdw prst="shdw17" dist="17961" dir="2700000">
                  <a:srgbClr val="000099"/>
                </a:prst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WordArt 20"/>
          <p:cNvSpPr>
            <a:spLocks noChangeArrowheads="1" noChangeShapeType="1" noTextEdit="1"/>
          </p:cNvSpPr>
          <p:nvPr/>
        </p:nvSpPr>
        <p:spPr bwMode="auto">
          <a:xfrm>
            <a:off x="1828800" y="4776788"/>
            <a:ext cx="5257800" cy="8620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227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prstShdw prst="shdw17" dist="17961" dir="2700000">
                    <a:srgbClr val="993D00"/>
                  </a:prst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Lứa tuổi 5 – 6 tuổi – Lớp 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prstShdw prst="shdw17" dist="17961" dir="2700000">
                    <a:srgbClr val="993D00"/>
                  </a:prst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 viên: Đoàn Thu Hằng</a:t>
            </a: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1346419" y="2772400"/>
            <a:ext cx="7670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400" b="1" dirty="0" err="1" smtClean="0">
                <a:solidFill>
                  <a:srgbClr val="0000FF"/>
                </a:solidFill>
              </a:rPr>
              <a:t>Ôn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 smtClean="0">
                <a:solidFill>
                  <a:srgbClr val="0000FF"/>
                </a:solidFill>
              </a:rPr>
              <a:t>khối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 smtClean="0">
                <a:solidFill>
                  <a:srgbClr val="0000FF"/>
                </a:solidFill>
              </a:rPr>
              <a:t>cầu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, </a:t>
            </a:r>
            <a:r>
              <a:rPr lang="en-US" altLang="en-US" sz="4400" b="1" dirty="0" err="1" smtClean="0">
                <a:solidFill>
                  <a:srgbClr val="0000FF"/>
                </a:solidFill>
              </a:rPr>
              <a:t>khối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 smtClean="0">
                <a:solidFill>
                  <a:srgbClr val="0000FF"/>
                </a:solidFill>
              </a:rPr>
              <a:t>trụ,khối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 smtClean="0">
                <a:solidFill>
                  <a:srgbClr val="0000FF"/>
                </a:solidFill>
              </a:rPr>
              <a:t>vuông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, </a:t>
            </a:r>
            <a:r>
              <a:rPr lang="en-US" altLang="en-US" sz="4400" b="1" dirty="0" err="1" smtClean="0">
                <a:solidFill>
                  <a:srgbClr val="0000FF"/>
                </a:solidFill>
              </a:rPr>
              <a:t>khối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 smtClean="0">
                <a:solidFill>
                  <a:srgbClr val="0000FF"/>
                </a:solidFill>
              </a:rPr>
              <a:t>chữ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 smtClean="0">
                <a:solidFill>
                  <a:srgbClr val="0000FF"/>
                </a:solidFill>
              </a:rPr>
              <a:t>nhật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Avant" panose="020B7200000000000000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051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NHANH NHẤT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ĐOÁN GIỎI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NÀO CÓ MẶT TRÒN BAO QUANH TRONG CÁC KHỐI SAU?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35363" y="1848218"/>
            <a:ext cx="2016784" cy="2016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7705" y="1848218"/>
            <a:ext cx="2014442" cy="20144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214" y="4237340"/>
            <a:ext cx="3168352" cy="4411438"/>
          </a:xfrm>
          <a:prstGeom prst="rect">
            <a:avLst/>
          </a:prstGeom>
        </p:spPr>
      </p:pic>
      <p:sp>
        <p:nvSpPr>
          <p:cNvPr id="7" name="Cube 6"/>
          <p:cNvSpPr/>
          <p:nvPr/>
        </p:nvSpPr>
        <p:spPr>
          <a:xfrm>
            <a:off x="5965060" y="4261184"/>
            <a:ext cx="1665637" cy="2256406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67" y="1697178"/>
            <a:ext cx="3346033" cy="3757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3358" y="2215851"/>
            <a:ext cx="110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2265482"/>
            <a:ext cx="110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7988" y="5205692"/>
            <a:ext cx="110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7979" y="5085184"/>
            <a:ext cx="110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6397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-0.22951 0.1495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76" y="7477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22969 0.1467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3" y="733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7344 0.4784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23912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9" grpId="1"/>
      <p:bldP spid="13" grpId="0"/>
      <p:bldP spid="13" grpId="1"/>
      <p:bldP spid="13" grpId="2"/>
      <p:bldP spid="14" grpId="0"/>
      <p:bldP spid="14" grpId="1"/>
      <p:bldP spid="15" grpId="0"/>
      <p:bldP spid="1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NÀO CÓ MẶT TRÊN VÀ MẶT ĐÁY LÀ MẶT PHẲNG?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35363" y="1848218"/>
            <a:ext cx="2016784" cy="2016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7705" y="1857218"/>
            <a:ext cx="2014442" cy="20144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4406055"/>
            <a:ext cx="3168352" cy="4411438"/>
          </a:xfrm>
          <a:prstGeom prst="rect">
            <a:avLst/>
          </a:prstGeom>
        </p:spPr>
      </p:pic>
      <p:sp>
        <p:nvSpPr>
          <p:cNvPr id="7" name="Cube 6"/>
          <p:cNvSpPr/>
          <p:nvPr/>
        </p:nvSpPr>
        <p:spPr>
          <a:xfrm>
            <a:off x="5715147" y="4355368"/>
            <a:ext cx="1665637" cy="2256406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77244">
            <a:off x="-64682" y="1642199"/>
            <a:ext cx="3346033" cy="3757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3358" y="2215851"/>
            <a:ext cx="110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2265482"/>
            <a:ext cx="110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7988" y="5205692"/>
            <a:ext cx="110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49681" y="4901308"/>
            <a:ext cx="110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4941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0.33021 -0.0444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10" y="-222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9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-243408"/>
            <a:ext cx="8229600" cy="4525963"/>
          </a:xfrm>
        </p:spPr>
        <p:txBody>
          <a:bodyPr>
            <a:prstTxWarp prst="textDeflate">
              <a:avLst/>
            </a:prstTxWarp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 CÁC BÉ!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Oval 2"/>
          <p:cNvSpPr>
            <a:spLocks noChangeAspect="1" noChangeArrowheads="1"/>
          </p:cNvSpPr>
          <p:nvPr/>
        </p:nvSpPr>
        <p:spPr bwMode="auto">
          <a:xfrm>
            <a:off x="2603500" y="1282700"/>
            <a:ext cx="3894138" cy="3894138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66FFFF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 flipH="1">
            <a:off x="2590800" y="1301750"/>
            <a:ext cx="3886200" cy="3879850"/>
            <a:chOff x="1584" y="812"/>
            <a:chExt cx="2256" cy="2444"/>
          </a:xfrm>
        </p:grpSpPr>
        <p:sp>
          <p:nvSpPr>
            <p:cNvPr id="104452" name="AutoShape 4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53" name="AutoShape 5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55" name="AutoShape 7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56" name="AutoShape 8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57" name="AutoShape 9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58" name="AutoShape 10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59" name="AutoShape 11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60" name="AutoShape 12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4461" name="Oval 13"/>
          <p:cNvSpPr>
            <a:spLocks noChangeAspect="1" noChangeArrowheads="1"/>
          </p:cNvSpPr>
          <p:nvPr/>
        </p:nvSpPr>
        <p:spPr bwMode="auto">
          <a:xfrm>
            <a:off x="2644775" y="1295400"/>
            <a:ext cx="3875088" cy="3875088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  <a:alpha val="73000"/>
                </a:srgbClr>
              </a:gs>
              <a:gs pos="100000">
                <a:srgbClr val="3399FF">
                  <a:alpha val="73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 rot="16200000">
            <a:off x="4406900" y="4076700"/>
            <a:ext cx="330200" cy="1816100"/>
          </a:xfrm>
          <a:prstGeom prst="moon">
            <a:avLst>
              <a:gd name="adj" fmla="val 49995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4463" name="Oval 15"/>
          <p:cNvSpPr>
            <a:spLocks noChangeAspect="1" noChangeArrowheads="1"/>
          </p:cNvSpPr>
          <p:nvPr/>
        </p:nvSpPr>
        <p:spPr bwMode="auto">
          <a:xfrm>
            <a:off x="2608263" y="1274763"/>
            <a:ext cx="3913187" cy="3913187"/>
          </a:xfrm>
          <a:prstGeom prst="ellips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>
                    <a:alpha val="73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04466" name="Group 18"/>
          <p:cNvGrpSpPr>
            <a:grpSpLocks/>
          </p:cNvGrpSpPr>
          <p:nvPr/>
        </p:nvGrpSpPr>
        <p:grpSpPr bwMode="auto">
          <a:xfrm>
            <a:off x="2751138" y="1273175"/>
            <a:ext cx="3581400" cy="3879850"/>
            <a:chOff x="1584" y="812"/>
            <a:chExt cx="2256" cy="2444"/>
          </a:xfrm>
        </p:grpSpPr>
        <p:sp>
          <p:nvSpPr>
            <p:cNvPr id="104467" name="AutoShape 19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68" name="AutoShape 20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69" name="AutoShape 21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70" name="AutoShape 22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71" name="AutoShape 23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72" name="AutoShape 24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73" name="AutoShape 25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74" name="AutoShape 26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475" name="AutoShape 27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1241425" y="196850"/>
            <a:ext cx="77041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Nhận biết khối cầu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2365375" y="5545138"/>
            <a:ext cx="487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   Khối cầu</a:t>
            </a:r>
          </a:p>
        </p:txBody>
      </p:sp>
    </p:spTree>
    <p:extLst>
      <p:ext uri="{BB962C8B-B14F-4D97-AF65-F5344CB8AC3E}">
        <p14:creationId xmlns:p14="http://schemas.microsoft.com/office/powerpoint/2010/main" val="34194892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nimBg="1"/>
      <p:bldP spid="104461" grpId="0" animBg="1"/>
      <p:bldP spid="104462" grpId="0" animBg="1"/>
      <p:bldP spid="104462" grpId="1" animBg="1"/>
      <p:bldP spid="104463" grpId="0" animBg="1"/>
      <p:bldP spid="104463" grpId="1" animBg="1"/>
      <p:bldP spid="1044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Oval 2"/>
          <p:cNvSpPr>
            <a:spLocks noChangeAspect="1" noChangeArrowheads="1"/>
          </p:cNvSpPr>
          <p:nvPr/>
        </p:nvSpPr>
        <p:spPr bwMode="auto">
          <a:xfrm>
            <a:off x="2603500" y="1282700"/>
            <a:ext cx="3894138" cy="3894138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66FFFF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 flipH="1">
            <a:off x="2590800" y="1301750"/>
            <a:ext cx="3886200" cy="3879850"/>
            <a:chOff x="1584" y="812"/>
            <a:chExt cx="2256" cy="2444"/>
          </a:xfrm>
        </p:grpSpPr>
        <p:sp>
          <p:nvSpPr>
            <p:cNvPr id="122884" name="AutoShape 4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885" name="AutoShape 5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886" name="AutoShape 6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887" name="AutoShape 7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888" name="AutoShape 8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889" name="AutoShape 9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890" name="AutoShape 10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891" name="AutoShape 11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892" name="AutoShape 12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bg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22893" name="Oval 13"/>
          <p:cNvSpPr>
            <a:spLocks noChangeAspect="1" noChangeArrowheads="1"/>
          </p:cNvSpPr>
          <p:nvPr/>
        </p:nvSpPr>
        <p:spPr bwMode="auto">
          <a:xfrm>
            <a:off x="2644775" y="1295400"/>
            <a:ext cx="3875088" cy="3875088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  <a:alpha val="73000"/>
                </a:srgbClr>
              </a:gs>
              <a:gs pos="100000">
                <a:srgbClr val="3399FF">
                  <a:alpha val="73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2894" name="AutoShape 14"/>
          <p:cNvSpPr>
            <a:spLocks noChangeArrowheads="1"/>
          </p:cNvSpPr>
          <p:nvPr/>
        </p:nvSpPr>
        <p:spPr bwMode="auto">
          <a:xfrm rot="16200000">
            <a:off x="4406900" y="4076700"/>
            <a:ext cx="330200" cy="1816100"/>
          </a:xfrm>
          <a:prstGeom prst="moon">
            <a:avLst>
              <a:gd name="adj" fmla="val 49995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2895" name="Oval 15"/>
          <p:cNvSpPr>
            <a:spLocks noChangeAspect="1" noChangeArrowheads="1"/>
          </p:cNvSpPr>
          <p:nvPr/>
        </p:nvSpPr>
        <p:spPr bwMode="auto">
          <a:xfrm>
            <a:off x="2608263" y="1274763"/>
            <a:ext cx="3913187" cy="3913187"/>
          </a:xfrm>
          <a:prstGeom prst="ellips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>
                    <a:alpha val="73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2896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6720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22897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0540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grpSp>
        <p:nvGrpSpPr>
          <p:cNvPr id="122898" name="Group 18"/>
          <p:cNvGrpSpPr>
            <a:grpSpLocks/>
          </p:cNvGrpSpPr>
          <p:nvPr/>
        </p:nvGrpSpPr>
        <p:grpSpPr bwMode="auto">
          <a:xfrm>
            <a:off x="2751138" y="1273175"/>
            <a:ext cx="3581400" cy="3879850"/>
            <a:chOff x="1584" y="812"/>
            <a:chExt cx="2256" cy="2444"/>
          </a:xfrm>
        </p:grpSpPr>
        <p:sp>
          <p:nvSpPr>
            <p:cNvPr id="122899" name="AutoShape 19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900" name="AutoShape 20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901" name="AutoShape 21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902" name="AutoShape 22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903" name="AutoShape 23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904" name="AutoShape 24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905" name="AutoShape 25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906" name="AutoShape 26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2907" name="AutoShape 27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tx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22908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5562600"/>
            <a:ext cx="1676400" cy="533400"/>
          </a:xfrm>
          <a:prstGeom prst="actionButtonBlank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Khối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cầu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184150" y="6096000"/>
            <a:ext cx="2722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Khung của khối cầu.</a:t>
            </a:r>
          </a:p>
        </p:txBody>
      </p: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2914650" y="6096000"/>
            <a:ext cx="305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1. Mặt tròn bao quanh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22911" name="Text Box 31"/>
          <p:cNvSpPr txBox="1">
            <a:spLocks noChangeArrowheads="1"/>
          </p:cNvSpPr>
          <p:nvPr/>
        </p:nvSpPr>
        <p:spPr bwMode="auto">
          <a:xfrm>
            <a:off x="6019800" y="60960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 Khối cầu có thể lăn.</a:t>
            </a:r>
          </a:p>
        </p:txBody>
      </p:sp>
    </p:spTree>
    <p:extLst>
      <p:ext uri="{BB962C8B-B14F-4D97-AF65-F5344CB8AC3E}">
        <p14:creationId xmlns:p14="http://schemas.microsoft.com/office/powerpoint/2010/main" val="40033560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2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9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2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3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3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4509E-6 L 0.25 -1.44509E-6 " pathEditMode="relative" rAng="0" ptsTypes="AA">
                                      <p:cBhvr>
                                        <p:cTn id="48" dur="3000" spd="-100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3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2312 L 0.25156 0.02312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7" dur="30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9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29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08"/>
                  </p:tgtEl>
                </p:cond>
              </p:nextCondLst>
            </p:seq>
          </p:childTnLst>
        </p:cTn>
      </p:par>
    </p:tnLst>
    <p:bldLst>
      <p:bldP spid="122882" grpId="0" animBg="1"/>
      <p:bldP spid="122882" grpId="1" animBg="1"/>
      <p:bldP spid="122893" grpId="0" animBg="1"/>
      <p:bldP spid="122893" grpId="1" animBg="1"/>
      <p:bldP spid="122893" grpId="2" animBg="1"/>
      <p:bldP spid="122894" grpId="0" animBg="1"/>
      <p:bldP spid="122894" grpId="1" animBg="1"/>
      <p:bldP spid="122894" grpId="2" animBg="1"/>
      <p:bldP spid="122895" grpId="0" animBg="1"/>
      <p:bldP spid="122895" grpId="1" animBg="1"/>
      <p:bldP spid="122895" grpId="2" animBg="1"/>
      <p:bldP spid="122909" grpId="0"/>
      <p:bldP spid="122910" grpId="0"/>
      <p:bldP spid="1229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khoi t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762000"/>
            <a:ext cx="332422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499" name="AutoShape 3"/>
          <p:cNvSpPr>
            <a:spLocks noChangeArrowheads="1"/>
          </p:cNvSpPr>
          <p:nvPr/>
        </p:nvSpPr>
        <p:spPr bwMode="auto">
          <a:xfrm>
            <a:off x="2971800" y="1498600"/>
            <a:ext cx="3235325" cy="3200400"/>
          </a:xfrm>
          <a:custGeom>
            <a:avLst/>
            <a:gdLst>
              <a:gd name="G0" fmla="+- 233 0 0"/>
              <a:gd name="G1" fmla="+- 21600 0 233"/>
              <a:gd name="G2" fmla="*/ 233 1 2"/>
              <a:gd name="G3" fmla="+- 21600 0 G2"/>
              <a:gd name="G4" fmla="+/ 233 21600 2"/>
              <a:gd name="G5" fmla="+/ G1 0 2"/>
              <a:gd name="G6" fmla="*/ 21600 21600 233"/>
              <a:gd name="G7" fmla="*/ G6 1 2"/>
              <a:gd name="G8" fmla="+- 21600 0 G7"/>
              <a:gd name="G9" fmla="*/ 21600 1 2"/>
              <a:gd name="G10" fmla="+- 233 0 G9"/>
              <a:gd name="G11" fmla="?: G10 G8 0"/>
              <a:gd name="G12" fmla="?: G10 G7 21600"/>
              <a:gd name="T0" fmla="*/ 21483 w 21600"/>
              <a:gd name="T1" fmla="*/ 10800 h 21600"/>
              <a:gd name="T2" fmla="*/ 10800 w 21600"/>
              <a:gd name="T3" fmla="*/ 21600 h 21600"/>
              <a:gd name="T4" fmla="*/ 117 w 21600"/>
              <a:gd name="T5" fmla="*/ 10800 h 21600"/>
              <a:gd name="T6" fmla="*/ 10800 w 21600"/>
              <a:gd name="T7" fmla="*/ 0 h 21600"/>
              <a:gd name="T8" fmla="*/ 1917 w 21600"/>
              <a:gd name="T9" fmla="*/ 1917 h 21600"/>
              <a:gd name="T10" fmla="*/ 19683 w 21600"/>
              <a:gd name="T11" fmla="*/ 1968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33" y="21600"/>
                </a:lnTo>
                <a:lnTo>
                  <a:pt x="2136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10001"/>
                </a:schemeClr>
              </a:gs>
              <a:gs pos="100000">
                <a:schemeClr val="bg2">
                  <a:gamma/>
                  <a:shade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2978150" y="4165600"/>
            <a:ext cx="3200400" cy="1143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97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2955925" y="1498600"/>
            <a:ext cx="3254375" cy="3810000"/>
            <a:chOff x="-384" y="936"/>
            <a:chExt cx="2050" cy="2400"/>
          </a:xfrm>
        </p:grpSpPr>
        <p:sp>
          <p:nvSpPr>
            <p:cNvPr id="106502" name="Oval 6"/>
            <p:cNvSpPr>
              <a:spLocks noChangeArrowheads="1"/>
            </p:cNvSpPr>
            <p:nvPr/>
          </p:nvSpPr>
          <p:spPr bwMode="auto">
            <a:xfrm>
              <a:off x="-368" y="2568"/>
              <a:ext cx="2016" cy="768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gamma/>
                    <a:shade val="60392"/>
                    <a:invGamma/>
                  </a:srgbClr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6503" name="AutoShape 7"/>
            <p:cNvSpPr>
              <a:spLocks noChangeArrowheads="1"/>
            </p:cNvSpPr>
            <p:nvPr/>
          </p:nvSpPr>
          <p:spPr bwMode="auto">
            <a:xfrm>
              <a:off x="-384" y="936"/>
              <a:ext cx="2050" cy="2016"/>
            </a:xfrm>
            <a:custGeom>
              <a:avLst/>
              <a:gdLst>
                <a:gd name="G0" fmla="+- 233 0 0"/>
                <a:gd name="G1" fmla="+- 21600 0 233"/>
                <a:gd name="G2" fmla="*/ 233 1 2"/>
                <a:gd name="G3" fmla="+- 21600 0 G2"/>
                <a:gd name="G4" fmla="+/ 233 21600 2"/>
                <a:gd name="G5" fmla="+/ G1 0 2"/>
                <a:gd name="G6" fmla="*/ 21600 21600 233"/>
                <a:gd name="G7" fmla="*/ G6 1 2"/>
                <a:gd name="G8" fmla="+- 21600 0 G7"/>
                <a:gd name="G9" fmla="*/ 21600 1 2"/>
                <a:gd name="G10" fmla="+- 233 0 G9"/>
                <a:gd name="G11" fmla="?: G10 G8 0"/>
                <a:gd name="G12" fmla="?: G10 G7 21600"/>
                <a:gd name="T0" fmla="*/ 21483 w 21600"/>
                <a:gd name="T1" fmla="*/ 10800 h 21600"/>
                <a:gd name="T2" fmla="*/ 10800 w 21600"/>
                <a:gd name="T3" fmla="*/ 21600 h 21600"/>
                <a:gd name="T4" fmla="*/ 117 w 21600"/>
                <a:gd name="T5" fmla="*/ 10800 h 21600"/>
                <a:gd name="T6" fmla="*/ 10800 w 21600"/>
                <a:gd name="T7" fmla="*/ 0 h 21600"/>
                <a:gd name="T8" fmla="*/ 1917 w 21600"/>
                <a:gd name="T9" fmla="*/ 1917 h 21600"/>
                <a:gd name="T10" fmla="*/ 19683 w 21600"/>
                <a:gd name="T11" fmla="*/ 1968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33" y="21600"/>
                  </a:lnTo>
                  <a:lnTo>
                    <a:pt x="2136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99FF">
                    <a:gamma/>
                    <a:shade val="57255"/>
                    <a:invGamma/>
                  </a:srgbClr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2955925" y="790575"/>
            <a:ext cx="3254375" cy="12334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97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06505" name="Group 9"/>
          <p:cNvGrpSpPr>
            <a:grpSpLocks/>
          </p:cNvGrpSpPr>
          <p:nvPr/>
        </p:nvGrpSpPr>
        <p:grpSpPr bwMode="auto">
          <a:xfrm>
            <a:off x="2895600" y="762000"/>
            <a:ext cx="6629400" cy="8763000"/>
            <a:chOff x="-336" y="480"/>
            <a:chExt cx="4176" cy="5520"/>
          </a:xfrm>
        </p:grpSpPr>
        <p:sp>
          <p:nvSpPr>
            <p:cNvPr id="106506" name="Line 10"/>
            <p:cNvSpPr>
              <a:spLocks noChangeShapeType="1"/>
            </p:cNvSpPr>
            <p:nvPr/>
          </p:nvSpPr>
          <p:spPr bwMode="auto">
            <a:xfrm>
              <a:off x="1728" y="3024"/>
              <a:ext cx="2112" cy="2976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06507" name="Group 11"/>
            <p:cNvGrpSpPr>
              <a:grpSpLocks/>
            </p:cNvGrpSpPr>
            <p:nvPr/>
          </p:nvGrpSpPr>
          <p:grpSpPr bwMode="auto">
            <a:xfrm>
              <a:off x="-336" y="480"/>
              <a:ext cx="2094" cy="2976"/>
              <a:chOff x="1842" y="480"/>
              <a:chExt cx="2094" cy="2976"/>
            </a:xfrm>
          </p:grpSpPr>
          <p:pic>
            <p:nvPicPr>
              <p:cNvPr id="106508" name="Picture 12" descr="khoi tru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480"/>
                <a:ext cx="2094" cy="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6509" name="Group 13"/>
              <p:cNvGrpSpPr>
                <a:grpSpLocks/>
              </p:cNvGrpSpPr>
              <p:nvPr/>
            </p:nvGrpSpPr>
            <p:grpSpPr bwMode="auto">
              <a:xfrm>
                <a:off x="1862" y="952"/>
                <a:ext cx="2050" cy="2400"/>
                <a:chOff x="-384" y="936"/>
                <a:chExt cx="2050" cy="2400"/>
              </a:xfrm>
            </p:grpSpPr>
            <p:sp>
              <p:nvSpPr>
                <p:cNvPr id="106510" name="Oval 14"/>
                <p:cNvSpPr>
                  <a:spLocks noChangeArrowheads="1"/>
                </p:cNvSpPr>
                <p:nvPr/>
              </p:nvSpPr>
              <p:spPr bwMode="auto">
                <a:xfrm>
                  <a:off x="-368" y="2568"/>
                  <a:ext cx="2016" cy="76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99FF">
                        <a:gamma/>
                        <a:shade val="60392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2225">
                      <a:solidFill>
                        <a:schemeClr val="fol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06511" name="AutoShape 15"/>
                <p:cNvSpPr>
                  <a:spLocks noChangeArrowheads="1"/>
                </p:cNvSpPr>
                <p:nvPr/>
              </p:nvSpPr>
              <p:spPr bwMode="auto">
                <a:xfrm>
                  <a:off x="-384" y="936"/>
                  <a:ext cx="2050" cy="2016"/>
                </a:xfrm>
                <a:custGeom>
                  <a:avLst/>
                  <a:gdLst>
                    <a:gd name="G0" fmla="+- 233 0 0"/>
                    <a:gd name="G1" fmla="+- 21600 0 233"/>
                    <a:gd name="G2" fmla="*/ 233 1 2"/>
                    <a:gd name="G3" fmla="+- 21600 0 G2"/>
                    <a:gd name="G4" fmla="+/ 233 21600 2"/>
                    <a:gd name="G5" fmla="+/ G1 0 2"/>
                    <a:gd name="G6" fmla="*/ 21600 21600 233"/>
                    <a:gd name="G7" fmla="*/ G6 1 2"/>
                    <a:gd name="G8" fmla="+- 21600 0 G7"/>
                    <a:gd name="G9" fmla="*/ 21600 1 2"/>
                    <a:gd name="G10" fmla="+- 233 0 G9"/>
                    <a:gd name="G11" fmla="?: G10 G8 0"/>
                    <a:gd name="G12" fmla="?: G10 G7 21600"/>
                    <a:gd name="T0" fmla="*/ 21483 w 21600"/>
                    <a:gd name="T1" fmla="*/ 10800 h 21600"/>
                    <a:gd name="T2" fmla="*/ 10800 w 21600"/>
                    <a:gd name="T3" fmla="*/ 21600 h 21600"/>
                    <a:gd name="T4" fmla="*/ 117 w 21600"/>
                    <a:gd name="T5" fmla="*/ 10800 h 21600"/>
                    <a:gd name="T6" fmla="*/ 10800 w 21600"/>
                    <a:gd name="T7" fmla="*/ 0 h 21600"/>
                    <a:gd name="T8" fmla="*/ 1917 w 21600"/>
                    <a:gd name="T9" fmla="*/ 1917 h 21600"/>
                    <a:gd name="T10" fmla="*/ 19683 w 21600"/>
                    <a:gd name="T11" fmla="*/ 1968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33" y="21600"/>
                      </a:lnTo>
                      <a:lnTo>
                        <a:pt x="21367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99FF">
                        <a:gamma/>
                        <a:shade val="5725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06512" name="Oval 16"/>
              <p:cNvSpPr>
                <a:spLocks noChangeArrowheads="1"/>
              </p:cNvSpPr>
              <p:nvPr/>
            </p:nvSpPr>
            <p:spPr bwMode="auto">
              <a:xfrm>
                <a:off x="1862" y="498"/>
                <a:ext cx="2050" cy="77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>
                      <a:alpha val="9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>
                    <a:solidFill>
                      <a:schemeClr val="fol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2422525" y="5424488"/>
            <a:ext cx="4471988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solidFill>
                  <a:srgbClr val="FF0000"/>
                </a:solidFill>
              </a:rPr>
              <a:t>Khối trụ</a:t>
            </a: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1727200" y="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Nhận biết khối trụ</a:t>
            </a:r>
          </a:p>
        </p:txBody>
      </p:sp>
    </p:spTree>
    <p:extLst>
      <p:ext uri="{BB962C8B-B14F-4D97-AF65-F5344CB8AC3E}">
        <p14:creationId xmlns:p14="http://schemas.microsoft.com/office/powerpoint/2010/main" val="59707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nimBg="1"/>
      <p:bldP spid="106499" grpId="1" animBg="1"/>
      <p:bldP spid="106500" grpId="0" animBg="1"/>
      <p:bldP spid="106500" grpId="1" animBg="1"/>
      <p:bldP spid="106504" grpId="0" animBg="1"/>
      <p:bldP spid="106504" grpId="1" animBg="1"/>
      <p:bldP spid="1065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khoi t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762000"/>
            <a:ext cx="332422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2971800" y="1498600"/>
            <a:ext cx="3235325" cy="3200400"/>
          </a:xfrm>
          <a:custGeom>
            <a:avLst/>
            <a:gdLst>
              <a:gd name="G0" fmla="+- 233 0 0"/>
              <a:gd name="G1" fmla="+- 21600 0 233"/>
              <a:gd name="G2" fmla="*/ 233 1 2"/>
              <a:gd name="G3" fmla="+- 21600 0 G2"/>
              <a:gd name="G4" fmla="+/ 233 21600 2"/>
              <a:gd name="G5" fmla="+/ G1 0 2"/>
              <a:gd name="G6" fmla="*/ 21600 21600 233"/>
              <a:gd name="G7" fmla="*/ G6 1 2"/>
              <a:gd name="G8" fmla="+- 21600 0 G7"/>
              <a:gd name="G9" fmla="*/ 21600 1 2"/>
              <a:gd name="G10" fmla="+- 233 0 G9"/>
              <a:gd name="G11" fmla="?: G10 G8 0"/>
              <a:gd name="G12" fmla="?: G10 G7 21600"/>
              <a:gd name="T0" fmla="*/ 21483 w 21600"/>
              <a:gd name="T1" fmla="*/ 10800 h 21600"/>
              <a:gd name="T2" fmla="*/ 10800 w 21600"/>
              <a:gd name="T3" fmla="*/ 21600 h 21600"/>
              <a:gd name="T4" fmla="*/ 117 w 21600"/>
              <a:gd name="T5" fmla="*/ 10800 h 21600"/>
              <a:gd name="T6" fmla="*/ 10800 w 21600"/>
              <a:gd name="T7" fmla="*/ 0 h 21600"/>
              <a:gd name="T8" fmla="*/ 1917 w 21600"/>
              <a:gd name="T9" fmla="*/ 1917 h 21600"/>
              <a:gd name="T10" fmla="*/ 19683 w 21600"/>
              <a:gd name="T11" fmla="*/ 1968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33" y="21600"/>
                </a:lnTo>
                <a:lnTo>
                  <a:pt x="2136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10001"/>
                </a:schemeClr>
              </a:gs>
              <a:gs pos="100000">
                <a:schemeClr val="bg2">
                  <a:gamma/>
                  <a:shade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>
            <a:off x="2978150" y="4165600"/>
            <a:ext cx="3200400" cy="1143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97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24933" name="Group 5"/>
          <p:cNvGrpSpPr>
            <a:grpSpLocks/>
          </p:cNvGrpSpPr>
          <p:nvPr/>
        </p:nvGrpSpPr>
        <p:grpSpPr bwMode="auto">
          <a:xfrm>
            <a:off x="2955925" y="1498600"/>
            <a:ext cx="3254375" cy="3810000"/>
            <a:chOff x="-384" y="936"/>
            <a:chExt cx="2050" cy="2400"/>
          </a:xfrm>
        </p:grpSpPr>
        <p:sp>
          <p:nvSpPr>
            <p:cNvPr id="124934" name="Oval 6"/>
            <p:cNvSpPr>
              <a:spLocks noChangeArrowheads="1"/>
            </p:cNvSpPr>
            <p:nvPr/>
          </p:nvSpPr>
          <p:spPr bwMode="auto">
            <a:xfrm>
              <a:off x="-368" y="2568"/>
              <a:ext cx="2016" cy="768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gamma/>
                    <a:shade val="60392"/>
                    <a:invGamma/>
                  </a:srgbClr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935" name="AutoShape 7"/>
            <p:cNvSpPr>
              <a:spLocks noChangeArrowheads="1"/>
            </p:cNvSpPr>
            <p:nvPr/>
          </p:nvSpPr>
          <p:spPr bwMode="auto">
            <a:xfrm>
              <a:off x="-384" y="936"/>
              <a:ext cx="2050" cy="2016"/>
            </a:xfrm>
            <a:custGeom>
              <a:avLst/>
              <a:gdLst>
                <a:gd name="G0" fmla="+- 233 0 0"/>
                <a:gd name="G1" fmla="+- 21600 0 233"/>
                <a:gd name="G2" fmla="*/ 233 1 2"/>
                <a:gd name="G3" fmla="+- 21600 0 G2"/>
                <a:gd name="G4" fmla="+/ 233 21600 2"/>
                <a:gd name="G5" fmla="+/ G1 0 2"/>
                <a:gd name="G6" fmla="*/ 21600 21600 233"/>
                <a:gd name="G7" fmla="*/ G6 1 2"/>
                <a:gd name="G8" fmla="+- 21600 0 G7"/>
                <a:gd name="G9" fmla="*/ 21600 1 2"/>
                <a:gd name="G10" fmla="+- 233 0 G9"/>
                <a:gd name="G11" fmla="?: G10 G8 0"/>
                <a:gd name="G12" fmla="?: G10 G7 21600"/>
                <a:gd name="T0" fmla="*/ 21483 w 21600"/>
                <a:gd name="T1" fmla="*/ 10800 h 21600"/>
                <a:gd name="T2" fmla="*/ 10800 w 21600"/>
                <a:gd name="T3" fmla="*/ 21600 h 21600"/>
                <a:gd name="T4" fmla="*/ 117 w 21600"/>
                <a:gd name="T5" fmla="*/ 10800 h 21600"/>
                <a:gd name="T6" fmla="*/ 10800 w 21600"/>
                <a:gd name="T7" fmla="*/ 0 h 21600"/>
                <a:gd name="T8" fmla="*/ 1917 w 21600"/>
                <a:gd name="T9" fmla="*/ 1917 h 21600"/>
                <a:gd name="T10" fmla="*/ 19683 w 21600"/>
                <a:gd name="T11" fmla="*/ 1968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33" y="21600"/>
                  </a:lnTo>
                  <a:lnTo>
                    <a:pt x="2136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99FF">
                    <a:gamma/>
                    <a:shade val="57255"/>
                    <a:invGamma/>
                  </a:srgbClr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24936" name="Oval 8"/>
          <p:cNvSpPr>
            <a:spLocks noChangeArrowheads="1"/>
          </p:cNvSpPr>
          <p:nvPr/>
        </p:nvSpPr>
        <p:spPr bwMode="auto">
          <a:xfrm>
            <a:off x="2955925" y="790575"/>
            <a:ext cx="3254375" cy="12334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97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24937" name="Group 9"/>
          <p:cNvGrpSpPr>
            <a:grpSpLocks/>
          </p:cNvGrpSpPr>
          <p:nvPr/>
        </p:nvGrpSpPr>
        <p:grpSpPr bwMode="auto">
          <a:xfrm>
            <a:off x="2895600" y="762000"/>
            <a:ext cx="6629400" cy="8763000"/>
            <a:chOff x="-336" y="480"/>
            <a:chExt cx="4176" cy="5520"/>
          </a:xfrm>
        </p:grpSpPr>
        <p:sp>
          <p:nvSpPr>
            <p:cNvPr id="124938" name="Line 10"/>
            <p:cNvSpPr>
              <a:spLocks noChangeShapeType="1"/>
            </p:cNvSpPr>
            <p:nvPr/>
          </p:nvSpPr>
          <p:spPr bwMode="auto">
            <a:xfrm>
              <a:off x="1728" y="3024"/>
              <a:ext cx="2112" cy="2976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24939" name="Group 11"/>
            <p:cNvGrpSpPr>
              <a:grpSpLocks/>
            </p:cNvGrpSpPr>
            <p:nvPr/>
          </p:nvGrpSpPr>
          <p:grpSpPr bwMode="auto">
            <a:xfrm>
              <a:off x="-336" y="480"/>
              <a:ext cx="2094" cy="2976"/>
              <a:chOff x="1842" y="480"/>
              <a:chExt cx="2094" cy="2976"/>
            </a:xfrm>
          </p:grpSpPr>
          <p:pic>
            <p:nvPicPr>
              <p:cNvPr id="124940" name="Picture 12" descr="khoi tru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480"/>
                <a:ext cx="2094" cy="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24941" name="Group 13"/>
              <p:cNvGrpSpPr>
                <a:grpSpLocks/>
              </p:cNvGrpSpPr>
              <p:nvPr/>
            </p:nvGrpSpPr>
            <p:grpSpPr bwMode="auto">
              <a:xfrm>
                <a:off x="1862" y="952"/>
                <a:ext cx="2050" cy="2400"/>
                <a:chOff x="-384" y="936"/>
                <a:chExt cx="2050" cy="2400"/>
              </a:xfrm>
            </p:grpSpPr>
            <p:sp>
              <p:nvSpPr>
                <p:cNvPr id="124942" name="Oval 14"/>
                <p:cNvSpPr>
                  <a:spLocks noChangeArrowheads="1"/>
                </p:cNvSpPr>
                <p:nvPr/>
              </p:nvSpPr>
              <p:spPr bwMode="auto">
                <a:xfrm>
                  <a:off x="-368" y="2568"/>
                  <a:ext cx="2016" cy="76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99FF">
                        <a:gamma/>
                        <a:shade val="60392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2225">
                      <a:solidFill>
                        <a:schemeClr val="fol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24943" name="AutoShape 15"/>
                <p:cNvSpPr>
                  <a:spLocks noChangeArrowheads="1"/>
                </p:cNvSpPr>
                <p:nvPr/>
              </p:nvSpPr>
              <p:spPr bwMode="auto">
                <a:xfrm>
                  <a:off x="-384" y="936"/>
                  <a:ext cx="2050" cy="2016"/>
                </a:xfrm>
                <a:custGeom>
                  <a:avLst/>
                  <a:gdLst>
                    <a:gd name="G0" fmla="+- 233 0 0"/>
                    <a:gd name="G1" fmla="+- 21600 0 233"/>
                    <a:gd name="G2" fmla="*/ 233 1 2"/>
                    <a:gd name="G3" fmla="+- 21600 0 G2"/>
                    <a:gd name="G4" fmla="+/ 233 21600 2"/>
                    <a:gd name="G5" fmla="+/ G1 0 2"/>
                    <a:gd name="G6" fmla="*/ 21600 21600 233"/>
                    <a:gd name="G7" fmla="*/ G6 1 2"/>
                    <a:gd name="G8" fmla="+- 21600 0 G7"/>
                    <a:gd name="G9" fmla="*/ 21600 1 2"/>
                    <a:gd name="G10" fmla="+- 233 0 G9"/>
                    <a:gd name="G11" fmla="?: G10 G8 0"/>
                    <a:gd name="G12" fmla="?: G10 G7 21600"/>
                    <a:gd name="T0" fmla="*/ 21483 w 21600"/>
                    <a:gd name="T1" fmla="*/ 10800 h 21600"/>
                    <a:gd name="T2" fmla="*/ 10800 w 21600"/>
                    <a:gd name="T3" fmla="*/ 21600 h 21600"/>
                    <a:gd name="T4" fmla="*/ 117 w 21600"/>
                    <a:gd name="T5" fmla="*/ 10800 h 21600"/>
                    <a:gd name="T6" fmla="*/ 10800 w 21600"/>
                    <a:gd name="T7" fmla="*/ 0 h 21600"/>
                    <a:gd name="T8" fmla="*/ 1917 w 21600"/>
                    <a:gd name="T9" fmla="*/ 1917 h 21600"/>
                    <a:gd name="T10" fmla="*/ 19683 w 21600"/>
                    <a:gd name="T11" fmla="*/ 1968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33" y="21600"/>
                      </a:lnTo>
                      <a:lnTo>
                        <a:pt x="21367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99FF">
                        <a:gamma/>
                        <a:shade val="5725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24944" name="Oval 16"/>
              <p:cNvSpPr>
                <a:spLocks noChangeArrowheads="1"/>
              </p:cNvSpPr>
              <p:nvPr/>
            </p:nvSpPr>
            <p:spPr bwMode="auto">
              <a:xfrm>
                <a:off x="1862" y="498"/>
                <a:ext cx="2050" cy="77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>
                      <a:alpha val="9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>
                    <a:solidFill>
                      <a:schemeClr val="fol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124945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4815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2494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4995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249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0085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2494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8635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24949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5562600"/>
            <a:ext cx="1676400" cy="533400"/>
          </a:xfrm>
          <a:prstGeom prst="actionButtonBlank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charset="0"/>
              </a:rPr>
              <a:t>Khối trụ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0" y="5980113"/>
            <a:ext cx="2630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Khung của khối trụ.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2690813" y="6022975"/>
            <a:ext cx="298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1. Mặt trên và mặt đáy</a:t>
            </a:r>
            <a:r>
              <a:rPr lang="en-US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5867400" y="6097588"/>
            <a:ext cx="298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 Mặt tròn bao quanh.</a:t>
            </a:r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1236663" y="6491288"/>
            <a:ext cx="333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3. Khối trụ có thể trượt</a:t>
            </a:r>
            <a:r>
              <a:rPr lang="en-US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4648200" y="6491288"/>
            <a:ext cx="347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4. Khối trụ có thể lật và lăn.</a:t>
            </a:r>
          </a:p>
        </p:txBody>
      </p:sp>
      <p:pic>
        <p:nvPicPr>
          <p:cNvPr id="124955" name="Picture 27" descr="2FF4A10BE8D543779575ADE7409EF7B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8275" cy="34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56" name="Picture 28" descr="69D537EC41674A80AAA68CB93FBC129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98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4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4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4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4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4798E-6 L -0.3125 -2.94798E-6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4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2" dur="2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64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5 -2.94798E-6 L -0.0625 -0.13896 " pathEditMode="relative" rAng="0" ptsTypes="AA">
                                      <p:cBhvr>
                                        <p:cTn id="75" dur="3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96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3000" fill="hold"/>
                                        <p:tgtEl>
                                          <p:spTgt spid="12493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7"/>
                  </p:tgtEl>
                </p:cond>
              </p:nextCondLst>
            </p:seq>
          </p:childTnLst>
        </p:cTn>
      </p:par>
    </p:tnLst>
    <p:bldLst>
      <p:bldP spid="124931" grpId="0" animBg="1"/>
      <p:bldP spid="124931" grpId="1" animBg="1"/>
      <p:bldP spid="124932" grpId="0" animBg="1"/>
      <p:bldP spid="124932" grpId="1" animBg="1"/>
      <p:bldP spid="124936" grpId="0" animBg="1"/>
      <p:bldP spid="124936" grpId="1" animBg="1"/>
      <p:bldP spid="124950" grpId="0"/>
      <p:bldP spid="124951" grpId="0"/>
      <p:bldP spid="124952" grpId="0"/>
      <p:bldP spid="124953" grpId="0"/>
      <p:bldP spid="1249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2324100"/>
            <a:ext cx="4533900" cy="42084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666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auto">
          <a:xfrm>
            <a:off x="3821113" y="1323975"/>
            <a:ext cx="801687" cy="3241675"/>
          </a:xfrm>
          <a:custGeom>
            <a:avLst/>
            <a:gdLst>
              <a:gd name="T0" fmla="*/ 0 w 525"/>
              <a:gd name="T1" fmla="*/ 528 h 2270"/>
              <a:gd name="T2" fmla="*/ 525 w 525"/>
              <a:gd name="T3" fmla="*/ 0 h 2270"/>
              <a:gd name="T4" fmla="*/ 517 w 525"/>
              <a:gd name="T5" fmla="*/ 1762 h 2270"/>
              <a:gd name="T6" fmla="*/ 0 w 525"/>
              <a:gd name="T7" fmla="*/ 2270 h 2270"/>
              <a:gd name="T8" fmla="*/ 8 w 525"/>
              <a:gd name="T9" fmla="*/ 517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5" h="2270">
                <a:moveTo>
                  <a:pt x="0" y="528"/>
                </a:moveTo>
                <a:lnTo>
                  <a:pt x="525" y="0"/>
                </a:lnTo>
                <a:lnTo>
                  <a:pt x="517" y="1762"/>
                </a:lnTo>
                <a:lnTo>
                  <a:pt x="0" y="2270"/>
                </a:lnTo>
                <a:lnTo>
                  <a:pt x="8" y="517"/>
                </a:lnTo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4616450" y="1257300"/>
            <a:ext cx="2540000" cy="2540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76" name="Freeform 4"/>
          <p:cNvSpPr>
            <a:spLocks/>
          </p:cNvSpPr>
          <p:nvPr/>
        </p:nvSpPr>
        <p:spPr bwMode="auto">
          <a:xfrm>
            <a:off x="3829050" y="3790950"/>
            <a:ext cx="3284538" cy="819150"/>
          </a:xfrm>
          <a:custGeom>
            <a:avLst/>
            <a:gdLst>
              <a:gd name="T0" fmla="*/ 0 w 2109"/>
              <a:gd name="T1" fmla="*/ 542 h 542"/>
              <a:gd name="T2" fmla="*/ 1567 w 2109"/>
              <a:gd name="T3" fmla="*/ 542 h 542"/>
              <a:gd name="T4" fmla="*/ 2109 w 2109"/>
              <a:gd name="T5" fmla="*/ 8 h 542"/>
              <a:gd name="T6" fmla="*/ 525 w 2109"/>
              <a:gd name="T7" fmla="*/ 0 h 542"/>
              <a:gd name="T8" fmla="*/ 0 w 2109"/>
              <a:gd name="T9" fmla="*/ 525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9" h="542">
                <a:moveTo>
                  <a:pt x="0" y="542"/>
                </a:moveTo>
                <a:lnTo>
                  <a:pt x="1567" y="542"/>
                </a:lnTo>
                <a:lnTo>
                  <a:pt x="2109" y="8"/>
                </a:lnTo>
                <a:lnTo>
                  <a:pt x="525" y="0"/>
                </a:lnTo>
                <a:lnTo>
                  <a:pt x="0" y="525"/>
                </a:lnTo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05477" name="Group 5"/>
          <p:cNvGrpSpPr>
            <a:grpSpLocks/>
          </p:cNvGrpSpPr>
          <p:nvPr/>
        </p:nvGrpSpPr>
        <p:grpSpPr bwMode="auto">
          <a:xfrm>
            <a:off x="3810000" y="1287463"/>
            <a:ext cx="3359150" cy="3297237"/>
            <a:chOff x="2400" y="811"/>
            <a:chExt cx="2116" cy="2077"/>
          </a:xfrm>
        </p:grpSpPr>
        <p:sp>
          <p:nvSpPr>
            <p:cNvPr id="10261" name="AutoShape 6"/>
            <p:cNvSpPr>
              <a:spLocks noChangeArrowheads="1"/>
            </p:cNvSpPr>
            <p:nvPr/>
          </p:nvSpPr>
          <p:spPr bwMode="auto">
            <a:xfrm>
              <a:off x="2400" y="811"/>
              <a:ext cx="2116" cy="2077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262" name="Line 7"/>
            <p:cNvSpPr>
              <a:spLocks noChangeShapeType="1"/>
            </p:cNvSpPr>
            <p:nvPr/>
          </p:nvSpPr>
          <p:spPr bwMode="auto">
            <a:xfrm>
              <a:off x="2904" y="2397"/>
              <a:ext cx="15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263" name="Line 8"/>
            <p:cNvSpPr>
              <a:spLocks noChangeShapeType="1"/>
            </p:cNvSpPr>
            <p:nvPr/>
          </p:nvSpPr>
          <p:spPr bwMode="auto">
            <a:xfrm flipH="1">
              <a:off x="2416" y="2413"/>
              <a:ext cx="484" cy="46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264" name="Line 9"/>
            <p:cNvSpPr>
              <a:spLocks noChangeShapeType="1"/>
            </p:cNvSpPr>
            <p:nvPr/>
          </p:nvSpPr>
          <p:spPr bwMode="auto">
            <a:xfrm>
              <a:off x="2916" y="840"/>
              <a:ext cx="0" cy="155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5482" name="Freeform 10"/>
          <p:cNvSpPr>
            <a:spLocks/>
          </p:cNvSpPr>
          <p:nvPr/>
        </p:nvSpPr>
        <p:spPr bwMode="auto">
          <a:xfrm>
            <a:off x="6369050" y="1282700"/>
            <a:ext cx="788988" cy="3248025"/>
          </a:xfrm>
          <a:custGeom>
            <a:avLst/>
            <a:gdLst>
              <a:gd name="T0" fmla="*/ 0 w 525"/>
              <a:gd name="T1" fmla="*/ 528 h 2270"/>
              <a:gd name="T2" fmla="*/ 525 w 525"/>
              <a:gd name="T3" fmla="*/ 0 h 2270"/>
              <a:gd name="T4" fmla="*/ 517 w 525"/>
              <a:gd name="T5" fmla="*/ 1762 h 2270"/>
              <a:gd name="T6" fmla="*/ 0 w 525"/>
              <a:gd name="T7" fmla="*/ 2270 h 2270"/>
              <a:gd name="T8" fmla="*/ 8 w 525"/>
              <a:gd name="T9" fmla="*/ 517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5" h="2270">
                <a:moveTo>
                  <a:pt x="0" y="528"/>
                </a:moveTo>
                <a:lnTo>
                  <a:pt x="525" y="0"/>
                </a:lnTo>
                <a:lnTo>
                  <a:pt x="517" y="1762"/>
                </a:lnTo>
                <a:lnTo>
                  <a:pt x="0" y="2270"/>
                </a:lnTo>
                <a:lnTo>
                  <a:pt x="8" y="517"/>
                </a:lnTo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3822700" y="2101850"/>
            <a:ext cx="2514600" cy="24892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84" name="Freeform 12"/>
          <p:cNvSpPr>
            <a:spLocks/>
          </p:cNvSpPr>
          <p:nvPr/>
        </p:nvSpPr>
        <p:spPr bwMode="auto">
          <a:xfrm>
            <a:off x="3797300" y="1270000"/>
            <a:ext cx="3386138" cy="831850"/>
          </a:xfrm>
          <a:custGeom>
            <a:avLst/>
            <a:gdLst>
              <a:gd name="T0" fmla="*/ 0 w 2109"/>
              <a:gd name="T1" fmla="*/ 542 h 542"/>
              <a:gd name="T2" fmla="*/ 1567 w 2109"/>
              <a:gd name="T3" fmla="*/ 542 h 542"/>
              <a:gd name="T4" fmla="*/ 2109 w 2109"/>
              <a:gd name="T5" fmla="*/ 8 h 542"/>
              <a:gd name="T6" fmla="*/ 525 w 2109"/>
              <a:gd name="T7" fmla="*/ 0 h 542"/>
              <a:gd name="T8" fmla="*/ 0 w 2109"/>
              <a:gd name="T9" fmla="*/ 525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9" h="542">
                <a:moveTo>
                  <a:pt x="0" y="542"/>
                </a:moveTo>
                <a:lnTo>
                  <a:pt x="1567" y="542"/>
                </a:lnTo>
                <a:lnTo>
                  <a:pt x="2109" y="8"/>
                </a:lnTo>
                <a:lnTo>
                  <a:pt x="525" y="0"/>
                </a:lnTo>
                <a:lnTo>
                  <a:pt x="0" y="525"/>
                </a:lnTo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685800" y="59436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Khung của khối vuông.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3429000" y="59436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Mặt trên và mặt đáy.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6248400" y="59451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Hai mặt hai bên.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228600" y="63134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3. Mặt sau và mặt trước.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3200400" y="63134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4. Khối vuông có thể lật.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5943600" y="6313488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5. Khối vuông có thể trượt.</a:t>
            </a:r>
          </a:p>
        </p:txBody>
      </p:sp>
      <p:sp>
        <p:nvSpPr>
          <p:cNvPr id="10549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25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05499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307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10550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5000" y="5334000"/>
            <a:ext cx="1447800" cy="533400"/>
          </a:xfrm>
          <a:prstGeom prst="actionButtonBlank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Khối vuông</a:t>
            </a:r>
          </a:p>
        </p:txBody>
      </p:sp>
      <p:sp>
        <p:nvSpPr>
          <p:cNvPr id="10550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10550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71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105503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689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615496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50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5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5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5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50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5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50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5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502"/>
                  </p:tgtEl>
                </p:cond>
              </p:nextCondLst>
            </p:seq>
          </p:childTnLst>
        </p:cTn>
      </p:par>
    </p:tnLst>
    <p:bldLst>
      <p:bldP spid="105492" grpId="0"/>
      <p:bldP spid="105493" grpId="0"/>
      <p:bldP spid="105494" grpId="0"/>
      <p:bldP spid="105495" grpId="0"/>
      <p:bldP spid="105496" grpId="0"/>
      <p:bldP spid="1054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2843808" y="5301209"/>
            <a:ext cx="40507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1727200" y="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/>
              <a:t>Nhận</a:t>
            </a:r>
            <a:r>
              <a:rPr lang="en-US" sz="4400" b="1" dirty="0"/>
              <a:t> </a:t>
            </a:r>
            <a:r>
              <a:rPr lang="en-US" sz="4400" b="1" dirty="0" err="1"/>
              <a:t>biết</a:t>
            </a:r>
            <a:r>
              <a:rPr lang="en-US" sz="4400" b="1" dirty="0"/>
              <a:t> </a:t>
            </a:r>
            <a:r>
              <a:rPr lang="en-US" sz="4400" b="1" dirty="0" err="1"/>
              <a:t>khối</a:t>
            </a:r>
            <a:r>
              <a:rPr lang="en-US" sz="4400" b="1" dirty="0"/>
              <a:t> </a:t>
            </a:r>
            <a:r>
              <a:rPr lang="en-US" sz="4400" b="1" dirty="0" err="1" smtClean="0"/>
              <a:t>chữ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nhật</a:t>
            </a:r>
            <a:endParaRPr lang="en-US" sz="4400" b="1" dirty="0"/>
          </a:p>
        </p:txBody>
      </p:sp>
      <p:sp>
        <p:nvSpPr>
          <p:cNvPr id="5" name="Cube 4"/>
          <p:cNvSpPr/>
          <p:nvPr/>
        </p:nvSpPr>
        <p:spPr>
          <a:xfrm>
            <a:off x="3491880" y="1895198"/>
            <a:ext cx="1665637" cy="2256406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5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5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auto">
          <a:xfrm>
            <a:off x="3846513" y="1044575"/>
            <a:ext cx="827087" cy="3114675"/>
          </a:xfrm>
          <a:custGeom>
            <a:avLst/>
            <a:gdLst>
              <a:gd name="T0" fmla="*/ 9 w 505"/>
              <a:gd name="T1" fmla="*/ 462 h 2042"/>
              <a:gd name="T2" fmla="*/ 505 w 505"/>
              <a:gd name="T3" fmla="*/ 0 h 2042"/>
              <a:gd name="T4" fmla="*/ 497 w 505"/>
              <a:gd name="T5" fmla="*/ 1585 h 2042"/>
              <a:gd name="T6" fmla="*/ 0 w 505"/>
              <a:gd name="T7" fmla="*/ 2042 h 2042"/>
              <a:gd name="T8" fmla="*/ 8 w 505"/>
              <a:gd name="T9" fmla="*/ 465 h 2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5" h="2042">
                <a:moveTo>
                  <a:pt x="9" y="462"/>
                </a:moveTo>
                <a:lnTo>
                  <a:pt x="505" y="0"/>
                </a:lnTo>
                <a:lnTo>
                  <a:pt x="497" y="1585"/>
                </a:lnTo>
                <a:lnTo>
                  <a:pt x="0" y="2042"/>
                </a:lnTo>
                <a:lnTo>
                  <a:pt x="8" y="465"/>
                </a:ln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679950" y="1054100"/>
            <a:ext cx="4127500" cy="2362200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4" name="Freeform 4"/>
          <p:cNvSpPr>
            <a:spLocks/>
          </p:cNvSpPr>
          <p:nvPr/>
        </p:nvSpPr>
        <p:spPr bwMode="auto">
          <a:xfrm>
            <a:off x="3797300" y="3429000"/>
            <a:ext cx="4978400" cy="762000"/>
          </a:xfrm>
          <a:custGeom>
            <a:avLst/>
            <a:gdLst>
              <a:gd name="T0" fmla="*/ 0 w 3136"/>
              <a:gd name="T1" fmla="*/ 480 h 480"/>
              <a:gd name="T2" fmla="*/ 2680 w 3136"/>
              <a:gd name="T3" fmla="*/ 480 h 480"/>
              <a:gd name="T4" fmla="*/ 3136 w 3136"/>
              <a:gd name="T5" fmla="*/ 0 h 480"/>
              <a:gd name="T6" fmla="*/ 520 w 3136"/>
              <a:gd name="T7" fmla="*/ 0 h 480"/>
              <a:gd name="T8" fmla="*/ 32 w 3136"/>
              <a:gd name="T9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6" h="480">
                <a:moveTo>
                  <a:pt x="0" y="480"/>
                </a:moveTo>
                <a:lnTo>
                  <a:pt x="2680" y="480"/>
                </a:lnTo>
                <a:lnTo>
                  <a:pt x="3136" y="0"/>
                </a:lnTo>
                <a:lnTo>
                  <a:pt x="520" y="0"/>
                </a:lnTo>
                <a:lnTo>
                  <a:pt x="32" y="480"/>
                </a:lnTo>
              </a:path>
            </a:pathLst>
          </a:cu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61473" name="Group 33"/>
          <p:cNvGrpSpPr>
            <a:grpSpLocks/>
          </p:cNvGrpSpPr>
          <p:nvPr/>
        </p:nvGrpSpPr>
        <p:grpSpPr bwMode="auto">
          <a:xfrm>
            <a:off x="3835400" y="1033463"/>
            <a:ext cx="5019675" cy="3182937"/>
            <a:chOff x="1200" y="1091"/>
            <a:chExt cx="3162" cy="2005"/>
          </a:xfrm>
        </p:grpSpPr>
        <p:sp>
          <p:nvSpPr>
            <p:cNvPr id="61446" name="AutoShape 6"/>
            <p:cNvSpPr>
              <a:spLocks noChangeArrowheads="1"/>
            </p:cNvSpPr>
            <p:nvPr/>
          </p:nvSpPr>
          <p:spPr bwMode="auto">
            <a:xfrm>
              <a:off x="1200" y="1091"/>
              <a:ext cx="3156" cy="2005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1472" name="Group 32"/>
            <p:cNvGrpSpPr>
              <a:grpSpLocks/>
            </p:cNvGrpSpPr>
            <p:nvPr/>
          </p:nvGrpSpPr>
          <p:grpSpPr bwMode="auto">
            <a:xfrm>
              <a:off x="1224" y="1119"/>
              <a:ext cx="3138" cy="1962"/>
              <a:chOff x="1224" y="1119"/>
              <a:chExt cx="3138" cy="1962"/>
            </a:xfrm>
          </p:grpSpPr>
          <p:sp>
            <p:nvSpPr>
              <p:cNvPr id="61447" name="Line 7"/>
              <p:cNvSpPr>
                <a:spLocks noChangeShapeType="1"/>
              </p:cNvSpPr>
              <p:nvPr/>
            </p:nvSpPr>
            <p:spPr bwMode="auto">
              <a:xfrm flipV="1">
                <a:off x="1736" y="2582"/>
                <a:ext cx="2626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448" name="Line 8"/>
              <p:cNvSpPr>
                <a:spLocks noChangeShapeType="1"/>
              </p:cNvSpPr>
              <p:nvPr/>
            </p:nvSpPr>
            <p:spPr bwMode="auto">
              <a:xfrm flipH="1">
                <a:off x="1224" y="2573"/>
                <a:ext cx="514" cy="50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449" name="Line 9"/>
              <p:cNvSpPr>
                <a:spLocks noChangeShapeType="1"/>
              </p:cNvSpPr>
              <p:nvPr/>
            </p:nvSpPr>
            <p:spPr bwMode="auto">
              <a:xfrm>
                <a:off x="1730" y="1119"/>
                <a:ext cx="0" cy="1503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1450" name="Freeform 10"/>
          <p:cNvSpPr>
            <a:spLocks/>
          </p:cNvSpPr>
          <p:nvPr/>
        </p:nvSpPr>
        <p:spPr bwMode="auto">
          <a:xfrm>
            <a:off x="7991475" y="1079500"/>
            <a:ext cx="831850" cy="3209925"/>
          </a:xfrm>
          <a:custGeom>
            <a:avLst/>
            <a:gdLst>
              <a:gd name="T0" fmla="*/ 12 w 508"/>
              <a:gd name="T1" fmla="*/ 474 h 2022"/>
              <a:gd name="T2" fmla="*/ 505 w 508"/>
              <a:gd name="T3" fmla="*/ 0 h 2022"/>
              <a:gd name="T4" fmla="*/ 508 w 508"/>
              <a:gd name="T5" fmla="*/ 1488 h 2022"/>
              <a:gd name="T6" fmla="*/ 0 w 508"/>
              <a:gd name="T7" fmla="*/ 2022 h 2022"/>
              <a:gd name="T8" fmla="*/ 8 w 508"/>
              <a:gd name="T9" fmla="*/ 461 h 2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" h="2022">
                <a:moveTo>
                  <a:pt x="12" y="474"/>
                </a:moveTo>
                <a:lnTo>
                  <a:pt x="505" y="0"/>
                </a:lnTo>
                <a:lnTo>
                  <a:pt x="508" y="1488"/>
                </a:lnTo>
                <a:lnTo>
                  <a:pt x="0" y="2022"/>
                </a:lnTo>
                <a:lnTo>
                  <a:pt x="8" y="461"/>
                </a:ln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3835400" y="1809750"/>
            <a:ext cx="4140200" cy="2413000"/>
          </a:xfrm>
          <a:prstGeom prst="rect">
            <a:avLst/>
          </a:prstGeom>
          <a:solidFill>
            <a:srgbClr val="FF99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52" name="Freeform 12"/>
          <p:cNvSpPr>
            <a:spLocks/>
          </p:cNvSpPr>
          <p:nvPr/>
        </p:nvSpPr>
        <p:spPr bwMode="auto">
          <a:xfrm>
            <a:off x="3797300" y="1016000"/>
            <a:ext cx="4991100" cy="793750"/>
          </a:xfrm>
          <a:custGeom>
            <a:avLst/>
            <a:gdLst>
              <a:gd name="T0" fmla="*/ 0 w 3128"/>
              <a:gd name="T1" fmla="*/ 516 h 516"/>
              <a:gd name="T2" fmla="*/ 2640 w 3128"/>
              <a:gd name="T3" fmla="*/ 496 h 516"/>
              <a:gd name="T4" fmla="*/ 3128 w 3128"/>
              <a:gd name="T5" fmla="*/ 0 h 516"/>
              <a:gd name="T6" fmla="*/ 488 w 3128"/>
              <a:gd name="T7" fmla="*/ 8 h 516"/>
              <a:gd name="T8" fmla="*/ 0 w 3128"/>
              <a:gd name="T9" fmla="*/ 50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516">
                <a:moveTo>
                  <a:pt x="0" y="516"/>
                </a:moveTo>
                <a:lnTo>
                  <a:pt x="2640" y="496"/>
                </a:lnTo>
                <a:lnTo>
                  <a:pt x="3128" y="0"/>
                </a:lnTo>
                <a:lnTo>
                  <a:pt x="488" y="8"/>
                </a:lnTo>
                <a:lnTo>
                  <a:pt x="0" y="500"/>
                </a:lnTo>
              </a:path>
            </a:pathLst>
          </a:cu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685800" y="5943600"/>
            <a:ext cx="279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Khung của khối chữ nhật.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3429000" y="59436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Mặt trên và mặt đáy.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6248400" y="59451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Hai mặt hai bên.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0" y="63134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3. Mặt sau và mặt trước.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2717800" y="6313488"/>
            <a:ext cx="292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4. Khối chữ nhật có thể lật.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5537200" y="6313488"/>
            <a:ext cx="345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5. Khối chữ nhật có thể trượt.</a:t>
            </a:r>
          </a:p>
        </p:txBody>
      </p:sp>
      <p:sp>
        <p:nvSpPr>
          <p:cNvPr id="61466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25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61467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307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61468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51000" y="5321300"/>
            <a:ext cx="1701800" cy="546100"/>
          </a:xfrm>
          <a:prstGeom prst="actionButtonBlank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Khối ch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ữ nhật</a:t>
            </a:r>
          </a:p>
        </p:txBody>
      </p:sp>
      <p:sp>
        <p:nvSpPr>
          <p:cNvPr id="61469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61470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71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61471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689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2517346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1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1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1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1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1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0"/>
                  </p:tgtEl>
                </p:cond>
              </p:nextCondLst>
            </p:seq>
          </p:childTnLst>
        </p:cTn>
      </p:par>
    </p:tnLst>
    <p:bldLst>
      <p:bldP spid="61460" grpId="0"/>
      <p:bldP spid="61461" grpId="0"/>
      <p:bldP spid="61462" grpId="0"/>
      <p:bldP spid="61463" grpId="0"/>
      <p:bldP spid="61464" grpId="0"/>
      <p:bldP spid="614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D:\MIEN\E - LEARNING\CNTT\nhac, ghi am, video GV so 7\Fur Elise - Richard Clayderman.mp3"/>
  <p:tag name="PPSNARRATION" val="1,61564441,D:\ELEARING\chu a ă â\Presentation1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506</Words>
  <Application>Microsoft Office PowerPoint</Application>
  <PresentationFormat>On-screen Show (4:3)</PresentationFormat>
  <Paragraphs>87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.VnAvant</vt:lpstr>
      <vt:lpstr>Arial</vt:lpstr>
      <vt:lpstr>Calibri</vt:lpstr>
      <vt:lpstr>Times New Roman</vt:lpstr>
      <vt:lpstr>Office Theme</vt:lpstr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KHỐI NÀO CÓ MẶT TRÒN BAO QUANH TRONG CÁC KHỐI SAU?</vt:lpstr>
      <vt:lpstr>KHỐI NÀO CÓ MẶT TRÊN VÀ MẶT ĐÁY LÀ MẶT PHẲNG?</vt:lpstr>
      <vt:lpstr>PowerPoint Presentation</vt:lpstr>
    </vt:vector>
  </TitlesOfParts>
  <Company>Nathan Nguyen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91</cp:revision>
  <dcterms:created xsi:type="dcterms:W3CDTF">2020-04-14T07:04:16Z</dcterms:created>
  <dcterms:modified xsi:type="dcterms:W3CDTF">2024-01-08T07:36:20Z</dcterms:modified>
</cp:coreProperties>
</file>