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04" r:id="rId3"/>
    <p:sldId id="258" r:id="rId4"/>
    <p:sldId id="260" r:id="rId5"/>
    <p:sldId id="302" r:id="rId6"/>
    <p:sldId id="289" r:id="rId7"/>
    <p:sldId id="290" r:id="rId8"/>
    <p:sldId id="291" r:id="rId9"/>
    <p:sldId id="292" r:id="rId10"/>
    <p:sldId id="293" r:id="rId11"/>
    <p:sldId id="294" r:id="rId12"/>
    <p:sldId id="275" r:id="rId13"/>
    <p:sldId id="301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3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7BCC7-AE9C-4DE6-9DE1-8A68B9D5A1EC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CACF9C-7932-47D4-A9FE-56040730E7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B9DB2-490E-4D06-ADF4-E7751B6060B1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659F5-5181-40E0-A0B3-6F09F78486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90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782EA8-BCB7-4058-BFD3-20748B631E56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CCD5B7-E725-48B3-ABAA-0E636FD2AB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32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F3819-98AC-4877-9B0F-8C35756244F4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9EBF10-3CCB-47EE-A57A-68A574A6D67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87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6C25F-7A29-47E4-B99F-29DFAD13C104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1802B-C9B3-4CC6-A9A7-B6C828FD035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8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3E98C-6535-4326-A070-2BB541D1B3F2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24BD7-CA80-48C4-A3EC-B9DAE93CEBC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2659A-D765-4BC8-8A8D-C0FDC46739D7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3F5E0-A0E6-4B24-8055-0EA57C5C2F5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59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2C86E-7965-4A25-9708-1E282E83C366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5478E-76C2-4F08-98ED-36E3B0DE38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0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C6EDD-6263-4237-95AE-77C846D8454D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6B42E9-A98B-4CDC-9878-AF36AA632C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1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6219"/>
            <a:ext cx="1943100" cy="43457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6219"/>
            <a:ext cx="5676900" cy="43457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81123-6AA7-4E25-9A9C-A0A9F315E05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494B29-9B9C-4F5E-BC15-07A634972E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4" y="1"/>
            <a:ext cx="2840037" cy="2440781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54 h 22305"/>
                  <a:gd name="T2" fmla="*/ 486 w 28940"/>
                  <a:gd name="T3" fmla="*/ 933 h 22305"/>
                  <a:gd name="T4" fmla="*/ 123 w 2894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1 h 22305"/>
                  <a:gd name="T4" fmla="*/ 230 w 30473"/>
                  <a:gd name="T5" fmla="*/ 90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189 h 22305"/>
                  <a:gd name="T2" fmla="*/ 393 w 34812"/>
                  <a:gd name="T3" fmla="*/ 933 h 22305"/>
                  <a:gd name="T4" fmla="*/ 149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T0" fmla="*/ 0 w 31881"/>
                  <a:gd name="T1" fmla="*/ 419 h 21600"/>
                  <a:gd name="T2" fmla="*/ 724 w 31881"/>
                  <a:gd name="T3" fmla="*/ 203 h 21600"/>
                  <a:gd name="T4" fmla="*/ 414 w 31881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189 h 21600"/>
                  <a:gd name="T2" fmla="*/ 298 w 31146"/>
                  <a:gd name="T3" fmla="*/ 400 h 21600"/>
                  <a:gd name="T4" fmla="*/ 126 w 31146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6219"/>
            <a:ext cx="7772400" cy="109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7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33FFD-25EA-4A0A-AC31-47E4E3881DC9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38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38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8B24D-8D88-42FE-AACB-6253EDA9216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2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gif"/><Relationship Id="rId11" Type="http://schemas.openxmlformats.org/officeDocument/2006/relationships/image" Target="../media/image11.emf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2.png"/><Relationship Id="rId9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openxmlformats.org/officeDocument/2006/relationships/image" Target="../media/image15.gif"/><Relationship Id="rId12" Type="http://schemas.openxmlformats.org/officeDocument/2006/relationships/image" Target="../media/image2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gif"/><Relationship Id="rId10" Type="http://schemas.openxmlformats.org/officeDocument/2006/relationships/image" Target="../media/image18.gif"/><Relationship Id="rId4" Type="http://schemas.openxmlformats.org/officeDocument/2006/relationships/image" Target="../media/image21.gif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2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13.png"/><Relationship Id="rId7" Type="http://schemas.openxmlformats.org/officeDocument/2006/relationships/image" Target="../media/image4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8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openxmlformats.org/officeDocument/2006/relationships/image" Target="../media/image15.gif"/><Relationship Id="rId12" Type="http://schemas.openxmlformats.org/officeDocument/2006/relationships/image" Target="../media/image2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gif"/><Relationship Id="rId10" Type="http://schemas.openxmlformats.org/officeDocument/2006/relationships/image" Target="../media/image18.gif"/><Relationship Id="rId4" Type="http://schemas.openxmlformats.org/officeDocument/2006/relationships/image" Target="../media/image21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6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gif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CB8EB1-AF7A-4EF2-8E61-D9061F6323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09120" y="198827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53" name="WordArt 11"/>
          <p:cNvSpPr>
            <a:spLocks noChangeArrowheads="1" noChangeShapeType="1" noTextEdit="1"/>
          </p:cNvSpPr>
          <p:nvPr/>
        </p:nvSpPr>
        <p:spPr bwMode="auto">
          <a:xfrm>
            <a:off x="1600200" y="2114550"/>
            <a:ext cx="6629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WordArt 14"/>
          <p:cNvSpPr>
            <a:spLocks noChangeArrowheads="1" noChangeShapeType="1" noTextEdit="1"/>
          </p:cNvSpPr>
          <p:nvPr/>
        </p:nvSpPr>
        <p:spPr bwMode="auto">
          <a:xfrm>
            <a:off x="2286000" y="2800350"/>
            <a:ext cx="6188075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WordArt 16"/>
          <p:cNvSpPr>
            <a:spLocks noChangeArrowheads="1" noChangeShapeType="1" noTextEdit="1"/>
          </p:cNvSpPr>
          <p:nvPr/>
        </p:nvSpPr>
        <p:spPr bwMode="auto">
          <a:xfrm>
            <a:off x="15544800" y="1771650"/>
            <a:ext cx="2667000" cy="17145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 cap="rnd">
                  <a:solidFill>
                    <a:srgbClr val="CC99FF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Bắc Từ Liêm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 cap="rnd">
                  <a:solidFill>
                    <a:srgbClr val="CC99FF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Xuân tảo </a:t>
            </a:r>
            <a:endParaRPr kumimoji="0" lang="en-US" sz="3600" b="1" i="0" u="none" strike="noStrike" kern="10" cap="none" spc="0" normalizeH="0" baseline="0" noProof="0">
              <a:ln w="9525" cap="rnd">
                <a:solidFill>
                  <a:srgbClr val="CC99FF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524000" y="478454"/>
            <a:ext cx="5464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 BAN NHÂN DÂN </a:t>
            </a: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 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RƯỜNG MẦM NON </a:t>
            </a: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BIÊN 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5430" y="1626967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658" y="2181531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TRUYỆN: THỎ CON KHÔNG VÂNG LỜI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264795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Lứa tuổi: Nhà trẻ D3 24-36 tháng</a:t>
            </a:r>
          </a:p>
          <a:p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Giáo viên: Thân Thị Hiệp Thắng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1730" y="4129088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latin typeface="Times New Roman" pitchFamily="18" charset="0"/>
                <a:cs typeface="Times New Roman" pitchFamily="18" charset="0"/>
              </a:rPr>
              <a:t>Long Biên, tháng 10 năm 2024</a:t>
            </a:r>
            <a:endParaRPr lang="en-US" sz="1400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8663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640520" y="348722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Mẹ ơi, con xin lỗi mẹ, mẹ dặn con ở nhà không được đi chơi xa, thế mà con lại đi chơi xa vậy, con xin lỗi mẹ.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mẹ xoa đầu thỏ con và nói: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– Con biết lỗi là được rồi, lần sau con nên nghe lời mẹ nhé.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Nói rồi thỏ mẹ và thỏ con quay sang cảm ơn bác gấu.</a:t>
            </a:r>
            <a:endParaRPr lang="vi-VN" b="0" i="0" dirty="0">
              <a:solidFill>
                <a:srgbClr val="00B0F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628650"/>
            <a:ext cx="7620000" cy="26860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  <a:endParaRPr lang="vi-VN" sz="3600" kern="1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8229600" cy="85725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448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604"/>
            <a:ext cx="3581400" cy="19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2564198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7" y="634604"/>
            <a:ext cx="3659187" cy="19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2562821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569"/>
            <a:ext cx="3581400" cy="15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4585559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3047569"/>
            <a:ext cx="3577354" cy="15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8" y="4610558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750"/>
            <a:ext cx="42164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24574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24574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268016"/>
          <a:ext cx="2209800" cy="130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268016"/>
                        <a:ext cx="2209800" cy="1303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1714500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807369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971800" y="1504950"/>
            <a:ext cx="5410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305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85850"/>
            <a:ext cx="31051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686050"/>
            <a:ext cx="19796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00350"/>
            <a:ext cx="20129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3500438"/>
            <a:ext cx="1195192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76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661694" y="3745707"/>
            <a:ext cx="74295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2976563"/>
            <a:ext cx="3390900" cy="252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021932"/>
            <a:ext cx="7143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908142"/>
            <a:ext cx="7143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4" y="4005603"/>
            <a:ext cx="7143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1765017"/>
            <a:ext cx="76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273969"/>
            <a:ext cx="819150" cy="5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5314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65483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65484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89807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65485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14301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141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3309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285750"/>
            <a:ext cx="7315200" cy="1314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3548403"/>
            <a:ext cx="609600" cy="457200"/>
          </a:xfrm>
          <a:prstGeom prst="rect">
            <a:avLst/>
          </a:prstGeom>
        </p:spPr>
      </p:pic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918185" y="1143597"/>
            <a:ext cx="727900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 smtClean="0">
              <a:solidFill>
                <a:srgbClr val="9900CC"/>
              </a:solidFill>
            </a:endParaRPr>
          </a:p>
          <a:p>
            <a:pPr marL="742950" indent="-742950" eaLnBrk="1" hangingPunct="1">
              <a:buAutoNum type="arabicPeriod"/>
            </a:pPr>
            <a:r>
              <a:rPr lang="en-US" alt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alt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Đàm thoại về nội dung bài hát</a:t>
            </a:r>
            <a:endParaRPr lang="en-US" alt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6491"/>
            <a:ext cx="8077200" cy="47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1543050"/>
            <a:ext cx="52578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11128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4" y="4114800"/>
            <a:ext cx="111283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58866"/>
            <a:ext cx="1112838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"/>
            <a:ext cx="2743200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68605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943350"/>
            <a:ext cx="1317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943350"/>
            <a:ext cx="1317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943350"/>
            <a:ext cx="1317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4003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80035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1430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71550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146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9431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371600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547491">
            <a:off x="4084523" y="2009235"/>
            <a:ext cx="3428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1.Kết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547491">
            <a:off x="4407802" y="694666"/>
            <a:ext cx="33209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82726"/>
              </p:ext>
            </p:extLst>
          </p:nvPr>
        </p:nvGraphicFramePr>
        <p:xfrm>
          <a:off x="5047456" y="1956430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133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456" y="1956430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986001"/>
              </p:ext>
            </p:extLst>
          </p:nvPr>
        </p:nvGraphicFramePr>
        <p:xfrm>
          <a:off x="5416138" y="786349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133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138" y="786349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491038" y="38051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“Một hôm thỏ mẹ đi chợ, dặn thỏ con:</a:t>
            </a:r>
            <a:endParaRPr lang="vi-VN" dirty="0">
              <a:solidFill>
                <a:srgbClr val="002060"/>
              </a:solidFill>
              <a:latin typeface="Roboto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Thỏ con của mẹ, con ở nhà chớ đi chơi xa con nhé!</a:t>
            </a:r>
            <a:endParaRPr lang="vi-VN" dirty="0">
              <a:solidFill>
                <a:srgbClr val="002060"/>
              </a:solidFill>
              <a:latin typeface="Roboto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Vâng ạ, con ở nhà con không đi chơi xa đâu mẹ ạ!</a:t>
            </a:r>
            <a:endParaRPr lang="vi-VN" b="0" i="0" dirty="0">
              <a:solidFill>
                <a:srgbClr val="00206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86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17688" y="1706129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5956" y="301169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mẹ vừa đi khỏi cổng thì bạn bươm bướm bay đến. Bươm bướm gọi: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con trả lời: không đâu, mẹ tớ dặn ở nhà không được đi chơi xa.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Một lúc sau, bươm bướm lại đến và gọi Thỏ: Bạn thỏ con ơi! Ra ngoài kia chơi đi! Ở đấy có cỏ này, có hoa này. Thích lắm, thích lắm!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con ở nhà một mình buồn quá.</a:t>
            </a:r>
            <a:endParaRPr lang="vi-VN" b="0" i="0" dirty="0">
              <a:solidFill>
                <a:srgbClr val="00B0F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428750"/>
            <a:ext cx="349408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133975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1" y="742950"/>
            <a:ext cx="6353175" cy="1178719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884069" y="1735931"/>
            <a:ext cx="9144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3113" y="37611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Thế rồi thỏ con liền chạy theo bươm bướm.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Mải chơi, Thỏ con quên mất đường về nhà</a:t>
            </a:r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vi-VN" b="0" i="0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46" y="1858000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2513" y="2618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Sợ quá, thỏ con ngồi khóc.</a:t>
            </a:r>
            <a:endParaRPr lang="vi-VN" dirty="0">
              <a:solidFill>
                <a:srgbClr val="FFFF00"/>
              </a:solidFill>
              <a:latin typeface="Roboto"/>
            </a:endParaRPr>
          </a:p>
          <a:p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Hu hu hu! Mẹ ơi. Mẹ ơi.</a:t>
            </a:r>
            <a:endParaRPr lang="vi-VN" b="0" i="0" dirty="0">
              <a:solidFill>
                <a:srgbClr val="FFFF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7 C 0.00069 0.03542 0.00417 0.02477 0.00503 0.02431 C 0.0059 0.02385 0.00139 0.04283 0.00243 0.04306 C 0.00365 0.04306 0.01042 0.02639 0.01215 0.02524 C 0.01389 0.02408 0.01233 0.03565 0.01215 0.03565 C 0.0118 0.03542 0.01076 0.02408 0.0099 0.02431 C 0.00903 0.02431 0.00816 0.03565 0.00729 0.03611 C 0.00642 0.03658 0.00608 0.02755 0.00503 0.02662 C 0.00382 0.02593 0.00069 0.03079 8.33333E-7 0.03125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574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063" y="237886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Vừa lúc đó có một bác gấu đi qua, thấy thỏ con khóc, bác gấu hỏi: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- Cháu thỏ!. Làm sao cháu khóc đấy?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– Thỏ quệt nước mắt và trả lời bác gấu: Bác gấu ơi!. Mẹ cháu dặn cháu ở nhà cháu lại đi chơi xa, bây giờ cháu không biết lối về nhà. Hu hu.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Bác gấu ân cần xoa đầu thỏ và nói - Nín đi bác sẽ đưa cháu về nhà với mẹ.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Nói rồi bác gấu dắt tay thỏ con về nhà.</a:t>
            </a:r>
            <a:endParaRPr lang="vi-VN" b="0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8650"/>
            <a:ext cx="2819400" cy="17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506412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857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71700"/>
            <a:ext cx="4013200" cy="31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1" y="12573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41146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ôm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chầm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con</a:t>
            </a:r>
            <a:endParaRPr lang="en-US" dirty="0">
              <a:solidFill>
                <a:srgbClr val="C00000"/>
              </a:solidFill>
              <a:latin typeface="Roboto"/>
            </a:endParaRPr>
          </a:p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b="0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C 0.03316 0.02291 0.06649 0.04583 0.14392 0.05139 C 0.22135 0.05694 0.40712 0.03657 0.46458 0.03287 C 0.52188 0.02916 0.50556 0.02893 0.48924 0.0287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6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reworks">
  <a:themeElements>
    <a:clrScheme name="Fireworks 6">
      <a:dk1>
        <a:srgbClr val="000000"/>
      </a:dk1>
      <a:lt1>
        <a:srgbClr val="FFFFFF"/>
      </a:lt1>
      <a:dk2>
        <a:srgbClr val="993366"/>
      </a:dk2>
      <a:lt2>
        <a:srgbClr val="CCFFFF"/>
      </a:lt2>
      <a:accent1>
        <a:srgbClr val="CCECFF"/>
      </a:accent1>
      <a:accent2>
        <a:srgbClr val="FFFF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522</Words>
  <Application>Microsoft Office PowerPoint</Application>
  <PresentationFormat>On-screen Show (16:9)</PresentationFormat>
  <Paragraphs>52</Paragraphs>
  <Slides>20</Slides>
  <Notes>0</Notes>
  <HiddenSlides>0</HiddenSlides>
  <MMClips>7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Fireworks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26</cp:revision>
  <dcterms:created xsi:type="dcterms:W3CDTF">2018-10-24T15:09:32Z</dcterms:created>
  <dcterms:modified xsi:type="dcterms:W3CDTF">2024-10-12T07:56:49Z</dcterms:modified>
</cp:coreProperties>
</file>