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handoutMasterIdLst>
    <p:handoutMasterId r:id="rId34"/>
  </p:handoutMasterIdLst>
  <p:sldIdLst>
    <p:sldId id="268" r:id="rId2"/>
    <p:sldId id="295" r:id="rId3"/>
    <p:sldId id="277" r:id="rId4"/>
    <p:sldId id="266" r:id="rId5"/>
    <p:sldId id="265" r:id="rId6"/>
    <p:sldId id="264" r:id="rId7"/>
    <p:sldId id="263" r:id="rId8"/>
    <p:sldId id="269" r:id="rId9"/>
    <p:sldId id="270" r:id="rId10"/>
    <p:sldId id="271" r:id="rId11"/>
    <p:sldId id="272" r:id="rId12"/>
    <p:sldId id="262" r:id="rId13"/>
    <p:sldId id="261" r:id="rId14"/>
    <p:sldId id="260" r:id="rId15"/>
    <p:sldId id="267" r:id="rId16"/>
    <p:sldId id="280" r:id="rId17"/>
    <p:sldId id="281" r:id="rId18"/>
    <p:sldId id="282" r:id="rId19"/>
    <p:sldId id="283" r:id="rId20"/>
    <p:sldId id="284" r:id="rId21"/>
    <p:sldId id="286" r:id="rId22"/>
    <p:sldId id="287" r:id="rId23"/>
    <p:sldId id="293" r:id="rId24"/>
    <p:sldId id="294" r:id="rId25"/>
    <p:sldId id="288" r:id="rId26"/>
    <p:sldId id="289" r:id="rId27"/>
    <p:sldId id="290" r:id="rId28"/>
    <p:sldId id="291" r:id="rId29"/>
    <p:sldId id="292" r:id="rId30"/>
    <p:sldId id="279" r:id="rId31"/>
    <p:sldId id="27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1" autoAdjust="0"/>
    <p:restoredTop sz="93935" autoAdjust="0"/>
  </p:normalViewPr>
  <p:slideViewPr>
    <p:cSldViewPr>
      <p:cViewPr varScale="1">
        <p:scale>
          <a:sx n="114" d="100"/>
          <a:sy n="114" d="100"/>
        </p:scale>
        <p:origin x="1554"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10</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11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12</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14</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12468-0398-4053-A9F1-D06A9AF2BBE6}" type="slidenum">
              <a:rPr lang="en-US"/>
              <a:pPr/>
              <a:t>31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49019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0E9C9-94D5-44BE-90CB-F345EA52991B}" type="slidenum">
              <a:rPr lang="en-US"/>
              <a:pPr/>
              <a:t>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2654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4</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7</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9</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366112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1412529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53336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8162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1889887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078865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3703335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990671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328632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384675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5749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118363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279562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3831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106843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49582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D2AE9-B13F-4F70-A2DD-EB2316BFA8A8}" type="slidenum">
              <a:rPr lang="en-US" smtClean="0"/>
              <a:pPr/>
              <a:t>‹#›</a:t>
            </a:fld>
            <a:endParaRPr lang="en-US"/>
          </a:p>
        </p:txBody>
      </p:sp>
    </p:spTree>
    <p:extLst>
      <p:ext uri="{BB962C8B-B14F-4D97-AF65-F5344CB8AC3E}">
        <p14:creationId xmlns:p14="http://schemas.microsoft.com/office/powerpoint/2010/main" val="193700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57958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2138809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
            <a:ext cx="10134600" cy="7725556"/>
          </a:xfrm>
          <a:prstGeom prst="rect">
            <a:avLst/>
          </a:prstGeom>
        </p:spPr>
      </p:pic>
      <p:sp>
        <p:nvSpPr>
          <p:cNvPr id="2" name="Title 1"/>
          <p:cNvSpPr>
            <a:spLocks noGrp="1"/>
          </p:cNvSpPr>
          <p:nvPr>
            <p:ph type="ctrTitle"/>
          </p:nvPr>
        </p:nvSpPr>
        <p:spPr>
          <a:xfrm>
            <a:off x="990600" y="2842350"/>
            <a:ext cx="7543800" cy="2387600"/>
          </a:xfrm>
        </p:spPr>
        <p:txBody>
          <a:bodyPr>
            <a:normAutofit fontScale="90000"/>
          </a:bodyPr>
          <a:lstStyle/>
          <a:p>
            <a:pPr>
              <a:lnSpc>
                <a:spcPct val="100000"/>
              </a:lnSpc>
            </a:pP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100" b="1" dirty="0">
                <a:solidFill>
                  <a:srgbClr val="FF0000"/>
                </a:solidFill>
                <a:latin typeface="Times New Roman" panose="02020603050405020304" pitchFamily="18" charset="0"/>
                <a:cs typeface="Times New Roman" panose="02020603050405020304" pitchFamily="18" charset="0"/>
              </a:rPr>
              <a:t>HOẠT ĐỘNG LÀM QUEN VĂN HỌC</a:t>
            </a:r>
            <a:br>
              <a:rPr lang="en-US" sz="3100" b="1" dirty="0">
                <a:solidFill>
                  <a:srgbClr val="FF0000"/>
                </a:solidFill>
                <a:latin typeface="Times New Roman" panose="02020603050405020304" pitchFamily="18" charset="0"/>
                <a:cs typeface="Times New Roman" panose="02020603050405020304" pitchFamily="18" charset="0"/>
              </a:rPr>
            </a:br>
            <a:br>
              <a:rPr lang="en-US" sz="3100" b="1" dirty="0">
                <a:solidFill>
                  <a:srgbClr val="FF0000"/>
                </a:solidFill>
                <a:latin typeface="Times New Roman" panose="02020603050405020304" pitchFamily="18" charset="0"/>
                <a:cs typeface="Times New Roman" panose="02020603050405020304" pitchFamily="18" charset="0"/>
              </a:rPr>
            </a:br>
            <a:r>
              <a:rPr lang="en-US" sz="3100" dirty="0" err="1">
                <a:solidFill>
                  <a:srgbClr val="002060"/>
                </a:solidFill>
                <a:latin typeface="Times New Roman" panose="02020603050405020304" pitchFamily="18" charset="0"/>
                <a:cs typeface="Times New Roman" panose="02020603050405020304" pitchFamily="18" charset="0"/>
              </a:rPr>
              <a:t>Truyện</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Món</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quà</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của</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cô</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giáo</a:t>
            </a:r>
            <a:r>
              <a:rPr lang="en-US" sz="3100" dirty="0">
                <a:solidFill>
                  <a:srgbClr val="002060"/>
                </a:solidFill>
                <a:latin typeface="Times New Roman" panose="02020603050405020304" pitchFamily="18" charset="0"/>
                <a:cs typeface="Times New Roman" panose="02020603050405020304" pitchFamily="18" charset="0"/>
              </a:rPr>
              <a:t>”</a:t>
            </a:r>
            <a:br>
              <a:rPr lang="en-US" sz="3100" dirty="0">
                <a:solidFill>
                  <a:srgbClr val="002060"/>
                </a:solidFill>
                <a:latin typeface="Times New Roman" panose="02020603050405020304" pitchFamily="18" charset="0"/>
                <a:cs typeface="Times New Roman" panose="02020603050405020304" pitchFamily="18" charset="0"/>
              </a:rPr>
            </a:br>
            <a:r>
              <a:rPr lang="en-US" sz="3100" dirty="0" err="1">
                <a:solidFill>
                  <a:srgbClr val="002060"/>
                </a:solidFill>
                <a:latin typeface="Times New Roman" panose="02020603050405020304" pitchFamily="18" charset="0"/>
                <a:cs typeface="Times New Roman" panose="02020603050405020304" pitchFamily="18" charset="0"/>
              </a:rPr>
              <a:t>Lứa</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tuổi</a:t>
            </a:r>
            <a:r>
              <a:rPr lang="en-US" sz="3100" dirty="0">
                <a:solidFill>
                  <a:srgbClr val="002060"/>
                </a:solidFill>
                <a:latin typeface="Times New Roman" panose="02020603050405020304" pitchFamily="18" charset="0"/>
                <a:cs typeface="Times New Roman" panose="02020603050405020304" pitchFamily="18" charset="0"/>
              </a:rPr>
              <a:t>: 4 – 5 </a:t>
            </a:r>
            <a:r>
              <a:rPr lang="en-US" sz="3100" dirty="0" err="1">
                <a:solidFill>
                  <a:srgbClr val="002060"/>
                </a:solidFill>
                <a:latin typeface="Times New Roman" panose="02020603050405020304" pitchFamily="18" charset="0"/>
                <a:cs typeface="Times New Roman" panose="02020603050405020304" pitchFamily="18" charset="0"/>
              </a:rPr>
              <a:t>tuổi</a:t>
            </a:r>
            <a:br>
              <a:rPr lang="en-US" sz="3100" dirty="0">
                <a:solidFill>
                  <a:srgbClr val="002060"/>
                </a:solidFill>
                <a:latin typeface="Times New Roman" panose="02020603050405020304" pitchFamily="18" charset="0"/>
                <a:cs typeface="Times New Roman" panose="02020603050405020304" pitchFamily="18" charset="0"/>
              </a:rPr>
            </a:br>
            <a:r>
              <a:rPr lang="en-US" sz="3100" dirty="0" err="1">
                <a:solidFill>
                  <a:srgbClr val="002060"/>
                </a:solidFill>
                <a:latin typeface="Times New Roman" panose="02020603050405020304" pitchFamily="18" charset="0"/>
                <a:cs typeface="Times New Roman" panose="02020603050405020304" pitchFamily="18" charset="0"/>
              </a:rPr>
              <a:t>Giáo</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viên</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Đinh</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Thị</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Hồng</a:t>
            </a:r>
            <a:r>
              <a:rPr lang="en-US" sz="3100" dirty="0">
                <a:solidFill>
                  <a:srgbClr val="002060"/>
                </a:solidFill>
                <a:latin typeface="Times New Roman" panose="02020603050405020304" pitchFamily="18" charset="0"/>
                <a:cs typeface="Times New Roman" panose="02020603050405020304" pitchFamily="18" charset="0"/>
              </a:rPr>
              <a:t> </a:t>
            </a:r>
            <a:r>
              <a:rPr lang="en-US" sz="3100" dirty="0" err="1">
                <a:solidFill>
                  <a:srgbClr val="002060"/>
                </a:solidFill>
                <a:latin typeface="Times New Roman" panose="02020603050405020304" pitchFamily="18" charset="0"/>
                <a:cs typeface="Times New Roman" panose="02020603050405020304" pitchFamily="18" charset="0"/>
              </a:rPr>
              <a:t>Phấn</a:t>
            </a:r>
            <a:endParaRPr lang="en-US" sz="3100" dirty="0">
              <a:solidFill>
                <a:srgbClr val="002060"/>
              </a:solidFill>
              <a:latin typeface="Times New Roman" panose="02020603050405020304" pitchFamily="18" charset="0"/>
              <a:cs typeface="Times New Roman" panose="02020603050405020304" pitchFamily="18" charset="0"/>
            </a:endParaRPr>
          </a:p>
        </p:txBody>
      </p:sp>
      <p:pic>
        <p:nvPicPr>
          <p:cNvPr id="4"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
        <p:nvSpPr>
          <p:cNvPr id="5" name="TextBox 4"/>
          <p:cNvSpPr txBox="1"/>
          <p:nvPr/>
        </p:nvSpPr>
        <p:spPr>
          <a:xfrm>
            <a:off x="2514600" y="228600"/>
            <a:ext cx="4114800" cy="523220"/>
          </a:xfrm>
          <a:prstGeom prst="rect">
            <a:avLst/>
          </a:prstGeom>
          <a:noFill/>
        </p:spPr>
        <p:txBody>
          <a:bodyPr wrap="square" rtlCol="0">
            <a:spAutoFit/>
          </a:bodyPr>
          <a:lstStyle/>
          <a:p>
            <a:pPr algn="ctr"/>
            <a:r>
              <a:rPr lang="en-US" sz="1400" dirty="0">
                <a:solidFill>
                  <a:srgbClr val="002060"/>
                </a:solidFill>
                <a:latin typeface="Times New Roman" panose="02020603050405020304" pitchFamily="18" charset="0"/>
                <a:cs typeface="Times New Roman" panose="02020603050405020304" pitchFamily="18" charset="0"/>
              </a:rPr>
              <a:t>UBND QUẬN LONG BIÊN</a:t>
            </a:r>
          </a:p>
          <a:p>
            <a:pPr algn="ctr"/>
            <a:r>
              <a:rPr lang="en-US" sz="1400" b="1" dirty="0">
                <a:solidFill>
                  <a:srgbClr val="002060"/>
                </a:solidFill>
                <a:latin typeface="Times New Roman" panose="02020603050405020304" pitchFamily="18" charset="0"/>
                <a:cs typeface="Times New Roman" panose="02020603050405020304" pitchFamily="18" charset="0"/>
              </a:rPr>
              <a:t>TRƯỜNG MẦM NON LONG BIÊN</a:t>
            </a:r>
          </a:p>
        </p:txBody>
      </p:sp>
      <p:cxnSp>
        <p:nvCxnSpPr>
          <p:cNvPr id="7" name="Straight Connector 6"/>
          <p:cNvCxnSpPr/>
          <p:nvPr/>
        </p:nvCxnSpPr>
        <p:spPr>
          <a:xfrm>
            <a:off x="3695700" y="762000"/>
            <a:ext cx="1752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C4CABAE-5E47-4FF2-8705-B82758182F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1175649"/>
            <a:ext cx="914400" cy="928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16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3163" fill="hold"/>
                                        <p:tgtEl>
                                          <p:spTgt spid="4"/>
                                        </p:tgtEl>
                                      </p:cBhvr>
                                    </p:cmd>
                                  </p:childTnLst>
                                </p:cTn>
                              </p:par>
                            </p:childTnLst>
                          </p:cTn>
                        </p:par>
                      </p:childTnLst>
                    </p:cTn>
                  </p:par>
                </p:childTnLst>
              </p:cTn>
              <p:nextCondLst>
                <p:cond evt="onClick" delay="0">
                  <p:tgtEl>
                    <p:spTgt spid="4"/>
                  </p:tgtEl>
                </p:cond>
              </p:nextCondLst>
            </p:seq>
            <p:audio>
              <p:cMediaNode vol="43396">
                <p:cTn id="20"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 y="11964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Rồi cô đi từng bàn phát quà và phát phiếu bé ngoan cho các bé</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Nào là những con búp bê, thú nhồi bông…trông thật ngộ nghĩnh. Lại có bạn được cô tặng cho chiếc bút chì để tập viết hoặc kẹo sô cô la…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495800"/>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810000"/>
            <a:ext cx="2176462"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61436"/>
            <a:ext cx="6096000" cy="1200329"/>
          </a:xfrm>
          <a:prstGeom prst="rect">
            <a:avLst/>
          </a:prstGeom>
        </p:spPr>
        <p:txBody>
          <a:bodyPr wrap="square">
            <a:spAutoFit/>
          </a:bodyPr>
          <a:lstStyle/>
          <a:p>
            <a:r>
              <a:rPr lang="en-US"/>
              <a:t>Đến lượt Gấu Xù, cô giáo tặng cho Gấu Xù một cái ô tô đỏ rất đẹp, nhưng cậu cứ cúi mặt xuống, không đưa tay ra nhận quà. Cô giáo dịu dàng hỏi:</a:t>
            </a:r>
          </a:p>
          <a:p>
            <a:r>
              <a:rPr lang="en-US"/>
              <a:t>-    Gấu Xù làm sao thế?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143000" y="6096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038600" y="381000"/>
            <a:ext cx="4876800" cy="1477328"/>
          </a:xfrm>
          <a:prstGeom prst="rect">
            <a:avLst/>
          </a:prstGeom>
        </p:spPr>
        <p:txBody>
          <a:bodyPr wrap="square">
            <a:spAutoFit/>
          </a:bodyPr>
          <a:lstStyle/>
          <a:p>
            <a:r>
              <a:rPr lang="en-US"/>
              <a:t>Gấu Xù nói lý nhí:</a:t>
            </a:r>
          </a:p>
          <a:p>
            <a:r>
              <a:rPr lang="en-US"/>
              <a:t>-    Thưa cô, con không ngoan ạ!</a:t>
            </a:r>
          </a:p>
          <a:p>
            <a:r>
              <a:rPr lang="en-US"/>
              <a:t>-    Con hãy nói cho cô nghe nào!</a:t>
            </a:r>
          </a:p>
          <a:p>
            <a:r>
              <a:rPr lang="en-US"/>
              <a:t>-    Thưa cô, con đã xô vào Mèo Khoang làm bạn ấy bị ngã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6324600" cy="1477328"/>
          </a:xfrm>
          <a:prstGeom prst="rect">
            <a:avLst/>
          </a:prstGeom>
        </p:spPr>
        <p:txBody>
          <a:bodyPr wrap="square">
            <a:spAutoFit/>
          </a:bodyPr>
          <a:lstStyle/>
          <a:p>
            <a:r>
              <a:rPr lang="en-US"/>
              <a:t>Cô Hươu Sao nhìn Gấu Xù trìu mến rồi nói:</a:t>
            </a:r>
          </a:p>
          <a:p>
            <a:r>
              <a:rPr lang="en-US"/>
              <a:t>-    Đó là lúc xếp hàng, con đi hơi nhanh nên lỡ xô vào bạn. Con không cố ý làm bạn ngã, phải không nào?.</a:t>
            </a:r>
          </a:p>
          <a:p>
            <a:r>
              <a:rPr lang="en-US"/>
              <a:t>-    Thưa cô, lỗi tại con ạ. Chính con đã bá vai bạn Gấu Xù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98763"/>
            <a:ext cx="5029200" cy="1754326"/>
          </a:xfrm>
          <a:prstGeom prst="rect">
            <a:avLst/>
          </a:prstGeom>
        </p:spPr>
        <p:txBody>
          <a:bodyPr wrap="square">
            <a:spAutoFit/>
          </a:bodyPr>
          <a:lstStyle/>
          <a:p>
            <a:pPr algn="just"/>
            <a:r>
              <a:rPr lang="en-US" dirty="0" err="1">
                <a:solidFill>
                  <a:srgbClr val="002060"/>
                </a:solidFill>
              </a:rPr>
              <a:t>Cô</a:t>
            </a:r>
            <a:r>
              <a:rPr lang="en-US" dirty="0">
                <a:solidFill>
                  <a:srgbClr val="002060"/>
                </a:solidFill>
              </a:rPr>
              <a:t> </a:t>
            </a:r>
            <a:r>
              <a:rPr lang="en-US" dirty="0" err="1">
                <a:solidFill>
                  <a:srgbClr val="002060"/>
                </a:solidFill>
              </a:rPr>
              <a:t>Hươu</a:t>
            </a:r>
            <a:r>
              <a:rPr lang="en-US" dirty="0">
                <a:solidFill>
                  <a:srgbClr val="002060"/>
                </a:solidFill>
              </a:rPr>
              <a:t> Sao </a:t>
            </a:r>
            <a:r>
              <a:rPr lang="en-US" dirty="0" err="1">
                <a:solidFill>
                  <a:srgbClr val="002060"/>
                </a:solidFill>
              </a:rPr>
              <a:t>gật</a:t>
            </a:r>
            <a:r>
              <a:rPr lang="en-US" dirty="0">
                <a:solidFill>
                  <a:srgbClr val="002060"/>
                </a:solidFill>
              </a:rPr>
              <a:t> </a:t>
            </a:r>
            <a:r>
              <a:rPr lang="en-US" dirty="0" err="1">
                <a:solidFill>
                  <a:srgbClr val="002060"/>
                </a:solidFill>
              </a:rPr>
              <a:t>đầu</a:t>
            </a:r>
            <a:r>
              <a:rPr lang="en-US" dirty="0">
                <a:solidFill>
                  <a:srgbClr val="002060"/>
                </a:solidFill>
              </a:rPr>
              <a:t>:</a:t>
            </a:r>
          </a:p>
          <a:p>
            <a:pPr algn="just"/>
            <a:r>
              <a:rPr lang="en-US" dirty="0">
                <a:solidFill>
                  <a:srgbClr val="002060"/>
                </a:solidFill>
              </a:rPr>
              <a:t>-    </a:t>
            </a:r>
            <a:r>
              <a:rPr lang="en-US" dirty="0" err="1">
                <a:solidFill>
                  <a:srgbClr val="002060"/>
                </a:solidFill>
              </a:rPr>
              <a:t>Cô</a:t>
            </a:r>
            <a:r>
              <a:rPr lang="en-US" dirty="0">
                <a:solidFill>
                  <a:srgbClr val="002060"/>
                </a:solidFill>
              </a:rPr>
              <a:t> </a:t>
            </a:r>
            <a:r>
              <a:rPr lang="en-US" dirty="0" err="1">
                <a:solidFill>
                  <a:srgbClr val="002060"/>
                </a:solidFill>
              </a:rPr>
              <a:t>hiểu</a:t>
            </a:r>
            <a:r>
              <a:rPr lang="en-US" dirty="0">
                <a:solidFill>
                  <a:srgbClr val="002060"/>
                </a:solidFill>
              </a:rPr>
              <a:t> </a:t>
            </a:r>
            <a:r>
              <a:rPr lang="en-US" dirty="0" err="1">
                <a:solidFill>
                  <a:srgbClr val="002060"/>
                </a:solidFill>
              </a:rPr>
              <a:t>rồi</a:t>
            </a:r>
            <a:r>
              <a:rPr lang="en-US" dirty="0">
                <a:solidFill>
                  <a:srgbClr val="002060"/>
                </a:solidFill>
              </a:rPr>
              <a:t>. </a:t>
            </a:r>
            <a:r>
              <a:rPr lang="en-US" dirty="0" err="1">
                <a:solidFill>
                  <a:srgbClr val="002060"/>
                </a:solidFill>
              </a:rPr>
              <a:t>Lần</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hàng</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đừng</a:t>
            </a:r>
            <a:r>
              <a:rPr lang="en-US" dirty="0">
                <a:solidFill>
                  <a:srgbClr val="002060"/>
                </a:solidFill>
              </a:rPr>
              <a:t> </a:t>
            </a:r>
            <a:r>
              <a:rPr lang="en-US" dirty="0" err="1">
                <a:solidFill>
                  <a:srgbClr val="002060"/>
                </a:solidFill>
              </a:rPr>
              <a:t>đùa</a:t>
            </a:r>
            <a:r>
              <a:rPr lang="en-US" dirty="0">
                <a:solidFill>
                  <a:srgbClr val="002060"/>
                </a:solidFill>
              </a:rPr>
              <a:t> </a:t>
            </a:r>
            <a:r>
              <a:rPr lang="en-US" dirty="0" err="1">
                <a:solidFill>
                  <a:srgbClr val="002060"/>
                </a:solidFill>
              </a:rPr>
              <a:t>nghịch</a:t>
            </a:r>
            <a:r>
              <a:rPr lang="en-US" dirty="0">
                <a:solidFill>
                  <a:srgbClr val="002060"/>
                </a:solidFill>
              </a:rPr>
              <a:t>, </a:t>
            </a:r>
            <a:r>
              <a:rPr lang="en-US" dirty="0" err="1">
                <a:solidFill>
                  <a:srgbClr val="002060"/>
                </a:solidFill>
              </a:rPr>
              <a:t>xô</a:t>
            </a:r>
            <a:r>
              <a:rPr lang="en-US" dirty="0">
                <a:solidFill>
                  <a:srgbClr val="002060"/>
                </a:solidFill>
              </a:rPr>
              <a:t> </a:t>
            </a:r>
            <a:r>
              <a:rPr lang="en-US" dirty="0" err="1">
                <a:solidFill>
                  <a:srgbClr val="002060"/>
                </a:solidFill>
              </a:rPr>
              <a:t>đẩy</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Còn</a:t>
            </a:r>
            <a:r>
              <a:rPr lang="en-US" dirty="0">
                <a:solidFill>
                  <a:srgbClr val="002060"/>
                </a:solidFill>
              </a:rPr>
              <a:t> </a:t>
            </a:r>
            <a:r>
              <a:rPr lang="en-US" dirty="0" err="1">
                <a:solidFill>
                  <a:srgbClr val="002060"/>
                </a:solidFill>
              </a:rPr>
              <a:t>hôm</a:t>
            </a:r>
            <a:r>
              <a:rPr lang="en-US" dirty="0">
                <a:solidFill>
                  <a:srgbClr val="002060"/>
                </a:solidFill>
              </a:rPr>
              <a:t> nay,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Cún</a:t>
            </a:r>
            <a:r>
              <a:rPr lang="en-US" dirty="0">
                <a:solidFill>
                  <a:srgbClr val="002060"/>
                </a:solidFill>
              </a:rPr>
              <a:t> </a:t>
            </a:r>
            <a:r>
              <a:rPr lang="en-US" dirty="0" err="1">
                <a:solidFill>
                  <a:srgbClr val="002060"/>
                </a:solidFill>
              </a:rPr>
              <a:t>Đốm</a:t>
            </a:r>
            <a:r>
              <a:rPr lang="en-US" dirty="0">
                <a:solidFill>
                  <a:srgbClr val="002060"/>
                </a:solidFill>
              </a:rPr>
              <a:t> </a:t>
            </a:r>
            <a:r>
              <a:rPr lang="en-US" dirty="0" err="1">
                <a:solidFill>
                  <a:srgbClr val="002060"/>
                </a:solidFill>
              </a:rPr>
              <a:t>vẫn</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nhận</a:t>
            </a:r>
            <a:r>
              <a:rPr lang="en-US" dirty="0">
                <a:solidFill>
                  <a:srgbClr val="002060"/>
                </a:solidFill>
              </a:rPr>
              <a:t> </a:t>
            </a:r>
            <a:r>
              <a:rPr lang="en-US" dirty="0" err="1">
                <a:solidFill>
                  <a:srgbClr val="002060"/>
                </a:solidFill>
              </a:rPr>
              <a:t>quà</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phiếu</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ngoan</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đã</a:t>
            </a:r>
            <a:r>
              <a:rPr lang="en-US" dirty="0">
                <a:solidFill>
                  <a:srgbClr val="002060"/>
                </a:solidFill>
              </a:rPr>
              <a:t> </a:t>
            </a:r>
            <a:r>
              <a:rPr lang="en-US" dirty="0" err="1">
                <a:solidFill>
                  <a:srgbClr val="002060"/>
                </a:solidFill>
              </a:rPr>
              <a:t>thật</a:t>
            </a:r>
            <a:r>
              <a:rPr lang="en-US" dirty="0">
                <a:solidFill>
                  <a:srgbClr val="002060"/>
                </a:solidFill>
              </a:rPr>
              <a:t> </a:t>
            </a:r>
            <a:r>
              <a:rPr lang="en-US" dirty="0" err="1">
                <a:solidFill>
                  <a:srgbClr val="002060"/>
                </a:solidFill>
              </a:rPr>
              <a:t>thà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nhận</a:t>
            </a:r>
            <a:r>
              <a:rPr lang="en-US" dirty="0">
                <a:solidFill>
                  <a:srgbClr val="002060"/>
                </a:solidFill>
              </a:rPr>
              <a:t> </a:t>
            </a:r>
            <a:r>
              <a:rPr lang="en-US" dirty="0" err="1">
                <a:solidFill>
                  <a:srgbClr val="002060"/>
                </a:solidFill>
              </a:rPr>
              <a:t>khuyết</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mình</a:t>
            </a:r>
            <a:r>
              <a:rPr lang="en-US" dirty="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3505200" y="2811463"/>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347663"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5635923"/>
            <a:ext cx="5370024" cy="923330"/>
          </a:xfrm>
          <a:prstGeom prst="rect">
            <a:avLst/>
          </a:prstGeom>
        </p:spPr>
        <p:txBody>
          <a:bodyPr wrap="square">
            <a:spAutoFit/>
          </a:bodyPr>
          <a:lstStyle/>
          <a:p>
            <a:r>
              <a:rPr lang="en-US"/>
              <a:t>Nói rồi, cô giáo tặng cho mỗi bạn một chiếc ô tô đồ chơi rất đẹp. Chắc hẳn đó là đồ chơi mà cả hai bạn quý nhất trong năm học mẫu giáo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28650" y="2209800"/>
            <a:ext cx="7886700" cy="1325563"/>
          </a:xfrm>
        </p:spPr>
        <p:txBody>
          <a:bodyPr>
            <a:normAutofit/>
          </a:bodyPr>
          <a:lstStyle/>
          <a:p>
            <a:pPr algn="ctr"/>
            <a:r>
              <a:rPr lang="en-US" sz="8800" dirty="0" err="1">
                <a:solidFill>
                  <a:srgbClr val="FF00FF"/>
                </a:solidFill>
              </a:rPr>
              <a:t>Đàm</a:t>
            </a:r>
            <a:r>
              <a:rPr lang="en-US" sz="8800" dirty="0">
                <a:solidFill>
                  <a:srgbClr val="FF00FF"/>
                </a:solidFill>
              </a:rPr>
              <a:t> </a:t>
            </a:r>
            <a:r>
              <a:rPr lang="en-US" sz="8800" dirty="0" err="1">
                <a:solidFill>
                  <a:srgbClr val="FF00FF"/>
                </a:solidFill>
              </a:rPr>
              <a:t>thoại</a:t>
            </a:r>
            <a:endParaRPr lang="en-US" sz="8800" dirty="0">
              <a:solidFill>
                <a:srgbClr val="FF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a:latin typeface="Times New Roman" pitchFamily="18" charset="0"/>
                <a:cs typeface="Times New Roman" pitchFamily="18" charset="0"/>
              </a:rPr>
              <a:t>cô vừa kể cho các con nghe câu chuyện gì </a:t>
            </a:r>
          </a:p>
          <a:p>
            <a:pPr algn="ctr"/>
            <a:r>
              <a:rPr lang="en-US" sz="5400" b="1">
                <a:latin typeface="Times New Roman" pitchFamily="18" charset="0"/>
                <a:cs typeface="Times New Roman" pitchFamily="18" charset="0"/>
              </a:rPr>
              <a:t>Trong câu chuyện của cô có mấy nhân vật? Đó là những nhân vật nào?</a:t>
            </a:r>
          </a:p>
        </p:txBody>
      </p:sp>
    </p:spTree>
    <p:extLst>
      <p:ext uri="{BB962C8B-B14F-4D97-AF65-F5344CB8AC3E}">
        <p14:creationId xmlns:p14="http://schemas.microsoft.com/office/powerpoint/2010/main" val="4279109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3350"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4802188"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7173913" y="2341563"/>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219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220200" cy="7028513"/>
          </a:xfrm>
          <a:prstGeom prst="rect">
            <a:avLst/>
          </a:prstGeom>
        </p:spPr>
      </p:pic>
      <p:sp>
        <p:nvSpPr>
          <p:cNvPr id="2" name="Title 1"/>
          <p:cNvSpPr>
            <a:spLocks noGrp="1"/>
          </p:cNvSpPr>
          <p:nvPr>
            <p:ph type="ctrTitle"/>
          </p:nvPr>
        </p:nvSpPr>
        <p:spPr>
          <a:xfrm>
            <a:off x="457200" y="533400"/>
            <a:ext cx="7543800" cy="2387600"/>
          </a:xfrm>
        </p:spPr>
        <p:txBody>
          <a:bodyPr>
            <a:normAutofit fontScale="90000"/>
          </a:bodyPr>
          <a:lstStyle/>
          <a:p>
            <a:pPr>
              <a:lnSpc>
                <a:spcPct val="150000"/>
              </a:lnSpc>
            </a:pP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53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Hát</a:t>
            </a:r>
            <a:r>
              <a:rPr lang="en-US" sz="53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Vui</a:t>
            </a:r>
            <a:r>
              <a:rPr lang="en-US" sz="53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đến</a:t>
            </a:r>
            <a:r>
              <a:rPr lang="en-US" sz="53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a:t>
            </a:r>
            <a:endParaRPr lang="en-US" sz="53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4"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4800600"/>
            <a:ext cx="609600" cy="609600"/>
          </a:xfrm>
          <a:prstGeom prst="rect">
            <a:avLst/>
          </a:prstGeom>
        </p:spPr>
      </p:pic>
    </p:spTree>
    <p:extLst>
      <p:ext uri="{BB962C8B-B14F-4D97-AF65-F5344CB8AC3E}">
        <p14:creationId xmlns:p14="http://schemas.microsoft.com/office/powerpoint/2010/main" val="414570625"/>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16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3163" fill="hold"/>
                                        <p:tgtEl>
                                          <p:spTgt spid="4"/>
                                        </p:tgtEl>
                                      </p:cBhvr>
                                    </p:cmd>
                                  </p:childTnLst>
                                </p:cTn>
                              </p:par>
                            </p:childTnLst>
                          </p:cTn>
                        </p:par>
                      </p:childTnLst>
                    </p:cTn>
                  </p:par>
                </p:childTnLst>
              </p:cTn>
              <p:nextCondLst>
                <p:cond evt="onClick" delay="0">
                  <p:tgtEl>
                    <p:spTgt spid="4"/>
                  </p:tgtEl>
                </p:cond>
              </p:nextCondLst>
            </p:seq>
            <p:audio>
              <p:cMediaNode vol="43396">
                <p:cTn id="20"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4419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057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lúc xếp hàng đã xảy ra chuyện gì </a:t>
            </a:r>
          </a:p>
        </p:txBody>
      </p:sp>
    </p:spTree>
    <p:extLst>
      <p:ext uri="{BB962C8B-B14F-4D97-AF65-F5344CB8AC3E}">
        <p14:creationId xmlns:p14="http://schemas.microsoft.com/office/powerpoint/2010/main" val="107073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6261100" y="2301682"/>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0"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1156" y="546100"/>
            <a:ext cx="6629400" cy="1477328"/>
          </a:xfrm>
          <a:prstGeom prst="rect">
            <a:avLst/>
          </a:prstGeom>
        </p:spPr>
        <p:txBody>
          <a:bodyPr wrap="square">
            <a:spAutoFit/>
          </a:bodyPr>
          <a:lstStyle/>
          <a:p>
            <a:pPr algn="just"/>
            <a:r>
              <a:rPr lang="en-US" dirty="0" err="1">
                <a:solidFill>
                  <a:srgbClr val="002060"/>
                </a:solidFill>
              </a:rPr>
              <a:t>Hết</a:t>
            </a:r>
            <a:r>
              <a:rPr lang="en-US" dirty="0">
                <a:solidFill>
                  <a:srgbClr val="002060"/>
                </a:solidFill>
              </a:rPr>
              <a:t> </a:t>
            </a:r>
            <a:r>
              <a:rPr lang="en-US" dirty="0" err="1">
                <a:solidFill>
                  <a:srgbClr val="002060"/>
                </a:solidFill>
              </a:rPr>
              <a:t>giờ</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hàng</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lớp</a:t>
            </a:r>
            <a:r>
              <a:rPr lang="en-US" dirty="0">
                <a:solidFill>
                  <a:srgbClr val="002060"/>
                </a:solidFill>
              </a:rPr>
              <a:t>, </a:t>
            </a:r>
            <a:r>
              <a:rPr lang="en-US" dirty="0" err="1">
                <a:solidFill>
                  <a:srgbClr val="002060"/>
                </a:solidFill>
              </a:rPr>
              <a:t>Cún</a:t>
            </a:r>
            <a:r>
              <a:rPr lang="en-US" dirty="0">
                <a:solidFill>
                  <a:srgbClr val="002060"/>
                </a:solidFill>
              </a:rPr>
              <a:t> </a:t>
            </a:r>
            <a:r>
              <a:rPr lang="en-US" dirty="0" err="1">
                <a:solidFill>
                  <a:srgbClr val="002060"/>
                </a:solidFill>
              </a:rPr>
              <a:t>Đốm</a:t>
            </a:r>
            <a:r>
              <a:rPr lang="en-US" dirty="0">
                <a:solidFill>
                  <a:srgbClr val="002060"/>
                </a:solidFill>
              </a:rPr>
              <a:t> </a:t>
            </a:r>
            <a:r>
              <a:rPr lang="en-US" dirty="0" err="1">
                <a:solidFill>
                  <a:srgbClr val="002060"/>
                </a:solidFill>
              </a:rPr>
              <a:t>bá</a:t>
            </a:r>
            <a:r>
              <a:rPr lang="en-US" dirty="0">
                <a:solidFill>
                  <a:srgbClr val="002060"/>
                </a:solidFill>
              </a:rPr>
              <a:t> </a:t>
            </a:r>
            <a:r>
              <a:rPr lang="en-US" dirty="0" err="1">
                <a:solidFill>
                  <a:srgbClr val="002060"/>
                </a:solidFill>
              </a:rPr>
              <a:t>vai</a:t>
            </a:r>
            <a:r>
              <a:rPr lang="en-US" dirty="0">
                <a:solidFill>
                  <a:srgbClr val="002060"/>
                </a:solidFill>
              </a:rPr>
              <a:t>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xô</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làm</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ngã</a:t>
            </a:r>
            <a:r>
              <a:rPr lang="en-US" dirty="0">
                <a:solidFill>
                  <a:srgbClr val="002060"/>
                </a:solidFill>
              </a:rPr>
              <a:t> </a:t>
            </a:r>
            <a:r>
              <a:rPr lang="en-US" dirty="0" err="1">
                <a:solidFill>
                  <a:srgbClr val="002060"/>
                </a:solidFill>
              </a:rPr>
              <a:t>nhào</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gối</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trầy</a:t>
            </a:r>
            <a:r>
              <a:rPr lang="en-US" dirty="0">
                <a:solidFill>
                  <a:srgbClr val="002060"/>
                </a:solidFill>
              </a:rPr>
              <a:t> da </a:t>
            </a:r>
            <a:r>
              <a:rPr lang="en-US" dirty="0" err="1">
                <a:solidFill>
                  <a:srgbClr val="002060"/>
                </a:solidFill>
              </a:rPr>
              <a:t>thâm</a:t>
            </a:r>
            <a:r>
              <a:rPr lang="en-US" dirty="0">
                <a:solidFill>
                  <a:srgbClr val="002060"/>
                </a:solidFill>
              </a:rPr>
              <a:t> </a:t>
            </a:r>
            <a:r>
              <a:rPr lang="en-US" dirty="0" err="1">
                <a:solidFill>
                  <a:srgbClr val="002060"/>
                </a:solidFill>
              </a:rPr>
              <a:t>tím</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đau</a:t>
            </a:r>
            <a:r>
              <a:rPr lang="en-US" dirty="0">
                <a:solidFill>
                  <a:srgbClr val="002060"/>
                </a:solidFill>
              </a:rPr>
              <a:t> </a:t>
            </a:r>
            <a:r>
              <a:rPr lang="en-US" dirty="0" err="1">
                <a:solidFill>
                  <a:srgbClr val="002060"/>
                </a:solidFill>
              </a:rPr>
              <a:t>quá</a:t>
            </a:r>
            <a:r>
              <a:rPr lang="en-US" dirty="0">
                <a:solidFill>
                  <a:srgbClr val="002060"/>
                </a:solidFill>
              </a:rPr>
              <a:t> </a:t>
            </a:r>
            <a:r>
              <a:rPr lang="en-US" dirty="0" err="1">
                <a:solidFill>
                  <a:srgbClr val="002060"/>
                </a:solidFill>
              </a:rPr>
              <a:t>liền</a:t>
            </a:r>
            <a:r>
              <a:rPr lang="en-US" dirty="0">
                <a:solidFill>
                  <a:srgbClr val="002060"/>
                </a:solidFill>
              </a:rPr>
              <a:t> </a:t>
            </a:r>
            <a:r>
              <a:rPr lang="en-US" dirty="0" err="1">
                <a:solidFill>
                  <a:srgbClr val="002060"/>
                </a:solidFill>
              </a:rPr>
              <a:t>khóc</a:t>
            </a:r>
            <a:r>
              <a:rPr lang="en-US" dirty="0">
                <a:solidFill>
                  <a:srgbClr val="002060"/>
                </a:solidFill>
              </a:rPr>
              <a:t> </a:t>
            </a:r>
            <a:r>
              <a:rPr lang="en-US" dirty="0" err="1">
                <a:solidFill>
                  <a:srgbClr val="002060"/>
                </a:solidFill>
              </a:rPr>
              <a:t>òa</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Cô</a:t>
            </a:r>
            <a:r>
              <a:rPr lang="en-US" dirty="0">
                <a:solidFill>
                  <a:srgbClr val="002060"/>
                </a:solidFill>
              </a:rPr>
              <a:t> </a:t>
            </a:r>
            <a:r>
              <a:rPr lang="en-US" dirty="0" err="1">
                <a:solidFill>
                  <a:srgbClr val="002060"/>
                </a:solidFill>
              </a:rPr>
              <a:t>giáo</a:t>
            </a:r>
            <a:r>
              <a:rPr lang="en-US" dirty="0">
                <a:solidFill>
                  <a:srgbClr val="002060"/>
                </a:solidFill>
              </a:rPr>
              <a:t> </a:t>
            </a:r>
            <a:r>
              <a:rPr lang="en-US" dirty="0" err="1">
                <a:solidFill>
                  <a:srgbClr val="002060"/>
                </a:solidFill>
              </a:rPr>
              <a:t>Hươu</a:t>
            </a:r>
            <a:r>
              <a:rPr lang="en-US" dirty="0">
                <a:solidFill>
                  <a:srgbClr val="002060"/>
                </a:solidFill>
              </a:rPr>
              <a:t> Sao </a:t>
            </a:r>
            <a:r>
              <a:rPr lang="en-US" dirty="0" err="1">
                <a:solidFill>
                  <a:srgbClr val="002060"/>
                </a:solidFill>
              </a:rPr>
              <a:t>phải</a:t>
            </a:r>
            <a:r>
              <a:rPr lang="en-US" dirty="0">
                <a:solidFill>
                  <a:srgbClr val="002060"/>
                </a:solidFill>
              </a:rPr>
              <a:t> </a:t>
            </a:r>
            <a:r>
              <a:rPr lang="en-US" dirty="0" err="1">
                <a:solidFill>
                  <a:srgbClr val="002060"/>
                </a:solidFill>
              </a:rPr>
              <a:t>lấy</a:t>
            </a:r>
            <a:r>
              <a:rPr lang="en-US" dirty="0">
                <a:solidFill>
                  <a:srgbClr val="002060"/>
                </a:solidFill>
              </a:rPr>
              <a:t> </a:t>
            </a:r>
            <a:r>
              <a:rPr lang="en-US" dirty="0" err="1">
                <a:solidFill>
                  <a:srgbClr val="002060"/>
                </a:solidFill>
              </a:rPr>
              <a:t>dầu</a:t>
            </a:r>
            <a:r>
              <a:rPr lang="en-US" dirty="0">
                <a:solidFill>
                  <a:srgbClr val="002060"/>
                </a:solidFill>
              </a:rPr>
              <a:t> </a:t>
            </a:r>
            <a:r>
              <a:rPr lang="en-US" dirty="0" err="1">
                <a:solidFill>
                  <a:srgbClr val="002060"/>
                </a:solidFill>
              </a:rPr>
              <a:t>cao</a:t>
            </a:r>
            <a:r>
              <a:rPr lang="en-US" dirty="0">
                <a:solidFill>
                  <a:srgbClr val="002060"/>
                </a:solidFill>
              </a:rPr>
              <a:t> </a:t>
            </a:r>
            <a:r>
              <a:rPr lang="en-US" dirty="0" err="1">
                <a:solidFill>
                  <a:srgbClr val="002060"/>
                </a:solidFill>
              </a:rPr>
              <a:t>xoa</a:t>
            </a:r>
            <a:r>
              <a:rPr lang="en-US" dirty="0">
                <a:solidFill>
                  <a:srgbClr val="002060"/>
                </a:solidFill>
              </a:rPr>
              <a:t> </a:t>
            </a:r>
            <a:r>
              <a:rPr lang="en-US" dirty="0" err="1">
                <a:solidFill>
                  <a:srgbClr val="002060"/>
                </a:solidFill>
              </a:rPr>
              <a:t>bóp</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chỗ</a:t>
            </a:r>
            <a:r>
              <a:rPr lang="en-US" dirty="0">
                <a:solidFill>
                  <a:srgbClr val="002060"/>
                </a:solidFill>
              </a:rPr>
              <a:t> </a:t>
            </a:r>
            <a:r>
              <a:rPr lang="en-US" dirty="0" err="1">
                <a:solidFill>
                  <a:srgbClr val="002060"/>
                </a:solidFill>
              </a:rPr>
              <a:t>đau</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990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6388100" y="788535"/>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4163"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0" y="4489450"/>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2173288" y="4291013"/>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279400"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52401" y="530270"/>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38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a:latin typeface="Times New Roman" pitchFamily="18" charset="0"/>
                <a:cs typeface="Times New Roman" pitchFamily="18" charset="0"/>
              </a:rPr>
              <a:t>giờ sinh hoạt cuối tuần ai đã không dám nhận phiếu bé ngoan ? Vì sao ? cô giáo đã nói như thế nào ?</a:t>
            </a:r>
          </a:p>
        </p:txBody>
      </p:sp>
    </p:spTree>
    <p:extLst>
      <p:ext uri="{BB962C8B-B14F-4D97-AF65-F5344CB8AC3E}">
        <p14:creationId xmlns:p14="http://schemas.microsoft.com/office/powerpoint/2010/main" val="300514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latin typeface="Times New Roman" pitchFamily="18" charset="0"/>
                <a:cs typeface="Times New Roman" pitchFamily="18" charset="0"/>
              </a:rPr>
              <a:t>cuối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cùng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gấu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xù</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nhận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được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sao</a:t>
            </a:r>
            <a:r>
              <a:rPr lang="en-US" sz="4400" b="1" dirty="0">
                <a:latin typeface="Times New Roman" pitchFamily="18" charset="0"/>
                <a:cs typeface="Times New Roman" pitchFamily="18" charset="0"/>
              </a:rPr>
              <a:t> ?</a:t>
            </a:r>
          </a:p>
        </p:txBody>
      </p:sp>
    </p:spTree>
    <p:extLst>
      <p:ext uri="{BB962C8B-B14F-4D97-AF65-F5344CB8AC3E}">
        <p14:creationId xmlns:p14="http://schemas.microsoft.com/office/powerpoint/2010/main" val="1828070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57700" y="32861"/>
            <a:ext cx="4572000" cy="1477328"/>
          </a:xfrm>
          <a:prstGeom prst="rect">
            <a:avLst/>
          </a:prstGeom>
        </p:spPr>
        <p:txBody>
          <a:bodyPr>
            <a:spAutoFit/>
          </a:bodyPr>
          <a:lstStyle/>
          <a:p>
            <a:r>
              <a:rPr lang="en-US"/>
              <a:t>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extLst>
      <p:ext uri="{BB962C8B-B14F-4D97-AF65-F5344CB8AC3E}">
        <p14:creationId xmlns:p14="http://schemas.microsoft.com/office/powerpoint/2010/main" val="23301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a:latin typeface="Times New Roman" pitchFamily="18" charset="0"/>
                <a:cs typeface="Times New Roman" pitchFamily="18" charset="0"/>
              </a:rPr>
              <a:t>các con thấy gấu xù là người như thế nào </a:t>
            </a:r>
          </a:p>
        </p:txBody>
      </p:sp>
    </p:spTree>
    <p:extLst>
      <p:ext uri="{BB962C8B-B14F-4D97-AF65-F5344CB8AC3E}">
        <p14:creationId xmlns:p14="http://schemas.microsoft.com/office/powerpoint/2010/main" val="136499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3200"/>
            <a:ext cx="8229600" cy="1143000"/>
          </a:xfrm>
        </p:spPr>
        <p:txBody>
          <a:bodyPr/>
          <a:lstStyle/>
          <a:p>
            <a:r>
              <a:rPr lang="en-US" b="1">
                <a:solidFill>
                  <a:schemeClr val="accent2"/>
                </a:solidFill>
                <a:effectLst>
                  <a:outerShdw blurRad="38100" dist="38100" dir="2700000" algn="tl">
                    <a:srgbClr val="C0C0C0"/>
                  </a:outerShdw>
                </a:effectLst>
              </a:rPr>
              <a:t>MÓN QUÀ CỦA CÔ GIÁO</a:t>
            </a:r>
          </a:p>
        </p:txBody>
      </p:sp>
      <p:sp>
        <p:nvSpPr>
          <p:cNvPr id="68611" name="Rectangle 3"/>
          <p:cNvSpPr>
            <a:spLocks noGrp="1" noChangeArrowheads="1"/>
          </p:cNvSpPr>
          <p:nvPr>
            <p:ph idx="1"/>
          </p:nvPr>
        </p:nvSpPr>
        <p:spPr>
          <a:xfrm>
            <a:off x="457200" y="1600200"/>
            <a:ext cx="2590800" cy="685800"/>
          </a:xfrm>
          <a:solidFill>
            <a:srgbClr val="FFFF00">
              <a:alpha val="66000"/>
            </a:srgbClr>
          </a:solidFill>
          <a:ln>
            <a:solidFill>
              <a:schemeClr val="tx1"/>
            </a:solidFill>
            <a:miter lim="800000"/>
            <a:headEnd/>
            <a:tailEnd/>
          </a:ln>
        </p:spPr>
        <p:txBody>
          <a:bodyPr/>
          <a:lstStyle/>
          <a:p>
            <a:pPr>
              <a:buFontTx/>
              <a:buNone/>
            </a:pPr>
            <a:r>
              <a:rPr lang="en-US" dirty="0" err="1">
                <a:solidFill>
                  <a:schemeClr val="accent2"/>
                </a:solidFill>
                <a:effectLst>
                  <a:outerShdw blurRad="38100" dist="38100" dir="2700000" algn="tl">
                    <a:srgbClr val="000000"/>
                  </a:outerShdw>
                </a:effectLst>
              </a:rPr>
              <a:t>Câu</a:t>
            </a:r>
            <a:r>
              <a:rPr lang="en-US" dirty="0">
                <a:solidFill>
                  <a:schemeClr val="accent2"/>
                </a:solidFill>
                <a:effectLst>
                  <a:outerShdw blurRad="38100" dist="38100" dir="2700000" algn="tl">
                    <a:srgbClr val="000000"/>
                  </a:outerShdw>
                </a:effectLst>
              </a:rPr>
              <a:t> </a:t>
            </a:r>
            <a:r>
              <a:rPr lang="en-US" dirty="0" err="1">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chuyỆn</a:t>
            </a:r>
            <a:endParaRPr lang="en-US"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173"/>
            <a:ext cx="9144000" cy="6970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8611">
                                            <p:bg/>
                                          </p:spTgt>
                                        </p:tgtEl>
                                        <p:attrNameLst>
                                          <p:attrName>style.visibility</p:attrName>
                                        </p:attrNameLst>
                                      </p:cBhvr>
                                      <p:to>
                                        <p:strVal val="visible"/>
                                      </p:to>
                                    </p:set>
                                    <p:animEffect transition="in" filter="fade">
                                      <p:cBhvr>
                                        <p:cTn id="7" dur="1000"/>
                                        <p:tgtEl>
                                          <p:spTgt spid="68611">
                                            <p:bg/>
                                          </p:spTgt>
                                        </p:tgtEl>
                                      </p:cBhvr>
                                    </p:animEffect>
                                    <p:anim calcmode="lin" valueType="num">
                                      <p:cBhvr>
                                        <p:cTn id="8" dur="1000" fill="hold"/>
                                        <p:tgtEl>
                                          <p:spTgt spid="68611">
                                            <p:bg/>
                                          </p:spTgt>
                                        </p:tgtEl>
                                        <p:attrNameLst>
                                          <p:attrName>ppt_x</p:attrName>
                                        </p:attrNameLst>
                                      </p:cBhvr>
                                      <p:tavLst>
                                        <p:tav tm="0">
                                          <p:val>
                                            <p:strVal val="#ppt_x"/>
                                          </p:val>
                                        </p:tav>
                                        <p:tav tm="100000">
                                          <p:val>
                                            <p:strVal val="#ppt_x"/>
                                          </p:val>
                                        </p:tav>
                                      </p:tavLst>
                                    </p:anim>
                                    <p:anim calcmode="lin" valueType="num">
                                      <p:cBhvr>
                                        <p:cTn id="9" dur="900" decel="100000" fill="hold"/>
                                        <p:tgtEl>
                                          <p:spTgt spid="68611">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611">
                                            <p:bg/>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68611">
                                            <p:txEl>
                                              <p:pRg st="0" end="0"/>
                                            </p:txEl>
                                          </p:spTgt>
                                        </p:tgtEl>
                                        <p:attrNameLst>
                                          <p:attrName>style.visibility</p:attrName>
                                        </p:attrNameLst>
                                      </p:cBhvr>
                                      <p:to>
                                        <p:strVal val="visible"/>
                                      </p:to>
                                    </p:set>
                                    <p:animEffect transition="in" filter="fade">
                                      <p:cBhvr>
                                        <p:cTn id="14" dur="1000"/>
                                        <p:tgtEl>
                                          <p:spTgt spid="68611">
                                            <p:txEl>
                                              <p:pRg st="0" end="0"/>
                                            </p:txEl>
                                          </p:spTgt>
                                        </p:tgtEl>
                                      </p:cBhvr>
                                    </p:animEffect>
                                    <p:anim calcmode="lin" valueType="num">
                                      <p:cBhvr>
                                        <p:cTn id="15"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68611">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86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8610"/>
                                        </p:tgtEl>
                                        <p:attrNameLst>
                                          <p:attrName>style.visibility</p:attrName>
                                        </p:attrNameLst>
                                      </p:cBhvr>
                                      <p:to>
                                        <p:strVal val="visible"/>
                                      </p:to>
                                    </p:set>
                                    <p:animEffect transition="in" filter="randombar(horizontal)">
                                      <p:cBhvr>
                                        <p:cTn id="22"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96399" cy="6858000"/>
          </a:xfrm>
          <a:prstGeom prst="rect">
            <a:avLst/>
          </a:prstGeom>
        </p:spPr>
      </p:pic>
      <p:sp>
        <p:nvSpPr>
          <p:cNvPr id="8" name="WordArt 4"/>
          <p:cNvSpPr>
            <a:spLocks noChangeArrowheads="1" noChangeShapeType="1" noTextEdit="1"/>
          </p:cNvSpPr>
          <p:nvPr/>
        </p:nvSpPr>
        <p:spPr bwMode="auto">
          <a:xfrm>
            <a:off x="2362200" y="2057400"/>
            <a:ext cx="4343400" cy="10668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79"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subTitle" idx="1"/>
          </p:nvPr>
        </p:nvSpPr>
        <p:spPr>
          <a:xfrm>
            <a:off x="1143000" y="3048000"/>
            <a:ext cx="7239000" cy="990600"/>
          </a:xfrm>
          <a:solidFill>
            <a:srgbClr val="00FFFF"/>
          </a:solidFill>
          <a:ln>
            <a:solidFill>
              <a:schemeClr val="tx1"/>
            </a:solidFill>
            <a:miter lim="800000"/>
            <a:headEnd/>
            <a:tailEnd/>
          </a:ln>
        </p:spPr>
        <p:txBody>
          <a:bodyPr>
            <a:normAutofit fontScale="85000" lnSpcReduction="10000"/>
          </a:bodyPr>
          <a:lstStyle/>
          <a:p>
            <a:r>
              <a:rPr lang="en-US" sz="4400" b="1">
                <a:solidFill>
                  <a:schemeClr val="accent2"/>
                </a:solidFill>
                <a:effectLst>
                  <a:outerShdw blurRad="38100" dist="38100" dir="2700000" algn="tl">
                    <a:srgbClr val="000000"/>
                  </a:outerShdw>
                </a:effectLst>
              </a:rPr>
              <a:t>C</a:t>
            </a:r>
            <a:r>
              <a:rPr lang="vi-VN" sz="4400" b="1">
                <a:solidFill>
                  <a:schemeClr val="accent2"/>
                </a:solidFill>
                <a:effectLst>
                  <a:outerShdw blurRad="38100" dist="38100" dir="2700000" algn="tl">
                    <a:srgbClr val="000000"/>
                  </a:outerShdw>
                </a:effectLst>
              </a:rPr>
              <a:t>ả</a:t>
            </a:r>
            <a:r>
              <a:rPr lang="en-US" sz="4400" b="1">
                <a:solidFill>
                  <a:schemeClr val="accent2"/>
                </a:solidFill>
                <a:effectLst>
                  <a:outerShdw blurRad="38100" dist="38100" dir="2700000" algn="tl">
                    <a:srgbClr val="000000"/>
                  </a:outerShdw>
                </a:effectLst>
              </a:rPr>
              <a:t>m </a:t>
            </a:r>
            <a:r>
              <a:rPr lang="vi-VN" sz="4400" b="1">
                <a:solidFill>
                  <a:schemeClr val="accent2"/>
                </a:solidFill>
                <a:effectLst>
                  <a:outerShdw blurRad="38100" dist="38100" dir="2700000" algn="tl">
                    <a:srgbClr val="000000"/>
                  </a:outerShdw>
                </a:effectLst>
              </a:rPr>
              <a:t>ơ</a:t>
            </a:r>
            <a:r>
              <a:rPr lang="en-US" sz="4400" b="1">
                <a:solidFill>
                  <a:schemeClr val="accent2"/>
                </a:solidFill>
                <a:effectLst>
                  <a:outerShdw blurRad="38100" dist="38100" dir="2700000" algn="tl">
                    <a:srgbClr val="000000"/>
                  </a:outerShdw>
                </a:effectLst>
              </a:rPr>
              <a:t>n qu</a:t>
            </a:r>
            <a:r>
              <a:rPr lang="vi-VN" sz="4400" b="1">
                <a:solidFill>
                  <a:schemeClr val="accent2"/>
                </a:solidFill>
                <a:effectLst>
                  <a:outerShdw blurRad="38100" dist="38100" dir="2700000" algn="tl">
                    <a:srgbClr val="000000"/>
                  </a:outerShdw>
                </a:effectLst>
              </a:rPr>
              <a:t>ý</a:t>
            </a:r>
            <a:r>
              <a:rPr lang="en-US" sz="4400" b="1">
                <a:solidFill>
                  <a:schemeClr val="accent2"/>
                </a:solidFill>
                <a:effectLst>
                  <a:outerShdw blurRad="38100" dist="38100" dir="2700000" algn="tl">
                    <a:srgbClr val="000000"/>
                  </a:outerShdw>
                </a:effectLst>
              </a:rPr>
              <a:t> c</a:t>
            </a:r>
            <a:r>
              <a:rPr lang="vi-VN" sz="4400" b="1">
                <a:solidFill>
                  <a:schemeClr val="accent2"/>
                </a:solidFill>
                <a:effectLst>
                  <a:outerShdw blurRad="38100" dist="38100" dir="2700000" algn="tl">
                    <a:srgbClr val="000000"/>
                  </a:outerShdw>
                </a:effectLst>
              </a:rPr>
              <a:t>ô</a:t>
            </a:r>
            <a:r>
              <a:rPr lang="en-US" sz="4400" b="1">
                <a:solidFill>
                  <a:schemeClr val="accent2"/>
                </a:solidFill>
                <a:effectLst>
                  <a:outerShdw blurRad="38100" dist="38100" dir="2700000" algn="tl">
                    <a:srgbClr val="000000"/>
                  </a:outerShdw>
                </a:effectLst>
              </a:rPr>
              <a:t> </a:t>
            </a:r>
            <a:r>
              <a:rPr lang="vi-VN" sz="4400" b="1">
                <a:solidFill>
                  <a:schemeClr val="accent2"/>
                </a:solidFill>
                <a:effectLst>
                  <a:outerShdw blurRad="38100" dist="38100" dir="2700000" algn="tl">
                    <a:srgbClr val="000000"/>
                  </a:outerShdw>
                </a:effectLst>
              </a:rPr>
              <a:t>đã đến dự</a:t>
            </a:r>
            <a:endParaRPr lang="en-US" sz="4400" b="1">
              <a:solidFill>
                <a:schemeClr val="accent2"/>
              </a:solidFill>
              <a:effectLst>
                <a:outerShdw blurRad="38100" dist="38100" dir="2700000" algn="tl">
                  <a:srgbClr val="000000"/>
                </a:outerShdw>
              </a:effectLst>
            </a:endParaRPr>
          </a:p>
        </p:txBody>
      </p:sp>
      <p:sp>
        <p:nvSpPr>
          <p:cNvPr id="70659" name="Rectangle 3"/>
          <p:cNvSpPr>
            <a:spLocks noChangeArrowheads="1"/>
          </p:cNvSpPr>
          <p:nvPr/>
        </p:nvSpPr>
        <p:spPr bwMode="auto">
          <a:xfrm>
            <a:off x="1676400" y="4953000"/>
            <a:ext cx="5715000" cy="762000"/>
          </a:xfrm>
          <a:prstGeom prst="rect">
            <a:avLst/>
          </a:prstGeom>
          <a:solidFill>
            <a:srgbClr val="3366FF">
              <a:alpha val="33000"/>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r>
              <a:rPr lang="en-US" b="1">
                <a:solidFill>
                  <a:srgbClr val="FFFF66"/>
                </a:solidFill>
                <a:effectLst>
                  <a:outerShdw blurRad="38100" dist="38100" dir="2700000" algn="tl">
                    <a:srgbClr val="000000"/>
                  </a:outerShdw>
                </a:effectLst>
              </a:rPr>
              <a:t>Ch</a:t>
            </a:r>
            <a:r>
              <a:rPr lang="vi-VN" b="1">
                <a:solidFill>
                  <a:srgbClr val="FFFF66"/>
                </a:solidFill>
                <a:effectLst>
                  <a:outerShdw blurRad="38100" dist="38100" dir="2700000" algn="tl">
                    <a:srgbClr val="000000"/>
                  </a:outerShdw>
                </a:effectLst>
              </a:rPr>
              <a:t>ú</a:t>
            </a:r>
            <a:r>
              <a:rPr lang="en-US" b="1">
                <a:solidFill>
                  <a:srgbClr val="FFFF66"/>
                </a:solidFill>
                <a:effectLst>
                  <a:outerShdw blurRad="38100" dist="38100" dir="2700000" algn="tl">
                    <a:srgbClr val="000000"/>
                  </a:outerShdw>
                </a:effectLst>
              </a:rPr>
              <a:t>c c</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c ch</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u ch</a:t>
            </a:r>
            <a:r>
              <a:rPr lang="vi-VN" b="1">
                <a:solidFill>
                  <a:srgbClr val="FFFF66"/>
                </a:solidFill>
                <a:effectLst>
                  <a:outerShdw blurRad="38100" dist="38100" dir="2700000" algn="tl">
                    <a:srgbClr val="000000"/>
                  </a:outerShdw>
                </a:effectLst>
              </a:rPr>
              <a:t>ă</a:t>
            </a:r>
            <a:r>
              <a:rPr lang="en-US" b="1">
                <a:solidFill>
                  <a:srgbClr val="FFFF66"/>
                </a:solidFill>
                <a:effectLst>
                  <a:outerShdw blurRad="38100" dist="38100" dir="2700000" algn="tl">
                    <a:srgbClr val="000000"/>
                  </a:outerShdw>
                </a:effectLst>
              </a:rPr>
              <a:t>m ngoan</a:t>
            </a:r>
          </a:p>
        </p:txBody>
      </p:sp>
      <p:sp>
        <p:nvSpPr>
          <p:cNvPr id="70660" name="WordArt 4"/>
          <p:cNvSpPr>
            <a:spLocks noChangeArrowheads="1" noChangeShapeType="1" noTextEdit="1"/>
          </p:cNvSpPr>
          <p:nvPr/>
        </p:nvSpPr>
        <p:spPr bwMode="auto">
          <a:xfrm>
            <a:off x="1447800" y="533400"/>
            <a:ext cx="6224588" cy="1295400"/>
          </a:xfrm>
          <a:prstGeom prst="rect">
            <a:avLst/>
          </a:prstGeom>
        </p:spPr>
        <p:txBody>
          <a:bodyPr wrap="none" fromWordArt="1">
            <a:prstTxWarp prst="textPlain">
              <a:avLst>
                <a:gd name="adj" fmla="val 50000"/>
              </a:avLst>
            </a:prstTxWarp>
          </a:bodyPr>
          <a:lstStyle/>
          <a:p>
            <a:pPr algn="ctr"/>
            <a:r>
              <a:rPr lang="vi-VN"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rPr>
              <a:t>buổi học đã kết thúc</a:t>
            </a:r>
            <a:endParaRPr lang="en-US"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0658">
                                            <p:bg/>
                                          </p:spTgt>
                                        </p:tgtEl>
                                        <p:attrNameLst>
                                          <p:attrName>style.visibility</p:attrName>
                                        </p:attrNameLst>
                                      </p:cBhvr>
                                      <p:to>
                                        <p:strVal val="visible"/>
                                      </p:to>
                                    </p:set>
                                    <p:animEffect transition="in" filter="fade">
                                      <p:cBhvr>
                                        <p:cTn id="7" dur="1000"/>
                                        <p:tgtEl>
                                          <p:spTgt spid="70658">
                                            <p:bg/>
                                          </p:spTgt>
                                        </p:tgtEl>
                                      </p:cBhvr>
                                    </p:animEffect>
                                    <p:anim calcmode="lin" valueType="num">
                                      <p:cBhvr>
                                        <p:cTn id="8" dur="1000" fill="hold"/>
                                        <p:tgtEl>
                                          <p:spTgt spid="70658">
                                            <p:bg/>
                                          </p:spTgt>
                                        </p:tgtEl>
                                        <p:attrNameLst>
                                          <p:attrName>ppt_x</p:attrName>
                                        </p:attrNameLst>
                                      </p:cBhvr>
                                      <p:tavLst>
                                        <p:tav tm="0">
                                          <p:val>
                                            <p:strVal val="#ppt_x-.1"/>
                                          </p:val>
                                        </p:tav>
                                        <p:tav tm="100000">
                                          <p:val>
                                            <p:strVal val="#ppt_x"/>
                                          </p:val>
                                        </p:tav>
                                      </p:tavLst>
                                    </p:anim>
                                    <p:anim calcmode="lin" valueType="num">
                                      <p:cBhvr>
                                        <p:cTn id="9" dur="1000" fill="hold"/>
                                        <p:tgtEl>
                                          <p:spTgt spid="70658">
                                            <p:bg/>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31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70658">
                                            <p:txEl>
                                              <p:pRg st="0" end="0"/>
                                            </p:txEl>
                                          </p:spTgt>
                                        </p:tgtEl>
                                        <p:attrNameLst>
                                          <p:attrName>style.visibility</p:attrName>
                                        </p:attrNameLst>
                                      </p:cBhvr>
                                      <p:to>
                                        <p:strVal val="visible"/>
                                      </p:to>
                                    </p:set>
                                    <p:animEffect transition="in" filter="fade">
                                      <p:cBhvr>
                                        <p:cTn id="13" dur="1000"/>
                                        <p:tgtEl>
                                          <p:spTgt spid="70658">
                                            <p:txEl>
                                              <p:pRg st="0" end="0"/>
                                            </p:txEl>
                                          </p:spTgt>
                                        </p:tgtEl>
                                      </p:cBhvr>
                                    </p:animEffect>
                                    <p:anim calcmode="lin" valueType="num">
                                      <p:cBhvr>
                                        <p:cTn id="14" dur="1000" fill="hold"/>
                                        <p:tgtEl>
                                          <p:spTgt spid="70658">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70658">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6200"/>
                            </p:stCondLst>
                            <p:childTnLst>
                              <p:par>
                                <p:cTn id="17" presetID="37" presetClass="entr" presetSubtype="0" fill="hold" grpId="0" nodeType="afterEffect">
                                  <p:stCondLst>
                                    <p:cond delay="0"/>
                                  </p:stCondLst>
                                  <p:childTnLst>
                                    <p:set>
                                      <p:cBhvr>
                                        <p:cTn id="18" dur="1" fill="hold">
                                          <p:stCondLst>
                                            <p:cond delay="0"/>
                                          </p:stCondLst>
                                        </p:cTn>
                                        <p:tgtEl>
                                          <p:spTgt spid="70659"/>
                                        </p:tgtEl>
                                        <p:attrNameLst>
                                          <p:attrName>style.visibility</p:attrName>
                                        </p:attrNameLst>
                                      </p:cBhvr>
                                      <p:to>
                                        <p:strVal val="visible"/>
                                      </p:to>
                                    </p:set>
                                    <p:animEffect transition="in" filter="fade">
                                      <p:cBhvr>
                                        <p:cTn id="19" dur="1000"/>
                                        <p:tgtEl>
                                          <p:spTgt spid="70659"/>
                                        </p:tgtEl>
                                      </p:cBhvr>
                                    </p:animEffect>
                                    <p:anim calcmode="lin" valueType="num">
                                      <p:cBhvr>
                                        <p:cTn id="20" dur="1000" fill="hold"/>
                                        <p:tgtEl>
                                          <p:spTgt spid="70659"/>
                                        </p:tgtEl>
                                        <p:attrNameLst>
                                          <p:attrName>ppt_x</p:attrName>
                                        </p:attrNameLst>
                                      </p:cBhvr>
                                      <p:tavLst>
                                        <p:tav tm="0">
                                          <p:val>
                                            <p:strVal val="#ppt_x"/>
                                          </p:val>
                                        </p:tav>
                                        <p:tav tm="100000">
                                          <p:val>
                                            <p:strVal val="#ppt_x"/>
                                          </p:val>
                                        </p:tav>
                                      </p:tavLst>
                                    </p:anim>
                                    <p:anim calcmode="lin" valueType="num">
                                      <p:cBhvr>
                                        <p:cTn id="21" dur="900" decel="100000" fill="hold"/>
                                        <p:tgtEl>
                                          <p:spTgt spid="7065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065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3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3163"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0658" grpId="0" build="p" animBg="1"/>
      <p:bldP spid="706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74281" y="-28396"/>
            <a:ext cx="5305425" cy="1200329"/>
          </a:xfrm>
          <a:prstGeom prst="rect">
            <a:avLst/>
          </a:prstGeom>
        </p:spPr>
        <p:txBody>
          <a:bodyPr wrap="square">
            <a:spAutoFit/>
          </a:bodyPr>
          <a:lstStyle/>
          <a:p>
            <a:r>
              <a:rPr lang="en-US"/>
              <a:t>Hôm thứ hai đầu tuần, cô giáo Hươu Sao nói với cả lớp mẫu giáo lớn:- Các con sắp được nghỉ hè rồi. Tuần này, ai được phiếu bé ngoan, cô sẽ tặng cho một món quà.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88" y="5333047"/>
            <a:ext cx="4824412" cy="1477328"/>
          </a:xfrm>
          <a:prstGeom prst="rect">
            <a:avLst/>
          </a:prstGeom>
        </p:spPr>
        <p:txBody>
          <a:bodyPr wrap="square">
            <a:spAutoFit/>
          </a:bodyPr>
          <a:lstStyle/>
          <a:p>
            <a:r>
              <a:rPr lang="en-US"/>
              <a:t>Từ hôm ấy, bé nào cũng cố gắng hát hay hơn, múa dẻo hơn và trật tự hơn khi ngồi trong lớp. Đến ngày thứ bảy, cả lớp mẫu giáo lớn hồi hộp , vì bé nào cũng thích được cô giáo cho quà mà!.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5867400" y="2320925"/>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91" y="188954"/>
            <a:ext cx="6859121"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5344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2971800" y="2416175"/>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4343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00200" y="5934670"/>
            <a:ext cx="5867400" cy="923330"/>
          </a:xfrm>
          <a:prstGeom prst="rect">
            <a:avLst/>
          </a:prstGeom>
        </p:spPr>
        <p:txBody>
          <a:bodyPr wrap="square">
            <a:spAutoFit/>
          </a:bodyPr>
          <a:lstStyle/>
          <a:p>
            <a:r>
              <a:rPr lang="en-US"/>
              <a:t>Giờ sinh hoạt cuối tuần, cô khen cả lớp: </a:t>
            </a:r>
          </a:p>
          <a:p>
            <a:r>
              <a:rPr lang="en-US"/>
              <a:t>-    Tất cả các con đều xứng đáng nhận phiếu bé ngoan và nhận quà của cô.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1127</TotalTime>
  <Words>944</Words>
  <Application>Microsoft Office PowerPoint</Application>
  <PresentationFormat>On-screen Show (4:3)</PresentationFormat>
  <Paragraphs>64</Paragraphs>
  <Slides>31</Slides>
  <Notes>16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Tw Cen MT</vt:lpstr>
      <vt:lpstr>Droplet</vt:lpstr>
      <vt:lpstr>    HOẠT ĐỘNG LÀM QUEN VĂN HỌC  Truyện “Món quà của cô giáo” Lứa tuổi: 4 – 5 tuổi Giáo viên: Đinh Thị Hồng Phấn</vt:lpstr>
      <vt:lpstr>    Hát: Vui đến trường</vt:lpstr>
      <vt:lpstr>MÓN QUÀ CỦA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60</cp:revision>
  <dcterms:created xsi:type="dcterms:W3CDTF">2009-06-14T10:18:10Z</dcterms:created>
  <dcterms:modified xsi:type="dcterms:W3CDTF">2024-11-07T16:15:24Z</dcterms:modified>
</cp:coreProperties>
</file>