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11" r:id="rId14"/>
  </p:sldIdLst>
  <p:sldSz cx="18288000" cy="10287000"/>
  <p:notesSz cx="6858000" cy="9144000"/>
  <p:embeddedFontLst>
    <p:embeddedFont>
      <p:font typeface="Charm" panose="020B0604020202020204" charset="-34"/>
      <p:regular r:id="rId15"/>
    </p:embeddedFont>
    <p:embeddedFont>
      <p:font typeface="DejaVu Serif Bold" panose="020B0604020202020204" charset="0"/>
      <p:regular r:id="rId16"/>
    </p:embeddedFont>
    <p:embeddedFont>
      <p:font typeface="Noto Sans Bold" panose="020B0802040504020204" pitchFamily="34" charset="0"/>
      <p:regular r:id="rId17"/>
      <p:bold r:id="rId18"/>
    </p:embeddedFont>
    <p:embeddedFont>
      <p:font typeface="Roboto Bold" panose="02000000000000000000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3.sv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12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35.svg"/><Relationship Id="rId5" Type="http://schemas.openxmlformats.org/officeDocument/2006/relationships/image" Target="../media/image71.svg"/><Relationship Id="rId1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70.png"/><Relationship Id="rId9" Type="http://schemas.openxmlformats.org/officeDocument/2006/relationships/image" Target="../media/image53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91.png"/><Relationship Id="rId17" Type="http://schemas.openxmlformats.org/officeDocument/2006/relationships/image" Target="../media/image96.svg"/><Relationship Id="rId2" Type="http://schemas.openxmlformats.org/officeDocument/2006/relationships/image" Target="../media/image75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90.png"/><Relationship Id="rId5" Type="http://schemas.openxmlformats.org/officeDocument/2006/relationships/image" Target="../media/image78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98.svg"/><Relationship Id="rId4" Type="http://schemas.openxmlformats.org/officeDocument/2006/relationships/image" Target="../media/image77.png"/><Relationship Id="rId9" Type="http://schemas.openxmlformats.org/officeDocument/2006/relationships/image" Target="../media/image55.png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6.jpe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7.svg"/><Relationship Id="rId12" Type="http://schemas.openxmlformats.org/officeDocument/2006/relationships/image" Target="../media/image4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jpg"/><Relationship Id="rId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50.sv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42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sv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5.png"/><Relationship Id="rId5" Type="http://schemas.openxmlformats.org/officeDocument/2006/relationships/image" Target="../media/image51.png"/><Relationship Id="rId10" Type="http://schemas.openxmlformats.org/officeDocument/2006/relationships/image" Target="../media/image64.svg"/><Relationship Id="rId4" Type="http://schemas.openxmlformats.org/officeDocument/2006/relationships/image" Target="../media/image42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50.svg"/><Relationship Id="rId7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3.sv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12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35.svg"/><Relationship Id="rId5" Type="http://schemas.openxmlformats.org/officeDocument/2006/relationships/image" Target="../media/image71.svg"/><Relationship Id="rId1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70.png"/><Relationship Id="rId9" Type="http://schemas.openxmlformats.org/officeDocument/2006/relationships/image" Target="../media/image53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8287970" cy="10285077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21594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3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34" y="3360765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2743200" y="9101285"/>
            <a:ext cx="135636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644916"/>
            <a:ext cx="81378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46252727-7860-1207-83F6-179959C965E4}"/>
              </a:ext>
            </a:extLst>
          </p:cNvPr>
          <p:cNvSpPr txBox="1"/>
          <p:nvPr/>
        </p:nvSpPr>
        <p:spPr>
          <a:xfrm>
            <a:off x="3276600" y="5151748"/>
            <a:ext cx="11063883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52B2"/>
                </a:solidFill>
                <a:latin typeface="Charm"/>
              </a:rPr>
              <a:t>Đề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tài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: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Bé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cần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gì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để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lớn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lên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và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khỏe</a:t>
            </a:r>
            <a:r>
              <a:rPr lang="en-US" sz="5499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5499" dirty="0" err="1">
                <a:solidFill>
                  <a:srgbClr val="0052B2"/>
                </a:solidFill>
                <a:latin typeface="Charm"/>
              </a:rPr>
              <a:t>mạnh</a:t>
            </a:r>
            <a:endParaRPr lang="en-US" sz="5499" dirty="0">
              <a:solidFill>
                <a:srgbClr val="0052B2"/>
              </a:solidFill>
              <a:latin typeface="Charm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472CEA7-5C72-6899-0F03-99317E3ADEBA}"/>
              </a:ext>
            </a:extLst>
          </p:cNvPr>
          <p:cNvSpPr txBox="1"/>
          <p:nvPr/>
        </p:nvSpPr>
        <p:spPr>
          <a:xfrm>
            <a:off x="4842782" y="4420921"/>
            <a:ext cx="8602406" cy="581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4800" dirty="0">
                <a:solidFill>
                  <a:srgbClr val="0052B2"/>
                </a:solidFill>
                <a:latin typeface="DejaVu Serif Bold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24947" y="1028700"/>
            <a:ext cx="4133047" cy="3275440"/>
          </a:xfrm>
          <a:custGeom>
            <a:avLst/>
            <a:gdLst/>
            <a:ahLst/>
            <a:cxnLst/>
            <a:rect l="l" t="t" r="r" b="b"/>
            <a:pathLst>
              <a:path w="4133047" h="3275440">
                <a:moveTo>
                  <a:pt x="0" y="0"/>
                </a:moveTo>
                <a:lnTo>
                  <a:pt x="4133047" y="0"/>
                </a:lnTo>
                <a:lnTo>
                  <a:pt x="4133047" y="3275440"/>
                </a:lnTo>
                <a:lnTo>
                  <a:pt x="0" y="32754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927920" y="800081"/>
            <a:ext cx="4258525" cy="4343419"/>
            <a:chOff x="0" y="0"/>
            <a:chExt cx="5678034" cy="57912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1642" cy="4349733"/>
            </a:xfrm>
            <a:custGeom>
              <a:avLst/>
              <a:gdLst/>
              <a:ahLst/>
              <a:cxnLst/>
              <a:rect l="l" t="t" r="r" b="b"/>
              <a:pathLst>
                <a:path w="1761642" h="4349733">
                  <a:moveTo>
                    <a:pt x="0" y="0"/>
                  </a:moveTo>
                  <a:lnTo>
                    <a:pt x="1761642" y="0"/>
                  </a:lnTo>
                  <a:lnTo>
                    <a:pt x="1761642" y="4349733"/>
                  </a:lnTo>
                  <a:lnTo>
                    <a:pt x="0" y="4349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304825"/>
              <a:ext cx="5678034" cy="5486400"/>
            </a:xfrm>
            <a:custGeom>
              <a:avLst/>
              <a:gdLst/>
              <a:ahLst/>
              <a:cxnLst/>
              <a:rect l="l" t="t" r="r" b="b"/>
              <a:pathLst>
                <a:path w="5678034" h="5486400">
                  <a:moveTo>
                    <a:pt x="0" y="0"/>
                  </a:moveTo>
                  <a:lnTo>
                    <a:pt x="5678034" y="0"/>
                  </a:lnTo>
                  <a:lnTo>
                    <a:pt x="567803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582050" y="5147553"/>
            <a:ext cx="5101056" cy="4184293"/>
          </a:xfrm>
          <a:custGeom>
            <a:avLst/>
            <a:gdLst/>
            <a:ahLst/>
            <a:cxnLst/>
            <a:rect l="l" t="t" r="r" b="b"/>
            <a:pathLst>
              <a:path w="3765311" h="2974596">
                <a:moveTo>
                  <a:pt x="0" y="0"/>
                </a:moveTo>
                <a:lnTo>
                  <a:pt x="3765311" y="0"/>
                </a:lnTo>
                <a:lnTo>
                  <a:pt x="3765311" y="2974596"/>
                </a:lnTo>
                <a:lnTo>
                  <a:pt x="0" y="2974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5400" y="5143500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1" y="0"/>
                </a:lnTo>
                <a:lnTo>
                  <a:pt x="72828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02905" y="332080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11338">
            <a:off x="1404791" y="1458210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1" y="0"/>
                </a:lnTo>
                <a:lnTo>
                  <a:pt x="3173731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89919" y="1388747"/>
            <a:ext cx="10009385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6A7E78"/>
                </a:solidFill>
                <a:latin typeface="Lazydog Bold"/>
              </a:rPr>
              <a:t>TRÒ CHƠI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9311" y="5067300"/>
            <a:ext cx="15297345" cy="431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*Trò chơi 2: Chọn lô tô dinh dưỡng.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Cách chơi: Cô cho các đội lên chọn lô tô về nhóm thực phẩm nào đó.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Luật chơi: Đội nào chọn đúng được nhiều nhất là đội chiến thắng.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052B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81266" y="2418724"/>
            <a:ext cx="5118845" cy="5118845"/>
          </a:xfrm>
          <a:custGeom>
            <a:avLst/>
            <a:gdLst/>
            <a:ahLst/>
            <a:cxnLst/>
            <a:rect l="l" t="t" r="r" b="b"/>
            <a:pathLst>
              <a:path w="5118845" h="5118845">
                <a:moveTo>
                  <a:pt x="0" y="0"/>
                </a:moveTo>
                <a:lnTo>
                  <a:pt x="5118845" y="0"/>
                </a:lnTo>
                <a:lnTo>
                  <a:pt x="5118845" y="5118845"/>
                </a:lnTo>
                <a:lnTo>
                  <a:pt x="0" y="51188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88748" y="1609402"/>
            <a:ext cx="3267643" cy="1392833"/>
          </a:xfrm>
          <a:custGeom>
            <a:avLst/>
            <a:gdLst/>
            <a:ahLst/>
            <a:cxnLst/>
            <a:rect l="l" t="t" r="r" b="b"/>
            <a:pathLst>
              <a:path w="3267643" h="1392833">
                <a:moveTo>
                  <a:pt x="0" y="0"/>
                </a:moveTo>
                <a:lnTo>
                  <a:pt x="3267643" y="0"/>
                </a:lnTo>
                <a:lnTo>
                  <a:pt x="3267643" y="1392833"/>
                </a:lnTo>
                <a:lnTo>
                  <a:pt x="0" y="1392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5213" y="4478166"/>
            <a:ext cx="2627070" cy="1720731"/>
          </a:xfrm>
          <a:custGeom>
            <a:avLst/>
            <a:gdLst/>
            <a:ahLst/>
            <a:cxnLst/>
            <a:rect l="l" t="t" r="r" b="b"/>
            <a:pathLst>
              <a:path w="2627070" h="1720731">
                <a:moveTo>
                  <a:pt x="0" y="0"/>
                </a:moveTo>
                <a:lnTo>
                  <a:pt x="2627070" y="0"/>
                </a:lnTo>
                <a:lnTo>
                  <a:pt x="2627070" y="1720730"/>
                </a:lnTo>
                <a:lnTo>
                  <a:pt x="0" y="17207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628711" y="1078054"/>
            <a:ext cx="2398150" cy="1765638"/>
          </a:xfrm>
          <a:custGeom>
            <a:avLst/>
            <a:gdLst/>
            <a:ahLst/>
            <a:cxnLst/>
            <a:rect l="l" t="t" r="r" b="b"/>
            <a:pathLst>
              <a:path w="2398150" h="1765638">
                <a:moveTo>
                  <a:pt x="0" y="0"/>
                </a:moveTo>
                <a:lnTo>
                  <a:pt x="2398150" y="0"/>
                </a:lnTo>
                <a:lnTo>
                  <a:pt x="2398150" y="1765638"/>
                </a:lnTo>
                <a:lnTo>
                  <a:pt x="0" y="1765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26258" y="3871521"/>
            <a:ext cx="4338663" cy="2934021"/>
          </a:xfrm>
          <a:custGeom>
            <a:avLst/>
            <a:gdLst/>
            <a:ahLst/>
            <a:cxnLst/>
            <a:rect l="l" t="t" r="r" b="b"/>
            <a:pathLst>
              <a:path w="4338663" h="2934021">
                <a:moveTo>
                  <a:pt x="0" y="0"/>
                </a:moveTo>
                <a:lnTo>
                  <a:pt x="4338663" y="0"/>
                </a:lnTo>
                <a:lnTo>
                  <a:pt x="4338663" y="2934021"/>
                </a:lnTo>
                <a:lnTo>
                  <a:pt x="0" y="29340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79595" y="7537569"/>
            <a:ext cx="3562772" cy="2413778"/>
          </a:xfrm>
          <a:custGeom>
            <a:avLst/>
            <a:gdLst/>
            <a:ahLst/>
            <a:cxnLst/>
            <a:rect l="l" t="t" r="r" b="b"/>
            <a:pathLst>
              <a:path w="3562772" h="2413778">
                <a:moveTo>
                  <a:pt x="0" y="0"/>
                </a:moveTo>
                <a:lnTo>
                  <a:pt x="3562772" y="0"/>
                </a:lnTo>
                <a:lnTo>
                  <a:pt x="3562772" y="2413778"/>
                </a:lnTo>
                <a:lnTo>
                  <a:pt x="0" y="24137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739212" y="7325150"/>
            <a:ext cx="2886431" cy="2413778"/>
          </a:xfrm>
          <a:custGeom>
            <a:avLst/>
            <a:gdLst/>
            <a:ahLst/>
            <a:cxnLst/>
            <a:rect l="l" t="t" r="r" b="b"/>
            <a:pathLst>
              <a:path w="2886431" h="2413778">
                <a:moveTo>
                  <a:pt x="0" y="0"/>
                </a:moveTo>
                <a:lnTo>
                  <a:pt x="2886431" y="0"/>
                </a:lnTo>
                <a:lnTo>
                  <a:pt x="2886431" y="2413778"/>
                </a:lnTo>
                <a:lnTo>
                  <a:pt x="0" y="24137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259164" y="3431096"/>
            <a:ext cx="4805558" cy="276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8"/>
              </a:lnSpc>
            </a:pPr>
            <a:r>
              <a:rPr lang="en-US" sz="7991">
                <a:solidFill>
                  <a:srgbClr val="FFFBF4"/>
                </a:solidFill>
                <a:latin typeface="DejaVu Serif Bold"/>
              </a:rPr>
              <a:t>Chất đạm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3234" y="1210978"/>
            <a:ext cx="15161532" cy="7865045"/>
          </a:xfrm>
          <a:custGeom>
            <a:avLst/>
            <a:gdLst/>
            <a:ahLst/>
            <a:cxnLst/>
            <a:rect l="l" t="t" r="r" b="b"/>
            <a:pathLst>
              <a:path w="15161532" h="7865045">
                <a:moveTo>
                  <a:pt x="0" y="0"/>
                </a:moveTo>
                <a:lnTo>
                  <a:pt x="15161532" y="0"/>
                </a:lnTo>
                <a:lnTo>
                  <a:pt x="15161532" y="7865044"/>
                </a:lnTo>
                <a:lnTo>
                  <a:pt x="0" y="7865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500695">
            <a:off x="-641343" y="8452786"/>
            <a:ext cx="3898147" cy="1611028"/>
          </a:xfrm>
          <a:custGeom>
            <a:avLst/>
            <a:gdLst/>
            <a:ahLst/>
            <a:cxnLst/>
            <a:rect l="l" t="t" r="r" b="b"/>
            <a:pathLst>
              <a:path w="3898147" h="1611028">
                <a:moveTo>
                  <a:pt x="0" y="0"/>
                </a:moveTo>
                <a:lnTo>
                  <a:pt x="3898147" y="0"/>
                </a:lnTo>
                <a:lnTo>
                  <a:pt x="3898147" y="1611028"/>
                </a:lnTo>
                <a:lnTo>
                  <a:pt x="0" y="1611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30907" y="6291092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00247">
            <a:off x="1239525" y="5954829"/>
            <a:ext cx="2391642" cy="2952645"/>
          </a:xfrm>
          <a:custGeom>
            <a:avLst/>
            <a:gdLst/>
            <a:ahLst/>
            <a:cxnLst/>
            <a:rect l="l" t="t" r="r" b="b"/>
            <a:pathLst>
              <a:path w="2391642" h="2952645">
                <a:moveTo>
                  <a:pt x="0" y="0"/>
                </a:moveTo>
                <a:lnTo>
                  <a:pt x="2391642" y="0"/>
                </a:lnTo>
                <a:lnTo>
                  <a:pt x="2391642" y="2952645"/>
                </a:lnTo>
                <a:lnTo>
                  <a:pt x="0" y="2952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8288000" cy="12367260"/>
          </a:xfrm>
          <a:custGeom>
            <a:avLst/>
            <a:gdLst/>
            <a:ahLst/>
            <a:cxnLst/>
            <a:rect l="l" t="t" r="r" b="b"/>
            <a:pathLst>
              <a:path w="18288000" h="12367260">
                <a:moveTo>
                  <a:pt x="0" y="0"/>
                </a:moveTo>
                <a:lnTo>
                  <a:pt x="18288000" y="0"/>
                </a:lnTo>
                <a:lnTo>
                  <a:pt x="18288000" y="12367260"/>
                </a:lnTo>
                <a:lnTo>
                  <a:pt x="0" y="12367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1874" y="1650652"/>
            <a:ext cx="7855084" cy="7246315"/>
          </a:xfrm>
          <a:custGeom>
            <a:avLst/>
            <a:gdLst/>
            <a:ahLst/>
            <a:cxnLst/>
            <a:rect l="l" t="t" r="r" b="b"/>
            <a:pathLst>
              <a:path w="7855084" h="7246315">
                <a:moveTo>
                  <a:pt x="0" y="0"/>
                </a:moveTo>
                <a:lnTo>
                  <a:pt x="7855083" y="0"/>
                </a:lnTo>
                <a:lnTo>
                  <a:pt x="7855083" y="7246315"/>
                </a:lnTo>
                <a:lnTo>
                  <a:pt x="0" y="72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33155" y="825326"/>
            <a:ext cx="9644408" cy="8896967"/>
          </a:xfrm>
          <a:custGeom>
            <a:avLst/>
            <a:gdLst/>
            <a:ahLst/>
            <a:cxnLst/>
            <a:rect l="l" t="t" r="r" b="b"/>
            <a:pathLst>
              <a:path w="9644408" h="8896967">
                <a:moveTo>
                  <a:pt x="0" y="0"/>
                </a:moveTo>
                <a:lnTo>
                  <a:pt x="9644409" y="0"/>
                </a:lnTo>
                <a:lnTo>
                  <a:pt x="9644409" y="8896967"/>
                </a:lnTo>
                <a:lnTo>
                  <a:pt x="0" y="8896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71700" y="6488427"/>
            <a:ext cx="3081371" cy="2946561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05189">
            <a:off x="16250839" y="-30210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1" y="0"/>
                </a:lnTo>
                <a:lnTo>
                  <a:pt x="2400671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603303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62146" y="1610326"/>
            <a:ext cx="7986427" cy="6092874"/>
          </a:xfrm>
          <a:custGeom>
            <a:avLst/>
            <a:gdLst/>
            <a:ahLst/>
            <a:cxnLst/>
            <a:rect l="l" t="t" r="r" b="b"/>
            <a:pathLst>
              <a:path w="7986427" h="6092874">
                <a:moveTo>
                  <a:pt x="0" y="0"/>
                </a:moveTo>
                <a:lnTo>
                  <a:pt x="7986427" y="0"/>
                </a:lnTo>
                <a:lnTo>
                  <a:pt x="7986427" y="6092873"/>
                </a:lnTo>
                <a:lnTo>
                  <a:pt x="0" y="60928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28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67187" y="2489226"/>
            <a:ext cx="6765968" cy="426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Cô có bức tranh vẽ về ai đây? 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Ai là người sinh ra em bé?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Thế các con được ai sinh ra?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Để lớn lên khoẻ mạnh thì các con cần đến ai chăm sóc?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Mẹ, bố… đã chăm sóc chúng mình như thế nào?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Thế các con phải làm gì để không làm bố, mẹ… buồn lòng?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Ngoài bố, mẹ… chăm sóc các con ra thì người mẹ hiền thứ 2 của các cháu là ai?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4898">
            <a:off x="15611727" y="7428628"/>
            <a:ext cx="3289646" cy="3322875"/>
          </a:xfrm>
          <a:custGeom>
            <a:avLst/>
            <a:gdLst/>
            <a:ahLst/>
            <a:cxnLst/>
            <a:rect l="l" t="t" r="r" b="b"/>
            <a:pathLst>
              <a:path w="3289646" h="3322875">
                <a:moveTo>
                  <a:pt x="0" y="0"/>
                </a:moveTo>
                <a:lnTo>
                  <a:pt x="3289646" y="0"/>
                </a:lnTo>
                <a:lnTo>
                  <a:pt x="3289646" y="3322875"/>
                </a:lnTo>
                <a:lnTo>
                  <a:pt x="0" y="332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36458">
            <a:off x="411939" y="7231433"/>
            <a:ext cx="2243603" cy="2748671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2" y="0"/>
                </a:lnTo>
                <a:lnTo>
                  <a:pt x="2243602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56563" y="953658"/>
            <a:ext cx="3114892" cy="2390680"/>
          </a:xfrm>
          <a:custGeom>
            <a:avLst/>
            <a:gdLst/>
            <a:ahLst/>
            <a:cxnLst/>
            <a:rect l="l" t="t" r="r" b="b"/>
            <a:pathLst>
              <a:path w="3114892" h="2390680">
                <a:moveTo>
                  <a:pt x="0" y="0"/>
                </a:moveTo>
                <a:lnTo>
                  <a:pt x="3114892" y="0"/>
                </a:lnTo>
                <a:lnTo>
                  <a:pt x="3114892" y="2390680"/>
                </a:lnTo>
                <a:lnTo>
                  <a:pt x="0" y="2390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3274" y="394512"/>
            <a:ext cx="9081049" cy="6061600"/>
          </a:xfrm>
          <a:custGeom>
            <a:avLst/>
            <a:gdLst/>
            <a:ahLst/>
            <a:cxnLst/>
            <a:rect l="l" t="t" r="r" b="b"/>
            <a:pathLst>
              <a:path w="9081049" h="6061600">
                <a:moveTo>
                  <a:pt x="0" y="0"/>
                </a:moveTo>
                <a:lnTo>
                  <a:pt x="9081049" y="0"/>
                </a:lnTo>
                <a:lnTo>
                  <a:pt x="9081049" y="6061600"/>
                </a:lnTo>
                <a:lnTo>
                  <a:pt x="0" y="6061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24728" y="3344338"/>
            <a:ext cx="8546727" cy="6410045"/>
          </a:xfrm>
          <a:custGeom>
            <a:avLst/>
            <a:gdLst/>
            <a:ahLst/>
            <a:cxnLst/>
            <a:rect l="l" t="t" r="r" b="b"/>
            <a:pathLst>
              <a:path w="8546727" h="6410045">
                <a:moveTo>
                  <a:pt x="0" y="0"/>
                </a:moveTo>
                <a:lnTo>
                  <a:pt x="8546727" y="0"/>
                </a:lnTo>
                <a:lnTo>
                  <a:pt x="8546727" y="6410045"/>
                </a:lnTo>
                <a:lnTo>
                  <a:pt x="0" y="6410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42487" y="-915297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807471" y="1580564"/>
            <a:ext cx="916573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Roboto Bold"/>
              </a:rPr>
              <a:t>+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Cô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đang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làm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gì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đây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?</a:t>
            </a:r>
          </a:p>
          <a:p>
            <a:pPr algn="ctr">
              <a:lnSpc>
                <a:spcPts val="2599"/>
              </a:lnSpc>
              <a:spcBef>
                <a:spcPct val="0"/>
              </a:spcBef>
            </a:pPr>
            <a:endParaRPr lang="en-US" sz="2599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Roboto Bold"/>
              </a:rPr>
              <a:t>+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Ngoài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cho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các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con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ăn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ra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cô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còn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làm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gì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cho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các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con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nữa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?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BA27D415-7BFF-D1EC-7DEE-A034C352DE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05" y="3156861"/>
            <a:ext cx="8685595" cy="6558639"/>
          </a:xfrm>
          <a:prstGeom prst="rect">
            <a:avLst/>
          </a:prstGeom>
        </p:spPr>
      </p:pic>
      <p:pic>
        <p:nvPicPr>
          <p:cNvPr id="14" name="Picture 13" descr="A group of children sitting at a table eating&#10;&#10;Description automatically generated">
            <a:extLst>
              <a:ext uri="{FF2B5EF4-FFF2-40B4-BE49-F238E27FC236}">
                <a16:creationId xmlns:a16="http://schemas.microsoft.com/office/drawing/2014/main" id="{6368673F-CA10-E9E0-132E-B482F4823C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4" y="482038"/>
            <a:ext cx="8624142" cy="65586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89047">
            <a:off x="1773338" y="1516364"/>
            <a:ext cx="1914447" cy="1941138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90032" y="1651708"/>
            <a:ext cx="6839615" cy="3959751"/>
            <a:chOff x="190032" y="1651708"/>
            <a:chExt cx="6839615" cy="3959751"/>
          </a:xfrm>
        </p:grpSpPr>
        <p:sp>
          <p:nvSpPr>
            <p:cNvPr id="7" name="Freeform 7"/>
            <p:cNvSpPr/>
            <p:nvPr/>
          </p:nvSpPr>
          <p:spPr>
            <a:xfrm>
              <a:off x="1086307" y="1651708"/>
              <a:ext cx="5943340" cy="3959751"/>
            </a:xfrm>
            <a:custGeom>
              <a:avLst/>
              <a:gdLst/>
              <a:ahLst/>
              <a:cxnLst/>
              <a:rect l="l" t="t" r="r" b="b"/>
              <a:pathLst>
                <a:path w="5943340" h="3959751">
                  <a:moveTo>
                    <a:pt x="0" y="0"/>
                  </a:moveTo>
                  <a:lnTo>
                    <a:pt x="5943341" y="0"/>
                  </a:lnTo>
                  <a:lnTo>
                    <a:pt x="5943341" y="3959751"/>
                  </a:lnTo>
                  <a:lnTo>
                    <a:pt x="0" y="395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0032" y="2707536"/>
              <a:ext cx="1917656" cy="1909411"/>
              <a:chOff x="190032" y="2707536"/>
              <a:chExt cx="1917656" cy="190941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98277" y="2707536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0" y="0"/>
                    </a:lnTo>
                    <a:lnTo>
                      <a:pt x="1909410" y="1909410"/>
                    </a:lnTo>
                    <a:lnTo>
                      <a:pt x="0" y="19094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90032" y="3088417"/>
                <a:ext cx="1792549" cy="10291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 err="1">
                    <a:solidFill>
                      <a:srgbClr val="FFFBF4"/>
                    </a:solidFill>
                    <a:latin typeface="DejaVu Serif Bold"/>
                  </a:rPr>
                  <a:t>Chất</a:t>
                </a:r>
                <a:r>
                  <a:rPr lang="en-US" sz="2980" dirty="0">
                    <a:solidFill>
                      <a:srgbClr val="FFFBF4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FFFBF4"/>
                    </a:solidFill>
                    <a:latin typeface="DejaVu Serif Bold"/>
                  </a:rPr>
                  <a:t>đạm</a:t>
                </a:r>
                <a:endParaRPr lang="en-US" sz="2980" dirty="0">
                  <a:solidFill>
                    <a:srgbClr val="FFFBF4"/>
                  </a:solidFill>
                  <a:latin typeface="DejaVu Serif Bold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31602" y="6174488"/>
            <a:ext cx="6870120" cy="3941145"/>
            <a:chOff x="131602" y="6174488"/>
            <a:chExt cx="6870120" cy="3941145"/>
          </a:xfrm>
        </p:grpSpPr>
        <p:sp>
          <p:nvSpPr>
            <p:cNvPr id="8" name="Freeform 8"/>
            <p:cNvSpPr/>
            <p:nvPr/>
          </p:nvSpPr>
          <p:spPr>
            <a:xfrm>
              <a:off x="1086307" y="6174488"/>
              <a:ext cx="5915415" cy="3941145"/>
            </a:xfrm>
            <a:custGeom>
              <a:avLst/>
              <a:gdLst/>
              <a:ahLst/>
              <a:cxnLst/>
              <a:rect l="l" t="t" r="r" b="b"/>
              <a:pathLst>
                <a:path w="5915415" h="3941145">
                  <a:moveTo>
                    <a:pt x="0" y="0"/>
                  </a:moveTo>
                  <a:lnTo>
                    <a:pt x="5915415" y="0"/>
                  </a:lnTo>
                  <a:lnTo>
                    <a:pt x="5915415" y="3941145"/>
                  </a:lnTo>
                  <a:lnTo>
                    <a:pt x="0" y="3941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31602" y="7242443"/>
              <a:ext cx="1909411" cy="1909411"/>
              <a:chOff x="131602" y="7242443"/>
              <a:chExt cx="1909411" cy="190941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31602" y="7242443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0" y="0"/>
                    </a:lnTo>
                    <a:lnTo>
                      <a:pt x="1909410" y="1909411"/>
                    </a:lnTo>
                    <a:lnTo>
                      <a:pt x="0" y="19094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90032" y="7653982"/>
                <a:ext cx="1792549" cy="10291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000000"/>
                    </a:solidFill>
                    <a:latin typeface="DejaVu Serif Bold"/>
                  </a:rPr>
                  <a:t>Bột</a:t>
                </a: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000000"/>
                    </a:solidFill>
                    <a:latin typeface="DejaVu Serif Bold"/>
                  </a:rPr>
                  <a:t>đường</a:t>
                </a:r>
                <a:endParaRPr lang="en-US" sz="2980" dirty="0">
                  <a:solidFill>
                    <a:srgbClr val="000000"/>
                  </a:solidFill>
                  <a:latin typeface="DejaVu Serif Bold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7575869" y="1651708"/>
            <a:ext cx="7029715" cy="3972767"/>
            <a:chOff x="7575869" y="1651708"/>
            <a:chExt cx="7029715" cy="3972767"/>
          </a:xfrm>
        </p:grpSpPr>
        <p:sp>
          <p:nvSpPr>
            <p:cNvPr id="9" name="Freeform 9"/>
            <p:cNvSpPr/>
            <p:nvPr/>
          </p:nvSpPr>
          <p:spPr>
            <a:xfrm>
              <a:off x="7575869" y="1651708"/>
              <a:ext cx="6182085" cy="3972767"/>
            </a:xfrm>
            <a:custGeom>
              <a:avLst/>
              <a:gdLst/>
              <a:ahLst/>
              <a:cxnLst/>
              <a:rect l="l" t="t" r="r" b="b"/>
              <a:pathLst>
                <a:path w="6182085" h="3972767">
                  <a:moveTo>
                    <a:pt x="0" y="0"/>
                  </a:moveTo>
                  <a:lnTo>
                    <a:pt x="6182085" y="0"/>
                  </a:lnTo>
                  <a:lnTo>
                    <a:pt x="6182085" y="3972768"/>
                  </a:lnTo>
                  <a:lnTo>
                    <a:pt x="0" y="397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24621" b="-3335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696173" y="2676878"/>
              <a:ext cx="1909411" cy="1909411"/>
              <a:chOff x="12696173" y="2676878"/>
              <a:chExt cx="1909411" cy="190941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696173" y="2676878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1" y="0"/>
                    </a:lnTo>
                    <a:lnTo>
                      <a:pt x="1909411" y="1909411"/>
                    </a:lnTo>
                    <a:lnTo>
                      <a:pt x="0" y="19094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2754604" y="3287116"/>
                <a:ext cx="1792549" cy="50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Vitamin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7682945" y="6174488"/>
            <a:ext cx="7029715" cy="3983596"/>
            <a:chOff x="7682945" y="6174488"/>
            <a:chExt cx="7029715" cy="3983596"/>
          </a:xfrm>
        </p:grpSpPr>
        <p:sp>
          <p:nvSpPr>
            <p:cNvPr id="10" name="Freeform 10"/>
            <p:cNvSpPr/>
            <p:nvPr/>
          </p:nvSpPr>
          <p:spPr>
            <a:xfrm>
              <a:off x="7682945" y="6174488"/>
              <a:ext cx="5967933" cy="3983596"/>
            </a:xfrm>
            <a:custGeom>
              <a:avLst/>
              <a:gdLst/>
              <a:ahLst/>
              <a:cxnLst/>
              <a:rect l="l" t="t" r="r" b="b"/>
              <a:pathLst>
                <a:path w="5967933" h="3983596">
                  <a:moveTo>
                    <a:pt x="0" y="0"/>
                  </a:moveTo>
                  <a:lnTo>
                    <a:pt x="5967933" y="0"/>
                  </a:lnTo>
                  <a:lnTo>
                    <a:pt x="5967933" y="3983596"/>
                  </a:lnTo>
                  <a:lnTo>
                    <a:pt x="0" y="3983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2803249" y="7485084"/>
              <a:ext cx="1909411" cy="1909411"/>
            </a:xfrm>
            <a:custGeom>
              <a:avLst/>
              <a:gdLst/>
              <a:ahLst/>
              <a:cxnLst/>
              <a:rect l="l" t="t" r="r" b="b"/>
              <a:pathLst>
                <a:path w="1909411" h="1909411">
                  <a:moveTo>
                    <a:pt x="0" y="0"/>
                  </a:moveTo>
                  <a:lnTo>
                    <a:pt x="1909410" y="0"/>
                  </a:lnTo>
                  <a:lnTo>
                    <a:pt x="1909410" y="1909410"/>
                  </a:lnTo>
                  <a:lnTo>
                    <a:pt x="0" y="1909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64129" y="7896622"/>
              <a:ext cx="1792549" cy="102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3"/>
                </a:lnSpc>
              </a:pPr>
              <a:r>
                <a:rPr lang="en-US" sz="2980" dirty="0" err="1">
                  <a:solidFill>
                    <a:srgbClr val="000000"/>
                  </a:solidFill>
                  <a:latin typeface="DejaVu Serif Bold"/>
                </a:rPr>
                <a:t>Chất</a:t>
              </a:r>
              <a:r>
                <a:rPr lang="en-US" sz="2980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80" dirty="0" err="1">
                  <a:solidFill>
                    <a:srgbClr val="000000"/>
                  </a:solidFill>
                  <a:latin typeface="DejaVu Serif Bold"/>
                </a:rPr>
                <a:t>béo</a:t>
              </a:r>
              <a:endParaRPr lang="en-US" sz="2980" dirty="0">
                <a:solidFill>
                  <a:srgbClr val="000000"/>
                </a:solidFill>
                <a:latin typeface="DejaVu Serif Bold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0" y="504342"/>
            <a:ext cx="17259300" cy="59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sz="3480">
                <a:solidFill>
                  <a:srgbClr val="000000"/>
                </a:solidFill>
                <a:latin typeface="Roboto Bold"/>
              </a:rPr>
              <a:t> Muốn cơ thể phát triễn khoẻ mạnh thì chúng ta phải ăn những loại thức ăn nào?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0600" y="4117600"/>
            <a:ext cx="611236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37"/>
              </a:lnSpc>
            </a:pPr>
            <a:r>
              <a:rPr lang="en-US" sz="6884" dirty="0">
                <a:solidFill>
                  <a:srgbClr val="0052B2"/>
                </a:solidFill>
                <a:latin typeface="Noto Sans Bold"/>
              </a:rPr>
              <a:t>4 </a:t>
            </a: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nhóm</a:t>
            </a:r>
            <a:r>
              <a:rPr lang="en-US" sz="6884" dirty="0">
                <a:solidFill>
                  <a:srgbClr val="0052B2"/>
                </a:solidFill>
                <a:latin typeface="Noto Sans Bold"/>
              </a:rPr>
              <a:t> </a:t>
            </a:r>
          </a:p>
          <a:p>
            <a:pPr algn="ctr">
              <a:lnSpc>
                <a:spcPts val="9637"/>
              </a:lnSpc>
            </a:pP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thực</a:t>
            </a:r>
            <a:r>
              <a:rPr lang="en-US" sz="6884" dirty="0">
                <a:solidFill>
                  <a:srgbClr val="0052B2"/>
                </a:solidFill>
                <a:latin typeface="Noto Sans Bold"/>
              </a:rPr>
              <a:t> </a:t>
            </a: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phẩm</a:t>
            </a:r>
            <a:endParaRPr lang="en-US" sz="6884" dirty="0">
              <a:solidFill>
                <a:srgbClr val="0052B2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89047">
            <a:off x="1773338" y="1516364"/>
            <a:ext cx="1914447" cy="1941138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26338" y="2486933"/>
            <a:ext cx="3314325" cy="5827384"/>
          </a:xfrm>
          <a:custGeom>
            <a:avLst/>
            <a:gdLst/>
            <a:ahLst/>
            <a:cxnLst/>
            <a:rect l="l" t="t" r="r" b="b"/>
            <a:pathLst>
              <a:path w="3314325" h="5827384">
                <a:moveTo>
                  <a:pt x="0" y="0"/>
                </a:moveTo>
                <a:lnTo>
                  <a:pt x="3314324" y="0"/>
                </a:lnTo>
                <a:lnTo>
                  <a:pt x="3314324" y="5827384"/>
                </a:lnTo>
                <a:lnTo>
                  <a:pt x="0" y="5827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21226" y="4443357"/>
            <a:ext cx="3245548" cy="4114800"/>
          </a:xfrm>
          <a:custGeom>
            <a:avLst/>
            <a:gdLst/>
            <a:ahLst/>
            <a:cxnLst/>
            <a:rect l="l" t="t" r="r" b="b"/>
            <a:pathLst>
              <a:path w="3245548" h="4114800">
                <a:moveTo>
                  <a:pt x="0" y="0"/>
                </a:moveTo>
                <a:lnTo>
                  <a:pt x="3245548" y="0"/>
                </a:lnTo>
                <a:lnTo>
                  <a:pt x="324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32339" y="2071989"/>
            <a:ext cx="4193461" cy="3818902"/>
          </a:xfrm>
          <a:custGeom>
            <a:avLst/>
            <a:gdLst/>
            <a:ahLst/>
            <a:cxnLst/>
            <a:rect l="l" t="t" r="r" b="b"/>
            <a:pathLst>
              <a:path w="3674989" h="3403958">
                <a:moveTo>
                  <a:pt x="0" y="0"/>
                </a:moveTo>
                <a:lnTo>
                  <a:pt x="3674989" y="0"/>
                </a:lnTo>
                <a:lnTo>
                  <a:pt x="3674989" y="3403958"/>
                </a:lnTo>
                <a:lnTo>
                  <a:pt x="0" y="3403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52982" y="509406"/>
            <a:ext cx="6867823" cy="15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Trước mỗi bữa ăn các con phải làm gì?</a:t>
            </a:r>
          </a:p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Ăn xong chúng ta phải làm gì?</a:t>
            </a:r>
          </a:p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Khi ăn các con phải ăn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59421" y="3759613"/>
            <a:ext cx="11595283" cy="5420795"/>
          </a:xfrm>
          <a:custGeom>
            <a:avLst/>
            <a:gdLst/>
            <a:ahLst/>
            <a:cxnLst/>
            <a:rect l="l" t="t" r="r" b="b"/>
            <a:pathLst>
              <a:path w="11595283" h="5420795">
                <a:moveTo>
                  <a:pt x="0" y="0"/>
                </a:moveTo>
                <a:lnTo>
                  <a:pt x="11595282" y="0"/>
                </a:lnTo>
                <a:lnTo>
                  <a:pt x="11595282" y="5420795"/>
                </a:lnTo>
                <a:lnTo>
                  <a:pt x="0" y="54207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49479" y="1356433"/>
            <a:ext cx="10637193" cy="63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Roboto Bold"/>
              </a:rPr>
              <a:t>Muốn cơ thể khoẻ mạnh chúng ta cần phải làm gì?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02905" y="332080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11338">
            <a:off x="1404791" y="1458210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1" y="0"/>
                </a:lnTo>
                <a:lnTo>
                  <a:pt x="3173731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89919" y="1388747"/>
            <a:ext cx="10009385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6A7E78"/>
                </a:solidFill>
                <a:latin typeface="Lazydog Bold"/>
              </a:rPr>
              <a:t>TRÒ CHƠI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9311" y="5067300"/>
            <a:ext cx="15297345" cy="358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* Trò chơi 1: Chọn tranh đúng sai.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052B2"/>
              </a:solidFill>
              <a:latin typeface="Roboto Bold"/>
            </a:endParaRP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Cách chơi: Cô chia lớp thành 2 đội, mỗi đội sẽ được quan sát những bức tranh về hành động đúng, sai. Nhiệm vụ của các đội là lựa chọn tranh vẽ những hành động sai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385</Words>
  <Application>Microsoft Office PowerPoint</Application>
  <PresentationFormat>Custom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Roboto Bold</vt:lpstr>
      <vt:lpstr>Times New Roman</vt:lpstr>
      <vt:lpstr>DejaVu Serif Bold</vt:lpstr>
      <vt:lpstr>Lazydog Bold</vt:lpstr>
      <vt:lpstr>Noto Sans Bold</vt:lpstr>
      <vt:lpstr>Arial</vt:lpstr>
      <vt:lpstr>Calibri</vt:lpstr>
      <vt:lpstr>Charm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dc:creator>MSTT</dc:creator>
  <cp:lastModifiedBy>hang thuy</cp:lastModifiedBy>
  <cp:revision>3</cp:revision>
  <dcterms:created xsi:type="dcterms:W3CDTF">2006-08-16T00:00:00Z</dcterms:created>
  <dcterms:modified xsi:type="dcterms:W3CDTF">2024-03-12T10:00:10Z</dcterms:modified>
  <dc:identifier>DAFwwjD7oRU</dc:identifier>
</cp:coreProperties>
</file>