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6" r:id="rId3"/>
    <p:sldId id="259" r:id="rId4"/>
    <p:sldId id="261" r:id="rId5"/>
    <p:sldId id="272" r:id="rId6"/>
    <p:sldId id="265" r:id="rId7"/>
    <p:sldId id="270" r:id="rId8"/>
    <p:sldId id="267" r:id="rId9"/>
    <p:sldId id="268" r:id="rId10"/>
    <p:sldId id="269" r:id="rId11"/>
    <p:sldId id="271" r:id="rId12"/>
    <p:sldId id="26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5185"/>
    <a:srgbClr val="E9E5EF"/>
    <a:srgbClr val="CBC1DA"/>
    <a:srgbClr val="DAA3BA"/>
    <a:srgbClr val="846BA5"/>
    <a:srgbClr val="B2A2C7"/>
    <a:srgbClr val="A8C7CC"/>
    <a:srgbClr val="B3A2C5"/>
    <a:srgbClr val="B8B6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9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594ACC-502D-4C42-AE27-178F46192FE2}"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B187A-569A-4286-8356-EB6665AB1B04}" type="slidenum">
              <a:rPr lang="en-US" smtClean="0"/>
              <a:t>‹#›</a:t>
            </a:fld>
            <a:endParaRPr lang="en-US"/>
          </a:p>
        </p:txBody>
      </p:sp>
    </p:spTree>
    <p:extLst>
      <p:ext uri="{BB962C8B-B14F-4D97-AF65-F5344CB8AC3E}">
        <p14:creationId xmlns:p14="http://schemas.microsoft.com/office/powerpoint/2010/main" val="2614426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594ACC-502D-4C42-AE27-178F46192FE2}"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B187A-569A-4286-8356-EB6665AB1B04}" type="slidenum">
              <a:rPr lang="en-US" smtClean="0"/>
              <a:t>‹#›</a:t>
            </a:fld>
            <a:endParaRPr lang="en-US"/>
          </a:p>
        </p:txBody>
      </p:sp>
    </p:spTree>
    <p:extLst>
      <p:ext uri="{BB962C8B-B14F-4D97-AF65-F5344CB8AC3E}">
        <p14:creationId xmlns:p14="http://schemas.microsoft.com/office/powerpoint/2010/main" val="1913869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594ACC-502D-4C42-AE27-178F46192FE2}"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B187A-569A-4286-8356-EB6665AB1B04}" type="slidenum">
              <a:rPr lang="en-US" smtClean="0"/>
              <a:t>‹#›</a:t>
            </a:fld>
            <a:endParaRPr lang="en-US"/>
          </a:p>
        </p:txBody>
      </p:sp>
    </p:spTree>
    <p:extLst>
      <p:ext uri="{BB962C8B-B14F-4D97-AF65-F5344CB8AC3E}">
        <p14:creationId xmlns:p14="http://schemas.microsoft.com/office/powerpoint/2010/main" val="3220310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594ACC-502D-4C42-AE27-178F46192FE2}"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B187A-569A-4286-8356-EB6665AB1B04}" type="slidenum">
              <a:rPr lang="en-US" smtClean="0"/>
              <a:t>‹#›</a:t>
            </a:fld>
            <a:endParaRPr lang="en-US"/>
          </a:p>
        </p:txBody>
      </p:sp>
    </p:spTree>
    <p:extLst>
      <p:ext uri="{BB962C8B-B14F-4D97-AF65-F5344CB8AC3E}">
        <p14:creationId xmlns:p14="http://schemas.microsoft.com/office/powerpoint/2010/main" val="3779400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9594ACC-502D-4C42-AE27-178F46192FE2}"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B187A-569A-4286-8356-EB6665AB1B04}" type="slidenum">
              <a:rPr lang="en-US" smtClean="0"/>
              <a:t>‹#›</a:t>
            </a:fld>
            <a:endParaRPr lang="en-US"/>
          </a:p>
        </p:txBody>
      </p:sp>
    </p:spTree>
    <p:extLst>
      <p:ext uri="{BB962C8B-B14F-4D97-AF65-F5344CB8AC3E}">
        <p14:creationId xmlns:p14="http://schemas.microsoft.com/office/powerpoint/2010/main" val="162063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594ACC-502D-4C42-AE27-178F46192FE2}"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DB187A-569A-4286-8356-EB6665AB1B04}" type="slidenum">
              <a:rPr lang="en-US" smtClean="0"/>
              <a:t>‹#›</a:t>
            </a:fld>
            <a:endParaRPr lang="en-US"/>
          </a:p>
        </p:txBody>
      </p:sp>
    </p:spTree>
    <p:extLst>
      <p:ext uri="{BB962C8B-B14F-4D97-AF65-F5344CB8AC3E}">
        <p14:creationId xmlns:p14="http://schemas.microsoft.com/office/powerpoint/2010/main" val="3924310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594ACC-502D-4C42-AE27-178F46192FE2}" type="datetimeFigureOut">
              <a:rPr lang="en-US" smtClean="0"/>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DB187A-569A-4286-8356-EB6665AB1B04}" type="slidenum">
              <a:rPr lang="en-US" smtClean="0"/>
              <a:t>‹#›</a:t>
            </a:fld>
            <a:endParaRPr lang="en-US"/>
          </a:p>
        </p:txBody>
      </p:sp>
    </p:spTree>
    <p:extLst>
      <p:ext uri="{BB962C8B-B14F-4D97-AF65-F5344CB8AC3E}">
        <p14:creationId xmlns:p14="http://schemas.microsoft.com/office/powerpoint/2010/main" val="3548438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594ACC-502D-4C42-AE27-178F46192FE2}" type="datetimeFigureOut">
              <a:rPr lang="en-US" smtClean="0"/>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DB187A-569A-4286-8356-EB6665AB1B04}" type="slidenum">
              <a:rPr lang="en-US" smtClean="0"/>
              <a:t>‹#›</a:t>
            </a:fld>
            <a:endParaRPr lang="en-US"/>
          </a:p>
        </p:txBody>
      </p:sp>
    </p:spTree>
    <p:extLst>
      <p:ext uri="{BB962C8B-B14F-4D97-AF65-F5344CB8AC3E}">
        <p14:creationId xmlns:p14="http://schemas.microsoft.com/office/powerpoint/2010/main" val="3604358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594ACC-502D-4C42-AE27-178F46192FE2}" type="datetimeFigureOut">
              <a:rPr lang="en-US" smtClean="0"/>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DB187A-569A-4286-8356-EB6665AB1B04}" type="slidenum">
              <a:rPr lang="en-US" smtClean="0"/>
              <a:t>‹#›</a:t>
            </a:fld>
            <a:endParaRPr lang="en-US"/>
          </a:p>
        </p:txBody>
      </p:sp>
    </p:spTree>
    <p:extLst>
      <p:ext uri="{BB962C8B-B14F-4D97-AF65-F5344CB8AC3E}">
        <p14:creationId xmlns:p14="http://schemas.microsoft.com/office/powerpoint/2010/main" val="3020160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9594ACC-502D-4C42-AE27-178F46192FE2}"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DB187A-569A-4286-8356-EB6665AB1B04}" type="slidenum">
              <a:rPr lang="en-US" smtClean="0"/>
              <a:t>‹#›</a:t>
            </a:fld>
            <a:endParaRPr lang="en-US"/>
          </a:p>
        </p:txBody>
      </p:sp>
    </p:spTree>
    <p:extLst>
      <p:ext uri="{BB962C8B-B14F-4D97-AF65-F5344CB8AC3E}">
        <p14:creationId xmlns:p14="http://schemas.microsoft.com/office/powerpoint/2010/main" val="2290920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9594ACC-502D-4C42-AE27-178F46192FE2}"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DB187A-569A-4286-8356-EB6665AB1B04}" type="slidenum">
              <a:rPr lang="en-US" smtClean="0"/>
              <a:t>‹#›</a:t>
            </a:fld>
            <a:endParaRPr lang="en-US"/>
          </a:p>
        </p:txBody>
      </p:sp>
    </p:spTree>
    <p:extLst>
      <p:ext uri="{BB962C8B-B14F-4D97-AF65-F5344CB8AC3E}">
        <p14:creationId xmlns:p14="http://schemas.microsoft.com/office/powerpoint/2010/main" val="3725364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594ACC-502D-4C42-AE27-178F46192FE2}" type="datetimeFigureOut">
              <a:rPr lang="en-US" smtClean="0"/>
              <a:t>12/3/2024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DB187A-569A-4286-8356-EB6665AB1B04}" type="slidenum">
              <a:rPr lang="en-US" smtClean="0"/>
              <a:t>‹#›</a:t>
            </a:fld>
            <a:endParaRPr lang="en-US"/>
          </a:p>
        </p:txBody>
      </p:sp>
    </p:spTree>
    <p:extLst>
      <p:ext uri="{BB962C8B-B14F-4D97-AF65-F5344CB8AC3E}">
        <p14:creationId xmlns:p14="http://schemas.microsoft.com/office/powerpoint/2010/main" val="435048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4000" b="-1000"/>
          </a:stretch>
        </a:blipFill>
        <a:effectLst/>
      </p:bgPr>
    </p:bg>
    <p:spTree>
      <p:nvGrpSpPr>
        <p:cNvPr id="1" name=""/>
        <p:cNvGrpSpPr/>
        <p:nvPr/>
      </p:nvGrpSpPr>
      <p:grpSpPr>
        <a:xfrm>
          <a:off x="0" y="0"/>
          <a:ext cx="0" cy="0"/>
          <a:chOff x="0" y="0"/>
          <a:chExt cx="0" cy="0"/>
        </a:xfrm>
      </p:grpSpPr>
      <p:sp>
        <p:nvSpPr>
          <p:cNvPr id="51" name="Text Box 6"/>
          <p:cNvSpPr txBox="1"/>
          <p:nvPr/>
        </p:nvSpPr>
        <p:spPr>
          <a:xfrm>
            <a:off x="4435915" y="491517"/>
            <a:ext cx="3235759" cy="646331"/>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stStyle>
          <a:p>
            <a:pPr marL="0" lvl="0" indent="0" algn="ctr" eaLnBrk="1" hangingPunct="1">
              <a:spcBef>
                <a:spcPct val="0"/>
              </a:spcBef>
              <a:buClrTx/>
              <a:buSzTx/>
              <a:buFontTx/>
              <a:buNone/>
            </a:pPr>
            <a:r>
              <a:rPr lang="en-US" altLang="vi-VN" sz="1800" b="1" dirty="0">
                <a:latin typeface="Times New Roman" panose="02020603050405020304" charset="0"/>
                <a:cs typeface="Times New Roman" panose="02020603050405020304" charset="0"/>
              </a:rPr>
              <a:t>UBND Quận Long Biên</a:t>
            </a:r>
          </a:p>
          <a:p>
            <a:pPr marL="0" lvl="0" indent="0" algn="ctr" eaLnBrk="1" hangingPunct="1">
              <a:spcBef>
                <a:spcPct val="0"/>
              </a:spcBef>
              <a:buClrTx/>
              <a:buSzTx/>
              <a:buFontTx/>
              <a:buNone/>
            </a:pPr>
            <a:r>
              <a:rPr lang="en-US" altLang="vi-VN" sz="1800" b="1" dirty="0">
                <a:latin typeface="Times New Roman" panose="02020603050405020304" charset="0"/>
                <a:cs typeface="Times New Roman" panose="02020603050405020304" charset="0"/>
              </a:rPr>
              <a:t>Trường Mầm non Long Biên A</a:t>
            </a:r>
            <a:endParaRPr lang="en-US" altLang="vi-VN" sz="1800" b="1" dirty="0">
              <a:latin typeface="Times New Roman" panose="02020603050405020304" charset="0"/>
              <a:ea typeface="Times New Roman" panose="02020603050405020304" charset="0"/>
              <a:cs typeface="Times New Roman" panose="02020603050405020304" charset="0"/>
            </a:endParaRPr>
          </a:p>
        </p:txBody>
      </p:sp>
      <p:sp>
        <p:nvSpPr>
          <p:cNvPr id="52" name="Rectangle 51"/>
          <p:cNvSpPr/>
          <p:nvPr/>
        </p:nvSpPr>
        <p:spPr>
          <a:xfrm>
            <a:off x="2367202" y="1551595"/>
            <a:ext cx="7265002" cy="769441"/>
          </a:xfrm>
          <a:prstGeom prst="rect">
            <a:avLst/>
          </a:prstGeom>
          <a:noFill/>
        </p:spPr>
        <p:txBody>
          <a:bodyPr wrap="none" lIns="91440" tIns="45720" rIns="91440" bIns="45720">
            <a:spAutoFit/>
          </a:bodyPr>
          <a:lstStyle/>
          <a:p>
            <a:pPr algn="ctr"/>
            <a:r>
              <a:rPr lang="en-US" sz="4400" b="1" dirty="0" smtClean="0">
                <a:ln w="0"/>
                <a:solidFill>
                  <a:srgbClr val="675185"/>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PHÁT </a:t>
            </a:r>
            <a:r>
              <a:rPr lang="en-US" sz="4400" b="1" smtClean="0">
                <a:ln w="0"/>
                <a:solidFill>
                  <a:srgbClr val="675185"/>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TRIỂN NHẬN THỨC</a:t>
            </a:r>
          </a:p>
        </p:txBody>
      </p:sp>
      <p:sp>
        <p:nvSpPr>
          <p:cNvPr id="54" name="TextBox 53"/>
          <p:cNvSpPr txBox="1"/>
          <p:nvPr/>
        </p:nvSpPr>
        <p:spPr>
          <a:xfrm>
            <a:off x="1567809" y="3365552"/>
            <a:ext cx="9260612" cy="523220"/>
          </a:xfrm>
          <a:prstGeom prst="rect">
            <a:avLst/>
          </a:prstGeom>
          <a:noFill/>
        </p:spPr>
        <p:txBody>
          <a:bodyPr wrap="square" rtlCol="0">
            <a:spAutoFit/>
          </a:bodyPr>
          <a:lstStyle/>
          <a:p>
            <a:pPr algn="ctr"/>
            <a:r>
              <a:rPr lang="en-US" sz="2800" b="1" dirty="0" err="1" smtClean="0">
                <a:solidFill>
                  <a:srgbClr val="846BA5"/>
                </a:solidFill>
                <a:latin typeface="Times New Roman" panose="02020603050405020304" charset="0"/>
                <a:cs typeface="Times New Roman" panose="02020603050405020304" charset="0"/>
              </a:rPr>
              <a:t>Đề</a:t>
            </a:r>
            <a:r>
              <a:rPr lang="en-US" sz="2800" b="1" dirty="0" smtClean="0">
                <a:solidFill>
                  <a:srgbClr val="846BA5"/>
                </a:solidFill>
                <a:latin typeface="Times New Roman" panose="02020603050405020304" charset="0"/>
                <a:cs typeface="Times New Roman" panose="02020603050405020304" charset="0"/>
              </a:rPr>
              <a:t> </a:t>
            </a:r>
            <a:r>
              <a:rPr lang="en-US" sz="2800" b="1" dirty="0" err="1" smtClean="0">
                <a:solidFill>
                  <a:srgbClr val="846BA5"/>
                </a:solidFill>
                <a:latin typeface="Times New Roman" panose="02020603050405020304" charset="0"/>
                <a:cs typeface="Times New Roman" panose="02020603050405020304" charset="0"/>
              </a:rPr>
              <a:t>tài</a:t>
            </a:r>
            <a:r>
              <a:rPr lang="en-US" sz="2800" b="1" smtClean="0">
                <a:solidFill>
                  <a:srgbClr val="846BA5"/>
                </a:solidFill>
                <a:latin typeface="Times New Roman" panose="02020603050405020304" charset="0"/>
                <a:cs typeface="Times New Roman" panose="02020603050405020304" charset="0"/>
              </a:rPr>
              <a:t>: </a:t>
            </a:r>
            <a:r>
              <a:rPr lang="vi-VN" sz="2800" b="1">
                <a:solidFill>
                  <a:srgbClr val="846BA5"/>
                </a:solidFill>
                <a:latin typeface="Times New Roman" panose="02020603050405020304" charset="0"/>
                <a:cs typeface="Times New Roman" panose="02020603050405020304" charset="0"/>
              </a:rPr>
              <a:t>Khám phá sự biến đổi của con tắc kè hoa</a:t>
            </a:r>
            <a:endParaRPr lang="en-US" dirty="0">
              <a:solidFill>
                <a:srgbClr val="846BA5"/>
              </a:solidFill>
              <a:latin typeface="Times New Roman" panose="02020603050405020304" charset="0"/>
              <a:cs typeface="Times New Roman" panose="02020603050405020304" charset="0"/>
            </a:endParaRPr>
          </a:p>
        </p:txBody>
      </p:sp>
      <p:sp>
        <p:nvSpPr>
          <p:cNvPr id="55" name="TextBox 54"/>
          <p:cNvSpPr txBox="1"/>
          <p:nvPr/>
        </p:nvSpPr>
        <p:spPr>
          <a:xfrm>
            <a:off x="3867800" y="3935306"/>
            <a:ext cx="4371988" cy="1210909"/>
          </a:xfrm>
          <a:prstGeom prst="rect">
            <a:avLst/>
          </a:prstGeom>
          <a:noFill/>
        </p:spPr>
        <p:txBody>
          <a:bodyPr wrap="square" rtlCol="0">
            <a:spAutoFit/>
          </a:bodyPr>
          <a:lstStyle/>
          <a:p>
            <a:pPr>
              <a:lnSpc>
                <a:spcPct val="150000"/>
              </a:lnSpc>
              <a:spcBef>
                <a:spcPts val="300"/>
              </a:spcBef>
              <a:spcAft>
                <a:spcPts val="300"/>
              </a:spcAft>
            </a:pPr>
            <a:r>
              <a:rPr lang="en-US" sz="2400" dirty="0" err="1" smtClean="0">
                <a:solidFill>
                  <a:srgbClr val="846BA5"/>
                </a:solidFill>
                <a:latin typeface="Times New Roman" panose="02020603050405020304" charset="0"/>
                <a:cs typeface="Times New Roman" panose="02020603050405020304" charset="0"/>
              </a:rPr>
              <a:t>Lứa</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tuổi</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Mẫu</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giáo</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Lớn</a:t>
            </a:r>
            <a:r>
              <a:rPr lang="en-US" sz="2400" dirty="0" smtClean="0">
                <a:solidFill>
                  <a:srgbClr val="846BA5"/>
                </a:solidFill>
                <a:latin typeface="Times New Roman" panose="02020603050405020304" charset="0"/>
                <a:cs typeface="Times New Roman" panose="02020603050405020304" charset="0"/>
              </a:rPr>
              <a:t> 5 - 6 </a:t>
            </a:r>
            <a:r>
              <a:rPr lang="en-US" sz="2400" dirty="0" err="1" smtClean="0">
                <a:solidFill>
                  <a:srgbClr val="846BA5"/>
                </a:solidFill>
                <a:latin typeface="Times New Roman" panose="02020603050405020304" charset="0"/>
                <a:cs typeface="Times New Roman" panose="02020603050405020304" charset="0"/>
              </a:rPr>
              <a:t>tuổi</a:t>
            </a:r>
            <a:endParaRPr lang="en-US" sz="2400" dirty="0" smtClean="0">
              <a:solidFill>
                <a:srgbClr val="846BA5"/>
              </a:solidFill>
              <a:latin typeface="Times New Roman" panose="02020603050405020304" charset="0"/>
              <a:cs typeface="Times New Roman" panose="02020603050405020304" charset="0"/>
            </a:endParaRPr>
          </a:p>
          <a:p>
            <a:pPr>
              <a:lnSpc>
                <a:spcPct val="150000"/>
              </a:lnSpc>
              <a:spcBef>
                <a:spcPts val="300"/>
              </a:spcBef>
              <a:spcAft>
                <a:spcPts val="300"/>
              </a:spcAft>
            </a:pPr>
            <a:r>
              <a:rPr lang="en-US" sz="2400" dirty="0" err="1" smtClean="0">
                <a:solidFill>
                  <a:srgbClr val="846BA5"/>
                </a:solidFill>
                <a:latin typeface="Times New Roman" panose="02020603050405020304" charset="0"/>
                <a:cs typeface="Times New Roman" panose="02020603050405020304" charset="0"/>
              </a:rPr>
              <a:t>Giáo</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viên</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Nguyễn</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Thị</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Hải</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Yến</a:t>
            </a:r>
            <a:endParaRPr lang="en-US" sz="2400" dirty="0">
              <a:solidFill>
                <a:srgbClr val="846BA5"/>
              </a:solidFill>
              <a:latin typeface="Times New Roman" panose="02020603050405020304" charset="0"/>
              <a:cs typeface="Times New Roman" panose="02020603050405020304" charset="0"/>
            </a:endParaRPr>
          </a:p>
        </p:txBody>
      </p:sp>
      <p:sp>
        <p:nvSpPr>
          <p:cNvPr id="56" name="TextBox 55"/>
          <p:cNvSpPr txBox="1"/>
          <p:nvPr/>
        </p:nvSpPr>
        <p:spPr>
          <a:xfrm>
            <a:off x="4854799" y="6013086"/>
            <a:ext cx="2116644" cy="338554"/>
          </a:xfrm>
          <a:prstGeom prst="rect">
            <a:avLst/>
          </a:prstGeom>
          <a:noFill/>
        </p:spPr>
        <p:txBody>
          <a:bodyPr wrap="square" rtlCol="0">
            <a:spAutoFit/>
          </a:bodyPr>
          <a:lstStyle/>
          <a:p>
            <a:r>
              <a:rPr lang="en-US" sz="1600" dirty="0" err="1" smtClean="0">
                <a:solidFill>
                  <a:schemeClr val="tx2">
                    <a:lumMod val="50000"/>
                  </a:schemeClr>
                </a:solidFill>
                <a:latin typeface="Times New Roman" panose="02020603050405020304" charset="0"/>
                <a:cs typeface="Times New Roman" panose="02020603050405020304" charset="0"/>
              </a:rPr>
              <a:t>Năm</a:t>
            </a:r>
            <a:r>
              <a:rPr lang="en-US" sz="1600" dirty="0" smtClean="0">
                <a:solidFill>
                  <a:schemeClr val="tx2">
                    <a:lumMod val="50000"/>
                  </a:schemeClr>
                </a:solidFill>
                <a:latin typeface="Times New Roman" panose="02020603050405020304" charset="0"/>
                <a:cs typeface="Times New Roman" panose="02020603050405020304" charset="0"/>
              </a:rPr>
              <a:t> </a:t>
            </a:r>
            <a:r>
              <a:rPr lang="en-US" sz="1600" dirty="0" err="1" smtClean="0">
                <a:solidFill>
                  <a:schemeClr val="tx2">
                    <a:lumMod val="50000"/>
                  </a:schemeClr>
                </a:solidFill>
                <a:latin typeface="Times New Roman" panose="02020603050405020304" charset="0"/>
                <a:cs typeface="Times New Roman" panose="02020603050405020304" charset="0"/>
              </a:rPr>
              <a:t>học</a:t>
            </a:r>
            <a:r>
              <a:rPr lang="en-US" sz="1600" smtClean="0">
                <a:solidFill>
                  <a:schemeClr val="tx2">
                    <a:lumMod val="50000"/>
                  </a:schemeClr>
                </a:solidFill>
                <a:latin typeface="Times New Roman" panose="02020603050405020304" charset="0"/>
                <a:cs typeface="Times New Roman" panose="02020603050405020304" charset="0"/>
              </a:rPr>
              <a:t>: 2024 - 2025</a:t>
            </a:r>
            <a:endParaRPr lang="en-US" sz="1600" dirty="0">
              <a:solidFill>
                <a:schemeClr val="tx2">
                  <a:lumMod val="50000"/>
                </a:schemeClr>
              </a:solidFill>
              <a:latin typeface="Times New Roman" panose="02020603050405020304" charset="0"/>
              <a:cs typeface="Times New Roman" panose="02020603050405020304" charset="0"/>
            </a:endParaRPr>
          </a:p>
        </p:txBody>
      </p:sp>
      <p:sp>
        <p:nvSpPr>
          <p:cNvPr id="57" name="Rectangle 56"/>
          <p:cNvSpPr/>
          <p:nvPr/>
        </p:nvSpPr>
        <p:spPr>
          <a:xfrm>
            <a:off x="2791184" y="2431044"/>
            <a:ext cx="6353021" cy="646331"/>
          </a:xfrm>
          <a:prstGeom prst="rect">
            <a:avLst/>
          </a:prstGeom>
        </p:spPr>
        <p:txBody>
          <a:bodyPr wrap="none">
            <a:spAutoFit/>
          </a:bodyPr>
          <a:lstStyle/>
          <a:p>
            <a:pPr algn="ctr"/>
            <a:r>
              <a:rPr lang="en-US" sz="3600" b="1">
                <a:ln w="0"/>
                <a:solidFill>
                  <a:srgbClr val="846BA5"/>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Hoạt động Khám phá khoa học</a:t>
            </a:r>
            <a:endParaRPr lang="en-US" sz="3600" b="1" dirty="0">
              <a:ln w="0"/>
              <a:solidFill>
                <a:srgbClr val="846BA5"/>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16883043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61375" y="51516"/>
            <a:ext cx="7933385" cy="798490"/>
          </a:xfrm>
          <a:prstGeom prst="roundRect">
            <a:avLst/>
          </a:prstGeom>
          <a:solidFill>
            <a:srgbClr val="E9E5EF"/>
          </a:solidFill>
          <a:ln w="38100">
            <a:solidFill>
              <a:srgbClr val="675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675185"/>
                </a:solidFill>
              </a:rPr>
              <a:t>Câu 4: </a:t>
            </a:r>
            <a:r>
              <a:rPr lang="en-US" sz="3200" b="1">
                <a:solidFill>
                  <a:srgbClr val="675185"/>
                </a:solidFill>
              </a:rPr>
              <a:t>Tắc </a:t>
            </a:r>
            <a:r>
              <a:rPr lang="en-US" sz="3200" b="1" smtClean="0">
                <a:solidFill>
                  <a:srgbClr val="675185"/>
                </a:solidFill>
              </a:rPr>
              <a:t>kè hoa </a:t>
            </a:r>
            <a:r>
              <a:rPr lang="en-US" sz="3200" b="1">
                <a:solidFill>
                  <a:srgbClr val="675185"/>
                </a:solidFill>
              </a:rPr>
              <a:t>trốn kẻ thù bằng cách nào?</a:t>
            </a:r>
          </a:p>
        </p:txBody>
      </p:sp>
      <p:sp>
        <p:nvSpPr>
          <p:cNvPr id="3" name="TextBox 2"/>
          <p:cNvSpPr txBox="1"/>
          <p:nvPr/>
        </p:nvSpPr>
        <p:spPr>
          <a:xfrm>
            <a:off x="6455277" y="1549815"/>
            <a:ext cx="4055534" cy="83099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4800" b="1" smtClean="0">
                <a:solidFill>
                  <a:srgbClr val="675185"/>
                </a:solidFill>
              </a:rPr>
              <a:t>1. Đào đất trốn</a:t>
            </a:r>
            <a:endParaRPr lang="en-US" sz="4800" b="1">
              <a:solidFill>
                <a:srgbClr val="675185"/>
              </a:solidFill>
            </a:endParaRPr>
          </a:p>
        </p:txBody>
      </p:sp>
      <p:sp>
        <p:nvSpPr>
          <p:cNvPr id="9" name="TextBox 8"/>
          <p:cNvSpPr txBox="1"/>
          <p:nvPr/>
        </p:nvSpPr>
        <p:spPr>
          <a:xfrm>
            <a:off x="6455277" y="2936871"/>
            <a:ext cx="2182136" cy="83099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4800" b="1" smtClean="0">
                <a:solidFill>
                  <a:srgbClr val="675185"/>
                </a:solidFill>
              </a:rPr>
              <a:t>2. Chạy </a:t>
            </a:r>
            <a:endParaRPr lang="en-US" sz="4800" b="1">
              <a:solidFill>
                <a:srgbClr val="675185"/>
              </a:solidFill>
            </a:endParaRPr>
          </a:p>
        </p:txBody>
      </p:sp>
      <p:sp>
        <p:nvSpPr>
          <p:cNvPr id="10" name="TextBox 9"/>
          <p:cNvSpPr txBox="1"/>
          <p:nvPr/>
        </p:nvSpPr>
        <p:spPr>
          <a:xfrm>
            <a:off x="6455277" y="4323927"/>
            <a:ext cx="2949846" cy="83099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4800" b="1" smtClean="0">
                <a:solidFill>
                  <a:srgbClr val="675185"/>
                </a:solidFill>
              </a:rPr>
              <a:t>3. Đổi màu</a:t>
            </a:r>
            <a:endParaRPr lang="en-US" sz="4800" b="1">
              <a:solidFill>
                <a:srgbClr val="675185"/>
              </a:solidFill>
            </a:endParaRPr>
          </a:p>
        </p:txBody>
      </p:sp>
      <p:pic>
        <p:nvPicPr>
          <p:cNvPr id="5122" name="Picture 2" descr="Liệu bạn có đang là “chú tắc kè hoa” giữa mạng lưới thông tin thời đại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246" y="1837894"/>
            <a:ext cx="4572000" cy="3028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56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1" nodeType="clickEffect">
                                  <p:stCondLst>
                                    <p:cond delay="0"/>
                                  </p:stCondLst>
                                  <p:childTnLst>
                                    <p:animEffect transition="out" filter="wipe(down)">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22" presetClass="exit" presetSubtype="4" fill="hold" grpId="1" nodeType="withEffect">
                                  <p:stCondLst>
                                    <p:cond delay="0"/>
                                  </p:stCondLst>
                                  <p:childTnLst>
                                    <p:animEffect transition="out" filter="wipe(down)">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par>
                          <p:cTn id="26" fill="hold">
                            <p:stCondLst>
                              <p:cond delay="500"/>
                            </p:stCondLst>
                            <p:childTnLst>
                              <p:par>
                                <p:cTn id="27" presetID="42" presetClass="path" presetSubtype="0" accel="50000" decel="50000" fill="hold" grpId="1" nodeType="afterEffect">
                                  <p:stCondLst>
                                    <p:cond delay="0"/>
                                  </p:stCondLst>
                                  <p:childTnLst>
                                    <p:animMotion origin="layout" path="M -6.25E-7 -2.22222E-6 L 0.02891 -0.21852 " pathEditMode="relative" rAng="0" ptsTypes="AA">
                                      <p:cBhvr>
                                        <p:cTn id="28" dur="2000" fill="hold"/>
                                        <p:tgtEl>
                                          <p:spTgt spid="10"/>
                                        </p:tgtEl>
                                        <p:attrNameLst>
                                          <p:attrName>ppt_x</p:attrName>
                                          <p:attrName>ppt_y</p:attrName>
                                        </p:attrNameLst>
                                      </p:cBhvr>
                                      <p:rCtr x="1445" y="-10926"/>
                                    </p:animMotion>
                                  </p:childTnLst>
                                </p:cTn>
                              </p:par>
                            </p:childTnLst>
                          </p:cTn>
                        </p:par>
                        <p:par>
                          <p:cTn id="29" fill="hold">
                            <p:stCondLst>
                              <p:cond delay="2500"/>
                            </p:stCondLst>
                            <p:childTnLst>
                              <p:par>
                                <p:cTn id="30" presetID="26" presetClass="emph" presetSubtype="0" fill="hold" grpId="2" nodeType="afterEffect">
                                  <p:stCondLst>
                                    <p:cond delay="0"/>
                                  </p:stCondLst>
                                  <p:childTnLst>
                                    <p:animEffect transition="out" filter="fade">
                                      <p:cBhvr>
                                        <p:cTn id="31" dur="500" tmFilter="0, 0; .2, .5; .8, .5; 1, 0"/>
                                        <p:tgtEl>
                                          <p:spTgt spid="10"/>
                                        </p:tgtEl>
                                      </p:cBhvr>
                                    </p:animEffect>
                                    <p:animScale>
                                      <p:cBhvr>
                                        <p:cTn id="32"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animBg="1"/>
      <p:bldP spid="9" grpId="1" animBg="1"/>
      <p:bldP spid="10" grpId="0" animBg="1"/>
      <p:bldP spid="10" grpId="1" animBg="1"/>
      <p:bldP spid="10"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46365" y="0"/>
            <a:ext cx="8712925" cy="798490"/>
          </a:xfrm>
          <a:prstGeom prst="roundRect">
            <a:avLst/>
          </a:prstGeom>
          <a:solidFill>
            <a:srgbClr val="E9E5EF"/>
          </a:solidFill>
          <a:ln w="38100">
            <a:solidFill>
              <a:srgbClr val="675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675185"/>
                </a:solidFill>
              </a:rPr>
              <a:t>Câu 5: </a:t>
            </a:r>
            <a:r>
              <a:rPr lang="vi-VN" sz="3200" b="1">
                <a:solidFill>
                  <a:srgbClr val="675185"/>
                </a:solidFill>
              </a:rPr>
              <a:t>Tại sao tắc kè lại bám được trên </a:t>
            </a:r>
            <a:r>
              <a:rPr lang="vi-VN" sz="3200" b="1" smtClean="0">
                <a:solidFill>
                  <a:srgbClr val="675185"/>
                </a:solidFill>
              </a:rPr>
              <a:t>cây</a:t>
            </a:r>
            <a:r>
              <a:rPr lang="en-US" sz="3200" b="1" smtClean="0">
                <a:solidFill>
                  <a:srgbClr val="675185"/>
                </a:solidFill>
              </a:rPr>
              <a:t>?</a:t>
            </a:r>
            <a:endParaRPr lang="en-US" sz="3200" b="1">
              <a:solidFill>
                <a:srgbClr val="675185"/>
              </a:solidFill>
            </a:endParaRPr>
          </a:p>
        </p:txBody>
      </p:sp>
      <p:sp>
        <p:nvSpPr>
          <p:cNvPr id="9" name="TextBox 8"/>
          <p:cNvSpPr txBox="1"/>
          <p:nvPr/>
        </p:nvSpPr>
        <p:spPr>
          <a:xfrm>
            <a:off x="6585904" y="2846663"/>
            <a:ext cx="4204013"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3200" b="1" smtClean="0">
                <a:solidFill>
                  <a:srgbClr val="675185"/>
                </a:solidFill>
              </a:rPr>
              <a:t>2</a:t>
            </a:r>
            <a:r>
              <a:rPr lang="en-US" sz="1600" b="1" smtClean="0">
                <a:solidFill>
                  <a:srgbClr val="675185"/>
                </a:solidFill>
              </a:rPr>
              <a:t>.  </a:t>
            </a:r>
            <a:r>
              <a:rPr lang="en-US" sz="2000" b="1" smtClean="0">
                <a:solidFill>
                  <a:srgbClr val="675185"/>
                </a:solidFill>
              </a:rPr>
              <a:t>Vì </a:t>
            </a:r>
            <a:r>
              <a:rPr lang="vi-VN" sz="2000" b="1" smtClean="0">
                <a:solidFill>
                  <a:srgbClr val="675185"/>
                </a:solidFill>
              </a:rPr>
              <a:t>mỗi </a:t>
            </a:r>
            <a:r>
              <a:rPr lang="vi-VN" sz="2000" b="1">
                <a:solidFill>
                  <a:srgbClr val="675185"/>
                </a:solidFill>
              </a:rPr>
              <a:t>chân có 5 ngón tòe rộng, mặt dưới ngón có các nút bám để con vật dễ leo trèo</a:t>
            </a:r>
            <a:r>
              <a:rPr lang="en-US" sz="2000" b="1" smtClean="0">
                <a:solidFill>
                  <a:srgbClr val="675185"/>
                </a:solidFill>
              </a:rPr>
              <a:t> </a:t>
            </a:r>
            <a:endParaRPr lang="en-US" b="1">
              <a:solidFill>
                <a:srgbClr val="675185"/>
              </a:solidFill>
            </a:endParaRPr>
          </a:p>
        </p:txBody>
      </p:sp>
      <p:pic>
        <p:nvPicPr>
          <p:cNvPr id="6146" name="Picture 2" descr="Phát hiện loài tắc kè hoa sau hơn một thế kỷ vắng bóng - Báo Lâm Đồng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518" y="1549815"/>
            <a:ext cx="5609200" cy="3505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585906" y="1549815"/>
            <a:ext cx="4204013" cy="95410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3200" b="1" smtClean="0">
                <a:solidFill>
                  <a:srgbClr val="675185"/>
                </a:solidFill>
              </a:rPr>
              <a:t>1</a:t>
            </a:r>
            <a:r>
              <a:rPr lang="en-US" sz="1600" b="1" smtClean="0">
                <a:solidFill>
                  <a:srgbClr val="675185"/>
                </a:solidFill>
              </a:rPr>
              <a:t>.  </a:t>
            </a:r>
            <a:r>
              <a:rPr lang="en-US" sz="2400" b="1" smtClean="0">
                <a:solidFill>
                  <a:srgbClr val="675185"/>
                </a:solidFill>
              </a:rPr>
              <a:t>Vì nó dùng tơ nhả ra từ bàn chân để bám vào các cành cây </a:t>
            </a:r>
            <a:endParaRPr lang="en-US" sz="2400" b="1">
              <a:solidFill>
                <a:srgbClr val="675185"/>
              </a:solidFill>
            </a:endParaRPr>
          </a:p>
        </p:txBody>
      </p:sp>
      <p:sp>
        <p:nvSpPr>
          <p:cNvPr id="11" name="TextBox 10"/>
          <p:cNvSpPr txBox="1"/>
          <p:nvPr/>
        </p:nvSpPr>
        <p:spPr>
          <a:xfrm>
            <a:off x="6585904" y="4389733"/>
            <a:ext cx="4204013" cy="9233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3200" b="1" smtClean="0">
                <a:solidFill>
                  <a:srgbClr val="675185"/>
                </a:solidFill>
              </a:rPr>
              <a:t>3</a:t>
            </a:r>
            <a:r>
              <a:rPr lang="en-US" sz="1600" b="1" smtClean="0">
                <a:solidFill>
                  <a:srgbClr val="675185"/>
                </a:solidFill>
              </a:rPr>
              <a:t>.  </a:t>
            </a:r>
            <a:r>
              <a:rPr lang="en-US" sz="2200" b="1" smtClean="0">
                <a:solidFill>
                  <a:srgbClr val="675185"/>
                </a:solidFill>
              </a:rPr>
              <a:t>Vì mỗi chân có 5 ngón giúp tắc kè hoa dễ dàng bám vào cành cây</a:t>
            </a:r>
            <a:endParaRPr lang="en-US" sz="2200" b="1">
              <a:solidFill>
                <a:srgbClr val="675185"/>
              </a:solidFill>
            </a:endParaRPr>
          </a:p>
        </p:txBody>
      </p:sp>
    </p:spTree>
    <p:extLst>
      <p:ext uri="{BB962C8B-B14F-4D97-AF65-F5344CB8AC3E}">
        <p14:creationId xmlns:p14="http://schemas.microsoft.com/office/powerpoint/2010/main" val="420316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1" nodeType="clickEffect">
                                  <p:stCondLst>
                                    <p:cond delay="0"/>
                                  </p:stCondLst>
                                  <p:childTnLst>
                                    <p:animEffect transition="out" filter="randombar(horizont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14" presetClass="exit" presetSubtype="10" fill="hold" grpId="1" nodeType="withEffect">
                                  <p:stCondLst>
                                    <p:cond delay="0"/>
                                  </p:stCondLst>
                                  <p:childTnLst>
                                    <p:animEffect transition="out" filter="randombar(horizontal)">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6" presetClass="emph" presetSubtype="0" fill="hold" grpId="1" nodeType="clickEffect">
                                  <p:stCondLst>
                                    <p:cond delay="0"/>
                                  </p:stCondLst>
                                  <p:childTnLst>
                                    <p:animEffect transition="out" filter="fade">
                                      <p:cBhvr>
                                        <p:cTn id="29" dur="500" tmFilter="0, 0; .2, .5; .8, .5; 1, 0"/>
                                        <p:tgtEl>
                                          <p:spTgt spid="9"/>
                                        </p:tgtEl>
                                      </p:cBhvr>
                                    </p:animEffect>
                                    <p:animScale>
                                      <p:cBhvr>
                                        <p:cTn id="30"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animBg="1"/>
      <p:bldP spid="8" grpId="1" animBg="1"/>
      <p:bldP spid="11" grpId="0" animBg="1"/>
      <p:bldP spid="1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3789" y="2437582"/>
            <a:ext cx="8999621" cy="1446550"/>
          </a:xfrm>
          <a:prstGeom prst="rect">
            <a:avLst/>
          </a:prstGeom>
          <a:noFill/>
        </p:spPr>
        <p:txBody>
          <a:bodyPr wrap="square" rtlCol="0">
            <a:spAutoFit/>
          </a:bodyPr>
          <a:lstStyle/>
          <a:p>
            <a:pPr algn="ctr"/>
            <a:r>
              <a:rPr lang="en-US" sz="8800" b="1" smtClean="0">
                <a:solidFill>
                  <a:srgbClr val="8F77AD"/>
                </a:solidFill>
                <a:latin typeface="milk tea Med" pitchFamily="2" charset="-34"/>
                <a:cs typeface="milk tea Med" pitchFamily="2" charset="-34"/>
              </a:rPr>
              <a:t>Kết thúc bài học</a:t>
            </a:r>
            <a:endParaRPr lang="en-US" sz="8800" b="1" dirty="0">
              <a:solidFill>
                <a:srgbClr val="8F77AD"/>
              </a:solidFill>
              <a:effectLst/>
              <a:latin typeface="milk tea Med" pitchFamily="2" charset="-34"/>
              <a:cs typeface="milk tea Med" pitchFamily="2" charset="-34"/>
            </a:endParaRPr>
          </a:p>
        </p:txBody>
      </p:sp>
      <p:pic>
        <p:nvPicPr>
          <p:cNvPr id="2" name="y2mate.com - Em Yêu Cây Xanh  Em Rất Thích Trồng Nhiều Cây Xanh Official Full H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38610" y="5995736"/>
            <a:ext cx="609600" cy="609600"/>
          </a:xfrm>
          <a:prstGeom prst="rect">
            <a:avLst/>
          </a:prstGeom>
        </p:spPr>
      </p:pic>
    </p:spTree>
    <p:extLst>
      <p:ext uri="{BB962C8B-B14F-4D97-AF65-F5344CB8AC3E}">
        <p14:creationId xmlns:p14="http://schemas.microsoft.com/office/powerpoint/2010/main" val="94321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9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9convert.com - BÀI HÁT TA ĐI VÀO RỪNG XANH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3457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ú vị kỹ thuật nuôi tắc kè hoa để làm c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7108" y="640000"/>
            <a:ext cx="4344143" cy="25440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 name="Picture 4" descr="Tắc kè hoa - Loài bò sát “biến hóa khôn lườ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7108" y="3447573"/>
            <a:ext cx="4344143" cy="27741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6" descr="Tắc kè hoa - Loài bò sát “biến hóa khôn lườ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6095" y="3447573"/>
            <a:ext cx="4391959" cy="27741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 name="Picture 8" descr="Bất ngờ với vũ khí tuyệt đỉnh của tắc kè - Lạ vui - Việt Giải Tr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6096" y="604797"/>
            <a:ext cx="4391959" cy="25792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1788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9convert.com - VTVLIFE  THẾ GIỚI ĐỘNG VẬT  Câu chuyện về tắc kè hoa_360P">
            <a:hlinkClick r:id="" action="ppaction://media"/>
          </p:cNvPr>
          <p:cNvPicPr>
            <a:picLocks noChangeAspect="1"/>
          </p:cNvPicPr>
          <p:nvPr>
            <a:videoFile r:link="rId1"/>
            <p:extLst>
              <p:ext uri="{DAA4B4D4-6D71-4841-9C94-3DE7FCFB9230}">
                <p14:media xmlns:p14="http://schemas.microsoft.com/office/powerpoint/2010/main" r:embed="rId2">
                  <p14:trim st="8488" end="5078"/>
                </p14:media>
              </p:ext>
            </p:extLst>
          </p:nvPr>
        </p:nvPicPr>
        <p:blipFill>
          <a:blip r:embed="rId4"/>
          <a:stretch>
            <a:fillRect/>
          </a:stretch>
        </p:blipFill>
        <p:spPr>
          <a:xfrm>
            <a:off x="256652" y="336136"/>
            <a:ext cx="11261040" cy="6158381"/>
          </a:xfrm>
          <a:prstGeom prst="rect">
            <a:avLst/>
          </a:prstGeom>
        </p:spPr>
      </p:pic>
    </p:spTree>
    <p:extLst>
      <p:ext uri="{BB962C8B-B14F-4D97-AF65-F5344CB8AC3E}">
        <p14:creationId xmlns:p14="http://schemas.microsoft.com/office/powerpoint/2010/main" val="164622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7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10000" b="90000" l="556" r="97889"/>
                    </a14:imgEffect>
                  </a14:imgLayer>
                </a14:imgProps>
              </a:ext>
            </a:extLst>
          </a:blip>
          <a:stretch>
            <a:fillRect/>
          </a:stretch>
        </p:blipFill>
        <p:spPr>
          <a:xfrm>
            <a:off x="2759956" y="2239145"/>
            <a:ext cx="5627403" cy="3189676"/>
          </a:xfrm>
          <a:prstGeom prst="rect">
            <a:avLst/>
          </a:prstGeom>
        </p:spPr>
      </p:pic>
      <p:grpSp>
        <p:nvGrpSpPr>
          <p:cNvPr id="8" name="Group 7"/>
          <p:cNvGrpSpPr/>
          <p:nvPr/>
        </p:nvGrpSpPr>
        <p:grpSpPr>
          <a:xfrm>
            <a:off x="4833257" y="509450"/>
            <a:ext cx="6069205" cy="1676595"/>
            <a:chOff x="4833257" y="509451"/>
            <a:chExt cx="6596743" cy="1345476"/>
          </a:xfrm>
        </p:grpSpPr>
        <p:sp>
          <p:nvSpPr>
            <p:cNvPr id="6" name="Rounded Rectangle 5"/>
            <p:cNvSpPr/>
            <p:nvPr/>
          </p:nvSpPr>
          <p:spPr>
            <a:xfrm>
              <a:off x="4833257" y="509451"/>
              <a:ext cx="6596743" cy="13454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94366" y="600891"/>
              <a:ext cx="6435634" cy="1200329"/>
            </a:xfrm>
            <a:prstGeom prst="rect">
              <a:avLst/>
            </a:prstGeom>
          </p:spPr>
          <p:txBody>
            <a:bodyPr wrap="square">
              <a:spAutoFit/>
            </a:bodyPr>
            <a:lstStyle/>
            <a:p>
              <a:r>
                <a:rPr lang="vi-VN" b="1">
                  <a:solidFill>
                    <a:srgbClr val="000000"/>
                  </a:solidFill>
                  <a:latin typeface="Times New Roman" panose="02020603050405020304" pitchFamily="18" charset="0"/>
                </a:rPr>
                <a:t>Hình dáng: </a:t>
              </a:r>
              <a:r>
                <a:rPr lang="vi-VN">
                  <a:solidFill>
                    <a:srgbClr val="000000"/>
                  </a:solidFill>
                  <a:latin typeface="Times New Roman" panose="02020603050405020304" pitchFamily="18" charset="0"/>
                </a:rPr>
                <a:t>Thân dài, đuôi dài, có 2 chân trước, 2 chân sau, mỗi chân có 5 ngón tòe rộng, mặt dưới ngón có các nút bám để con vật dễ leo trèo.Toàn thân từ đầu đến đuôi có những vảy nhỏ hình hạt lồi với nhiều màu sắc ( xanh thẫm, xanh, nhạt, vàng, đen, đỏ nhạt...)</a:t>
              </a:r>
              <a:endParaRPr lang="en-US"/>
            </a:p>
          </p:txBody>
        </p:sp>
      </p:grpSp>
      <p:cxnSp>
        <p:nvCxnSpPr>
          <p:cNvPr id="10" name="Straight Arrow Connector 9"/>
          <p:cNvCxnSpPr/>
          <p:nvPr/>
        </p:nvCxnSpPr>
        <p:spPr>
          <a:xfrm flipV="1">
            <a:off x="5792846" y="2194835"/>
            <a:ext cx="1110343" cy="6008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8148533" y="2384986"/>
            <a:ext cx="3308923" cy="1767508"/>
            <a:chOff x="4833257" y="509451"/>
            <a:chExt cx="6596743" cy="1345476"/>
          </a:xfrm>
        </p:grpSpPr>
        <p:sp>
          <p:nvSpPr>
            <p:cNvPr id="13" name="Rounded Rectangle 12"/>
            <p:cNvSpPr/>
            <p:nvPr/>
          </p:nvSpPr>
          <p:spPr>
            <a:xfrm>
              <a:off x="4833257" y="509451"/>
              <a:ext cx="6596743" cy="13454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994365" y="600891"/>
              <a:ext cx="6435635" cy="803688"/>
            </a:xfrm>
            <a:prstGeom prst="rect">
              <a:avLst/>
            </a:prstGeom>
          </p:spPr>
          <p:txBody>
            <a:bodyPr wrap="square">
              <a:spAutoFit/>
            </a:bodyPr>
            <a:lstStyle/>
            <a:p>
              <a:r>
                <a:rPr lang="vi-VN" b="1">
                  <a:solidFill>
                    <a:srgbClr val="000000"/>
                  </a:solidFill>
                  <a:latin typeface="Times New Roman" panose="02020603050405020304" pitchFamily="18" charset="0"/>
                </a:rPr>
                <a:t>Nơi </a:t>
              </a:r>
              <a:r>
                <a:rPr lang="vi-VN" b="1" smtClean="0">
                  <a:solidFill>
                    <a:srgbClr val="000000"/>
                  </a:solidFill>
                  <a:latin typeface="Times New Roman" panose="02020603050405020304" pitchFamily="18" charset="0"/>
                </a:rPr>
                <a:t>sống</a:t>
              </a:r>
              <a:r>
                <a:rPr lang="en-US" b="1" smtClean="0">
                  <a:solidFill>
                    <a:srgbClr val="000000"/>
                  </a:solidFill>
                  <a:latin typeface="Times New Roman" panose="02020603050405020304" pitchFamily="18" charset="0"/>
                </a:rPr>
                <a:t>: </a:t>
              </a:r>
              <a:r>
                <a:rPr lang="en-US" smtClean="0">
                  <a:solidFill>
                    <a:srgbClr val="000000"/>
                  </a:solidFill>
                  <a:latin typeface="Times New Roman" panose="02020603050405020304" pitchFamily="18" charset="0"/>
                </a:rPr>
                <a:t>T</a:t>
              </a:r>
              <a:r>
                <a:rPr lang="vi-VN" smtClean="0">
                  <a:solidFill>
                    <a:srgbClr val="000000"/>
                  </a:solidFill>
                  <a:latin typeface="Times New Roman" panose="02020603050405020304" pitchFamily="18" charset="0"/>
                </a:rPr>
                <a:t>ắc </a:t>
              </a:r>
              <a:r>
                <a:rPr lang="vi-VN">
                  <a:solidFill>
                    <a:srgbClr val="000000"/>
                  </a:solidFill>
                  <a:latin typeface="Times New Roman" panose="02020603050405020304" pitchFamily="18" charset="0"/>
                </a:rPr>
                <a:t>kè thường sống ở những gốc cây, hốc đá, kẽ hở đất đá, tường nhà và biết kêu, nhưng chỉ có tắc kè đực kêu được thành tiếng tắc kè</a:t>
              </a:r>
              <a:endParaRPr lang="en-US"/>
            </a:p>
          </p:txBody>
        </p:sp>
      </p:grpSp>
      <p:cxnSp>
        <p:nvCxnSpPr>
          <p:cNvPr id="18" name="Straight Arrow Connector 17"/>
          <p:cNvCxnSpPr/>
          <p:nvPr/>
        </p:nvCxnSpPr>
        <p:spPr>
          <a:xfrm flipV="1">
            <a:off x="6619848" y="3176666"/>
            <a:ext cx="1528685" cy="1739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085061" y="1243103"/>
            <a:ext cx="2648526" cy="907694"/>
            <a:chOff x="4833257" y="509451"/>
            <a:chExt cx="6596743" cy="2061829"/>
          </a:xfrm>
        </p:grpSpPr>
        <p:sp>
          <p:nvSpPr>
            <p:cNvPr id="22" name="Rounded Rectangle 21"/>
            <p:cNvSpPr/>
            <p:nvPr/>
          </p:nvSpPr>
          <p:spPr>
            <a:xfrm>
              <a:off x="4833257" y="509451"/>
              <a:ext cx="6596743" cy="13454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3" name="Rectangle 22"/>
            <p:cNvSpPr/>
            <p:nvPr/>
          </p:nvSpPr>
          <p:spPr>
            <a:xfrm>
              <a:off x="4994367" y="600890"/>
              <a:ext cx="6435633" cy="1970390"/>
            </a:xfrm>
            <a:prstGeom prst="rect">
              <a:avLst/>
            </a:prstGeom>
          </p:spPr>
          <p:txBody>
            <a:bodyPr wrap="square">
              <a:spAutoFit/>
            </a:bodyPr>
            <a:lstStyle/>
            <a:p>
              <a:r>
                <a:rPr lang="en-US" sz="2800" b="1" smtClean="0">
                  <a:solidFill>
                    <a:srgbClr val="000000"/>
                  </a:solidFill>
                  <a:latin typeface="Times New Roman" panose="02020603050405020304" pitchFamily="18" charset="0"/>
                </a:rPr>
                <a:t>Là loài bò sát</a:t>
              </a:r>
              <a:endParaRPr lang="en-US" sz="2800"/>
            </a:p>
          </p:txBody>
        </p:sp>
      </p:grpSp>
      <p:cxnSp>
        <p:nvCxnSpPr>
          <p:cNvPr id="24" name="Straight Arrow Connector 23"/>
          <p:cNvCxnSpPr/>
          <p:nvPr/>
        </p:nvCxnSpPr>
        <p:spPr>
          <a:xfrm flipH="1" flipV="1">
            <a:off x="2667033" y="1858204"/>
            <a:ext cx="1377556" cy="12191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7867859" y="4884636"/>
            <a:ext cx="3589597" cy="1162655"/>
            <a:chOff x="4833257" y="509451"/>
            <a:chExt cx="6596743" cy="1345476"/>
          </a:xfrm>
        </p:grpSpPr>
        <p:sp>
          <p:nvSpPr>
            <p:cNvPr id="27" name="Rounded Rectangle 26"/>
            <p:cNvSpPr/>
            <p:nvPr/>
          </p:nvSpPr>
          <p:spPr>
            <a:xfrm>
              <a:off x="4833257" y="509451"/>
              <a:ext cx="6596743" cy="13454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994366" y="600891"/>
              <a:ext cx="6435634" cy="850051"/>
            </a:xfrm>
            <a:prstGeom prst="rect">
              <a:avLst/>
            </a:prstGeom>
          </p:spPr>
          <p:txBody>
            <a:bodyPr wrap="square">
              <a:spAutoFit/>
            </a:bodyPr>
            <a:lstStyle/>
            <a:p>
              <a:r>
                <a:rPr lang="vi-VN" b="1">
                  <a:solidFill>
                    <a:srgbClr val="000000"/>
                  </a:solidFill>
                  <a:latin typeface="Times New Roman" panose="02020603050405020304" pitchFamily="18" charset="0"/>
                </a:rPr>
                <a:t>Cách săn </a:t>
              </a:r>
              <a:r>
                <a:rPr lang="vi-VN" b="1" smtClean="0">
                  <a:solidFill>
                    <a:srgbClr val="000000"/>
                  </a:solidFill>
                  <a:latin typeface="Times New Roman" panose="02020603050405020304" pitchFamily="18" charset="0"/>
                </a:rPr>
                <a:t>mồi</a:t>
              </a:r>
              <a:r>
                <a:rPr lang="en-US" b="1" smtClean="0">
                  <a:solidFill>
                    <a:srgbClr val="000000"/>
                  </a:solidFill>
                  <a:latin typeface="Times New Roman" panose="02020603050405020304" pitchFamily="18" charset="0"/>
                </a:rPr>
                <a:t>: </a:t>
              </a:r>
              <a:r>
                <a:rPr lang="vi-VN">
                  <a:solidFill>
                    <a:srgbClr val="000000"/>
                  </a:solidFill>
                  <a:latin typeface="Times New Roman" panose="02020603050405020304" pitchFamily="18" charset="0"/>
                </a:rPr>
                <a:t>ắc kè có chiếc lưỡi dài, biến hóa cao, di chuyển tốc độ nhanh để tóm lấy con mồi</a:t>
              </a:r>
              <a:endParaRPr lang="en-US"/>
            </a:p>
          </p:txBody>
        </p:sp>
      </p:grpSp>
      <p:cxnSp>
        <p:nvCxnSpPr>
          <p:cNvPr id="29" name="Straight Arrow Connector 28"/>
          <p:cNvCxnSpPr/>
          <p:nvPr/>
        </p:nvCxnSpPr>
        <p:spPr>
          <a:xfrm>
            <a:off x="7501183" y="4002718"/>
            <a:ext cx="1411268" cy="900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2682711" y="5289964"/>
            <a:ext cx="3393750" cy="590713"/>
            <a:chOff x="4833257" y="509451"/>
            <a:chExt cx="6596743" cy="1345476"/>
          </a:xfrm>
        </p:grpSpPr>
        <p:sp>
          <p:nvSpPr>
            <p:cNvPr id="33" name="Rounded Rectangle 32"/>
            <p:cNvSpPr/>
            <p:nvPr/>
          </p:nvSpPr>
          <p:spPr>
            <a:xfrm>
              <a:off x="4833257" y="509451"/>
              <a:ext cx="6596743" cy="13454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994366" y="600891"/>
              <a:ext cx="6435634" cy="427407"/>
            </a:xfrm>
            <a:prstGeom prst="rect">
              <a:avLst/>
            </a:prstGeom>
          </p:spPr>
          <p:txBody>
            <a:bodyPr wrap="square">
              <a:spAutoFit/>
            </a:bodyPr>
            <a:lstStyle/>
            <a:p>
              <a:r>
                <a:rPr lang="en-US" b="1" smtClean="0">
                  <a:solidFill>
                    <a:srgbClr val="000000"/>
                  </a:solidFill>
                  <a:latin typeface="Times New Roman" panose="02020603050405020304" pitchFamily="18" charset="0"/>
                </a:rPr>
                <a:t>Thức ăn: </a:t>
              </a:r>
              <a:r>
                <a:rPr lang="vi-VN">
                  <a:solidFill>
                    <a:srgbClr val="000000"/>
                  </a:solidFill>
                  <a:latin typeface="Times New Roman" panose="02020603050405020304" pitchFamily="18" charset="0"/>
                </a:rPr>
                <a:t>ăn côn trùng và sâu bọ</a:t>
              </a:r>
              <a:endParaRPr lang="en-US"/>
            </a:p>
          </p:txBody>
        </p:sp>
      </p:grpSp>
      <p:cxnSp>
        <p:nvCxnSpPr>
          <p:cNvPr id="35" name="Straight Arrow Connector 34"/>
          <p:cNvCxnSpPr/>
          <p:nvPr/>
        </p:nvCxnSpPr>
        <p:spPr>
          <a:xfrm flipH="1">
            <a:off x="4304538" y="4613360"/>
            <a:ext cx="493224" cy="6966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450875" y="2511933"/>
            <a:ext cx="2211684" cy="2372703"/>
            <a:chOff x="4833257" y="509451"/>
            <a:chExt cx="6596743" cy="1345476"/>
          </a:xfrm>
        </p:grpSpPr>
        <p:sp>
          <p:nvSpPr>
            <p:cNvPr id="38" name="Rounded Rectangle 37"/>
            <p:cNvSpPr/>
            <p:nvPr/>
          </p:nvSpPr>
          <p:spPr>
            <a:xfrm>
              <a:off x="4833257" y="509451"/>
              <a:ext cx="6596743" cy="13454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994366" y="600891"/>
              <a:ext cx="6435634" cy="850051"/>
            </a:xfrm>
            <a:prstGeom prst="rect">
              <a:avLst/>
            </a:prstGeom>
          </p:spPr>
          <p:txBody>
            <a:bodyPr wrap="square">
              <a:spAutoFit/>
            </a:bodyPr>
            <a:lstStyle/>
            <a:p>
              <a:r>
                <a:rPr lang="vi-VN" b="1">
                  <a:solidFill>
                    <a:srgbClr val="000000"/>
                  </a:solidFill>
                  <a:latin typeface="Times New Roman" panose="02020603050405020304" pitchFamily="18" charset="0"/>
                </a:rPr>
                <a:t>Tắc kè trốn kẻ thù bằng cách</a:t>
              </a:r>
              <a:r>
                <a:rPr lang="en-US" b="1" smtClean="0">
                  <a:solidFill>
                    <a:srgbClr val="000000"/>
                  </a:solidFill>
                  <a:latin typeface="Times New Roman" panose="02020603050405020304" pitchFamily="18" charset="0"/>
                </a:rPr>
                <a:t>: </a:t>
              </a:r>
              <a:r>
                <a:rPr lang="vi-VN">
                  <a:solidFill>
                    <a:srgbClr val="000000"/>
                  </a:solidFill>
                  <a:latin typeface="Times New Roman" panose="02020603050405020304" pitchFamily="18" charset="0"/>
                </a:rPr>
                <a:t> Chúng có khả năng thay đổi màu da: hồng, xanh dương, đỏ, vàng cam, vàng, màu xanh lá cây.</a:t>
              </a:r>
              <a:endParaRPr lang="en-US"/>
            </a:p>
          </p:txBody>
        </p:sp>
      </p:grpSp>
      <p:cxnSp>
        <p:nvCxnSpPr>
          <p:cNvPr id="40" name="Straight Arrow Connector 39"/>
          <p:cNvCxnSpPr/>
          <p:nvPr/>
        </p:nvCxnSpPr>
        <p:spPr>
          <a:xfrm flipH="1">
            <a:off x="2662560" y="3652160"/>
            <a:ext cx="826228" cy="1388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06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down)">
                                      <p:cBhvr>
                                        <p:cTn id="34" dur="500"/>
                                        <p:tgtEl>
                                          <p:spTgt spid="35"/>
                                        </p:tgtEl>
                                      </p:cBhvr>
                                    </p:animEffect>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down)">
                                      <p:cBhvr>
                                        <p:cTn id="43" dur="500"/>
                                        <p:tgtEl>
                                          <p:spTgt spid="40"/>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down)">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par>
                          <p:cTn id="53" fill="hold">
                            <p:stCondLst>
                              <p:cond delay="500"/>
                            </p:stCondLst>
                            <p:childTnLst>
                              <p:par>
                                <p:cTn id="54" presetID="22" presetClass="entr" presetSubtype="4" fill="hold" nodeType="after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down)">
                                      <p:cBhvr>
                                        <p:cTn id="5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 b="-1000"/>
          </a:stretch>
        </a:blipFill>
        <a:effectLst/>
      </p:bgPr>
    </p:bg>
    <p:spTree>
      <p:nvGrpSpPr>
        <p:cNvPr id="1" name=""/>
        <p:cNvGrpSpPr/>
        <p:nvPr/>
      </p:nvGrpSpPr>
      <p:grpSpPr>
        <a:xfrm>
          <a:off x="0" y="0"/>
          <a:ext cx="0" cy="0"/>
          <a:chOff x="0" y="0"/>
          <a:chExt cx="0" cy="0"/>
        </a:xfrm>
      </p:grpSpPr>
      <p:sp>
        <p:nvSpPr>
          <p:cNvPr id="4" name="TextBox 3"/>
          <p:cNvSpPr txBox="1"/>
          <p:nvPr/>
        </p:nvSpPr>
        <p:spPr>
          <a:xfrm>
            <a:off x="2125566" y="2251259"/>
            <a:ext cx="7579908" cy="1862048"/>
          </a:xfrm>
          <a:prstGeom prst="rect">
            <a:avLst/>
          </a:prstGeom>
          <a:noFill/>
        </p:spPr>
        <p:txBody>
          <a:bodyPr wrap="square" rtlCol="0">
            <a:spAutoFit/>
          </a:bodyPr>
          <a:lstStyle/>
          <a:p>
            <a:pPr algn="ctr"/>
            <a:r>
              <a:rPr lang="en-US" sz="11500" b="1" smtClean="0">
                <a:solidFill>
                  <a:srgbClr val="8F77AD"/>
                </a:solidFill>
                <a:effectLst/>
                <a:latin typeface="Merriweather" panose="00000500000000000000" pitchFamily="2" charset="0"/>
                <a:cs typeface="milk tea Med" pitchFamily="2" charset="-34"/>
              </a:rPr>
              <a:t>TRÒ CHƠI</a:t>
            </a:r>
            <a:endParaRPr lang="en-US" sz="11500" b="1" dirty="0">
              <a:solidFill>
                <a:srgbClr val="8F77AD"/>
              </a:solidFill>
              <a:effectLst/>
              <a:latin typeface="Merriweather" panose="00000500000000000000" pitchFamily="2" charset="0"/>
              <a:cs typeface="milk tea Med" pitchFamily="2" charset="-34"/>
            </a:endParaRPr>
          </a:p>
        </p:txBody>
      </p:sp>
    </p:spTree>
    <p:extLst>
      <p:ext uri="{BB962C8B-B14F-4D97-AF65-F5344CB8AC3E}">
        <p14:creationId xmlns:p14="http://schemas.microsoft.com/office/powerpoint/2010/main" val="38045577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245477" y="0"/>
            <a:ext cx="5447762" cy="798490"/>
          </a:xfrm>
          <a:prstGeom prst="roundRect">
            <a:avLst/>
          </a:prstGeom>
          <a:solidFill>
            <a:srgbClr val="E9E5EF"/>
          </a:solidFill>
          <a:ln w="38100">
            <a:solidFill>
              <a:srgbClr val="675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675185"/>
                </a:solidFill>
              </a:rPr>
              <a:t>Câu 1: Tắc kè hoa là loài gì?</a:t>
            </a:r>
            <a:endParaRPr lang="en-US" sz="3200" b="1">
              <a:solidFill>
                <a:srgbClr val="675185"/>
              </a:solidFill>
            </a:endParaRPr>
          </a:p>
        </p:txBody>
      </p:sp>
      <p:pic>
        <p:nvPicPr>
          <p:cNvPr id="5" name="Picture 4" descr="Tắc kè hoa - Loài bò sát “biến hóa khôn lườ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385" y="1965314"/>
            <a:ext cx="4092951" cy="27741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455277" y="1549815"/>
            <a:ext cx="3543662" cy="83099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4800" b="1" smtClean="0">
                <a:solidFill>
                  <a:srgbClr val="675185"/>
                </a:solidFill>
              </a:rPr>
              <a:t>1. Loài bò sát</a:t>
            </a:r>
            <a:endParaRPr lang="en-US" sz="4800" b="1">
              <a:solidFill>
                <a:srgbClr val="675185"/>
              </a:solidFill>
            </a:endParaRPr>
          </a:p>
        </p:txBody>
      </p:sp>
      <p:sp>
        <p:nvSpPr>
          <p:cNvPr id="9" name="TextBox 8"/>
          <p:cNvSpPr txBox="1"/>
          <p:nvPr/>
        </p:nvSpPr>
        <p:spPr>
          <a:xfrm>
            <a:off x="6455277" y="2936871"/>
            <a:ext cx="4121321" cy="83099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4800" b="1" smtClean="0">
                <a:solidFill>
                  <a:srgbClr val="675185"/>
                </a:solidFill>
              </a:rPr>
              <a:t>2. Loài thực vật</a:t>
            </a:r>
            <a:endParaRPr lang="en-US" sz="4800" b="1">
              <a:solidFill>
                <a:srgbClr val="675185"/>
              </a:solidFill>
            </a:endParaRPr>
          </a:p>
        </p:txBody>
      </p:sp>
      <p:sp>
        <p:nvSpPr>
          <p:cNvPr id="10" name="TextBox 9"/>
          <p:cNvSpPr txBox="1"/>
          <p:nvPr/>
        </p:nvSpPr>
        <p:spPr>
          <a:xfrm>
            <a:off x="6455277" y="4323927"/>
            <a:ext cx="4426405" cy="83099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4800" b="1" smtClean="0">
                <a:solidFill>
                  <a:srgbClr val="675185"/>
                </a:solidFill>
              </a:rPr>
              <a:t>3. Loài côn trùng</a:t>
            </a:r>
            <a:endParaRPr lang="en-US" sz="4800" b="1">
              <a:solidFill>
                <a:srgbClr val="675185"/>
              </a:solidFill>
            </a:endParaRPr>
          </a:p>
        </p:txBody>
      </p:sp>
    </p:spTree>
    <p:extLst>
      <p:ext uri="{BB962C8B-B14F-4D97-AF65-F5344CB8AC3E}">
        <p14:creationId xmlns:p14="http://schemas.microsoft.com/office/powerpoint/2010/main" val="190495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1" nodeType="clickEffect">
                                  <p:stCondLst>
                                    <p:cond delay="0"/>
                                  </p:stCondLst>
                                  <p:childTnLst>
                                    <p:animEffect transition="out" filter="randombar(horizontal)">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par>
                                <p:cTn id="23" presetID="14" presetClass="exit" presetSubtype="10" fill="hold" grpId="1" nodeType="withEffect">
                                  <p:stCondLst>
                                    <p:cond delay="0"/>
                                  </p:stCondLst>
                                  <p:childTnLst>
                                    <p:animEffect transition="out" filter="randombar(horizontal)">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par>
                          <p:cTn id="26" fill="hold">
                            <p:stCondLst>
                              <p:cond delay="500"/>
                            </p:stCondLst>
                            <p:childTnLst>
                              <p:par>
                                <p:cTn id="27" presetID="32" presetClass="emph" presetSubtype="0" fill="hold" grpId="1" nodeType="afterEffect">
                                  <p:stCondLst>
                                    <p:cond delay="0"/>
                                  </p:stCondLst>
                                  <p:iterate type="lt">
                                    <p:tmPct val="0"/>
                                  </p:iterate>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animBg="1"/>
      <p:bldP spid="9" grpId="1" animBg="1"/>
      <p:bldP spid="10" grpId="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81082" y="0"/>
            <a:ext cx="6413678" cy="798490"/>
          </a:xfrm>
          <a:prstGeom prst="roundRect">
            <a:avLst/>
          </a:prstGeom>
          <a:solidFill>
            <a:srgbClr val="E9E5EF"/>
          </a:solidFill>
          <a:ln w="38100">
            <a:solidFill>
              <a:srgbClr val="675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675185"/>
                </a:solidFill>
              </a:rPr>
              <a:t>Câu 2: Thức ăn của tắc kè hoa </a:t>
            </a:r>
            <a:r>
              <a:rPr lang="en-US" sz="3200" b="1" smtClean="0">
                <a:solidFill>
                  <a:srgbClr val="675185"/>
                </a:solidFill>
              </a:rPr>
              <a:t>là </a:t>
            </a:r>
            <a:r>
              <a:rPr lang="en-US" sz="3200" b="1" smtClean="0">
                <a:solidFill>
                  <a:srgbClr val="675185"/>
                </a:solidFill>
              </a:rPr>
              <a:t>gì?</a:t>
            </a:r>
            <a:endParaRPr lang="en-US" sz="3200" b="1">
              <a:solidFill>
                <a:srgbClr val="675185"/>
              </a:solidFill>
            </a:endParaRPr>
          </a:p>
        </p:txBody>
      </p:sp>
      <p:sp>
        <p:nvSpPr>
          <p:cNvPr id="3" name="TextBox 2"/>
          <p:cNvSpPr txBox="1"/>
          <p:nvPr/>
        </p:nvSpPr>
        <p:spPr>
          <a:xfrm>
            <a:off x="6455277" y="1549815"/>
            <a:ext cx="4223016" cy="83099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4800" b="1" smtClean="0">
                <a:solidFill>
                  <a:srgbClr val="675185"/>
                </a:solidFill>
              </a:rPr>
              <a:t>1. Cá, tôm, mực</a:t>
            </a:r>
            <a:endParaRPr lang="en-US" sz="4800" b="1">
              <a:solidFill>
                <a:srgbClr val="675185"/>
              </a:solidFill>
            </a:endParaRPr>
          </a:p>
        </p:txBody>
      </p:sp>
      <p:sp>
        <p:nvSpPr>
          <p:cNvPr id="9" name="TextBox 8"/>
          <p:cNvSpPr txBox="1"/>
          <p:nvPr/>
        </p:nvSpPr>
        <p:spPr>
          <a:xfrm>
            <a:off x="6455277" y="2936871"/>
            <a:ext cx="3932487" cy="83099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4800" b="1" smtClean="0">
                <a:solidFill>
                  <a:srgbClr val="675185"/>
                </a:solidFill>
              </a:rPr>
              <a:t>2. Rau, củ, quả</a:t>
            </a:r>
            <a:endParaRPr lang="en-US" sz="4800" b="1">
              <a:solidFill>
                <a:srgbClr val="675185"/>
              </a:solidFill>
            </a:endParaRPr>
          </a:p>
        </p:txBody>
      </p:sp>
      <p:sp>
        <p:nvSpPr>
          <p:cNvPr id="10" name="TextBox 9"/>
          <p:cNvSpPr txBox="1"/>
          <p:nvPr/>
        </p:nvSpPr>
        <p:spPr>
          <a:xfrm>
            <a:off x="6455277" y="4323927"/>
            <a:ext cx="3312125" cy="83099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4800" b="1" smtClean="0">
                <a:solidFill>
                  <a:srgbClr val="675185"/>
                </a:solidFill>
              </a:rPr>
              <a:t>3. </a:t>
            </a:r>
            <a:r>
              <a:rPr lang="en-US" sz="4800" b="1">
                <a:solidFill>
                  <a:srgbClr val="675185"/>
                </a:solidFill>
              </a:rPr>
              <a:t>Côn </a:t>
            </a:r>
            <a:r>
              <a:rPr lang="en-US" sz="4800" b="1" smtClean="0">
                <a:solidFill>
                  <a:srgbClr val="675185"/>
                </a:solidFill>
              </a:rPr>
              <a:t>trùng</a:t>
            </a:r>
            <a:endParaRPr lang="en-US" sz="4800" b="1">
              <a:solidFill>
                <a:srgbClr val="675185"/>
              </a:solidFill>
            </a:endParaRPr>
          </a:p>
        </p:txBody>
      </p:sp>
      <p:pic>
        <p:nvPicPr>
          <p:cNvPr id="7" name="Picture 6" descr="Tắc kè hoa - Loài bò sát “biến hóa khôn lườ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9543" y="1549815"/>
            <a:ext cx="4675494" cy="3447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30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1" nodeType="clickEffect">
                                  <p:stCondLst>
                                    <p:cond delay="0"/>
                                  </p:stCondLst>
                                  <p:childTnLst>
                                    <p:animEffect transition="out" filter="randombar(horizontal)">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14" presetClass="exit" presetSubtype="10" fill="hold" grpId="1" nodeType="withEffect">
                                  <p:stCondLst>
                                    <p:cond delay="0"/>
                                  </p:stCondLst>
                                  <p:childTnLst>
                                    <p:animEffect transition="out" filter="randombar(horizontal)">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par>
                          <p:cTn id="26" fill="hold">
                            <p:stCondLst>
                              <p:cond delay="500"/>
                            </p:stCondLst>
                            <p:childTnLst>
                              <p:par>
                                <p:cTn id="27" presetID="42" presetClass="path" presetSubtype="0" accel="50000" decel="50000" fill="hold" grpId="1" nodeType="afterEffect">
                                  <p:stCondLst>
                                    <p:cond delay="0"/>
                                  </p:stCondLst>
                                  <p:childTnLst>
                                    <p:animMotion origin="layout" path="M -4.375E-6 -2.22222E-6 L 0.03972 -0.23426 " pathEditMode="relative" rAng="0" ptsTypes="AA">
                                      <p:cBhvr>
                                        <p:cTn id="28" dur="2000" fill="hold"/>
                                        <p:tgtEl>
                                          <p:spTgt spid="10"/>
                                        </p:tgtEl>
                                        <p:attrNameLst>
                                          <p:attrName>ppt_x</p:attrName>
                                          <p:attrName>ppt_y</p:attrName>
                                        </p:attrNameLst>
                                      </p:cBhvr>
                                      <p:rCtr x="1979" y="-11713"/>
                                    </p:animMotion>
                                  </p:childTnLst>
                                </p:cTn>
                              </p:par>
                            </p:childTnLst>
                          </p:cTn>
                        </p:par>
                        <p:par>
                          <p:cTn id="29" fill="hold">
                            <p:stCondLst>
                              <p:cond delay="2500"/>
                            </p:stCondLst>
                            <p:childTnLst>
                              <p:par>
                                <p:cTn id="30" presetID="26" presetClass="emph" presetSubtype="0" fill="hold" grpId="2" nodeType="afterEffect">
                                  <p:stCondLst>
                                    <p:cond delay="0"/>
                                  </p:stCondLst>
                                  <p:childTnLst>
                                    <p:animEffect transition="out" filter="fade">
                                      <p:cBhvr>
                                        <p:cTn id="31" dur="500" tmFilter="0, 0; .2, .5; .8, .5; 1, 0"/>
                                        <p:tgtEl>
                                          <p:spTgt spid="10"/>
                                        </p:tgtEl>
                                      </p:cBhvr>
                                    </p:animEffect>
                                    <p:animScale>
                                      <p:cBhvr>
                                        <p:cTn id="32"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animBg="1"/>
      <p:bldP spid="9" grpId="1" animBg="1"/>
      <p:bldP spid="10" grpId="0" animBg="1"/>
      <p:bldP spid="10" grpId="1" animBg="1"/>
      <p:bldP spid="10"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434107" y="0"/>
            <a:ext cx="7160653" cy="798490"/>
          </a:xfrm>
          <a:prstGeom prst="roundRect">
            <a:avLst/>
          </a:prstGeom>
          <a:solidFill>
            <a:srgbClr val="E9E5EF"/>
          </a:solidFill>
          <a:ln w="38100">
            <a:solidFill>
              <a:srgbClr val="675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675185"/>
                </a:solidFill>
              </a:rPr>
              <a:t>Câu 3: </a:t>
            </a:r>
            <a:r>
              <a:rPr lang="en-US" sz="3200" b="1" smtClean="0">
                <a:solidFill>
                  <a:srgbClr val="675185"/>
                </a:solidFill>
              </a:rPr>
              <a:t>Tắc kè hoa sống ở đâu</a:t>
            </a:r>
            <a:endParaRPr lang="en-US" sz="3200" b="1">
              <a:solidFill>
                <a:srgbClr val="675185"/>
              </a:solidFill>
            </a:endParaRPr>
          </a:p>
        </p:txBody>
      </p:sp>
      <p:sp>
        <p:nvSpPr>
          <p:cNvPr id="3" name="TextBox 2"/>
          <p:cNvSpPr txBox="1"/>
          <p:nvPr/>
        </p:nvSpPr>
        <p:spPr>
          <a:xfrm>
            <a:off x="6455277" y="1549815"/>
            <a:ext cx="3645550" cy="83099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4800" b="1" smtClean="0">
                <a:solidFill>
                  <a:srgbClr val="675185"/>
                </a:solidFill>
              </a:rPr>
              <a:t>1. Dưới nước</a:t>
            </a:r>
            <a:endParaRPr lang="en-US" sz="4800" b="1">
              <a:solidFill>
                <a:srgbClr val="675185"/>
              </a:solidFill>
            </a:endParaRPr>
          </a:p>
        </p:txBody>
      </p:sp>
      <p:sp>
        <p:nvSpPr>
          <p:cNvPr id="9" name="TextBox 8"/>
          <p:cNvSpPr txBox="1"/>
          <p:nvPr/>
        </p:nvSpPr>
        <p:spPr>
          <a:xfrm>
            <a:off x="6455277" y="2936871"/>
            <a:ext cx="2169184" cy="83099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4800" b="1" smtClean="0">
                <a:solidFill>
                  <a:srgbClr val="675185"/>
                </a:solidFill>
              </a:rPr>
              <a:t>2. Rừng</a:t>
            </a:r>
            <a:endParaRPr lang="en-US" sz="4800" b="1">
              <a:solidFill>
                <a:srgbClr val="675185"/>
              </a:solidFill>
            </a:endParaRPr>
          </a:p>
        </p:txBody>
      </p:sp>
      <p:sp>
        <p:nvSpPr>
          <p:cNvPr id="10" name="TextBox 9"/>
          <p:cNvSpPr txBox="1"/>
          <p:nvPr/>
        </p:nvSpPr>
        <p:spPr>
          <a:xfrm>
            <a:off x="6455277" y="4323927"/>
            <a:ext cx="3343608" cy="83099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4800" b="1" smtClean="0">
                <a:solidFill>
                  <a:srgbClr val="675185"/>
                </a:solidFill>
              </a:rPr>
              <a:t>3. Trong nhà</a:t>
            </a:r>
            <a:endParaRPr lang="en-US" sz="4800" b="1">
              <a:solidFill>
                <a:srgbClr val="675185"/>
              </a:solidFill>
            </a:endParaRPr>
          </a:p>
        </p:txBody>
      </p:sp>
      <p:pic>
        <p:nvPicPr>
          <p:cNvPr id="2050" name="Picture 2" descr="Phát hiện loài tắc kè hoa hiếm - Tuổi Trẻ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093" y="1712890"/>
            <a:ext cx="5099005" cy="32018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58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1" nodeType="clickEffect">
                                  <p:stCondLst>
                                    <p:cond delay="0"/>
                                  </p:stCondLst>
                                  <p:childTnLst>
                                    <p:animEffect transition="out" filter="wipe(down)">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par>
                          <p:cTn id="23" fill="hold">
                            <p:stCondLst>
                              <p:cond delay="500"/>
                            </p:stCondLst>
                            <p:childTnLst>
                              <p:par>
                                <p:cTn id="24" presetID="26" presetClass="emph" presetSubtype="0" fill="hold" grpId="1" nodeType="afterEffect">
                                  <p:stCondLst>
                                    <p:cond delay="0"/>
                                  </p:stCondLst>
                                  <p:childTnLst>
                                    <p:animEffect transition="out" filter="fade">
                                      <p:cBhvr>
                                        <p:cTn id="25" dur="500" tmFilter="0, 0; .2, .5; .8, .5; 1, 0"/>
                                        <p:tgtEl>
                                          <p:spTgt spid="9"/>
                                        </p:tgtEl>
                                      </p:cBhvr>
                                    </p:animEffect>
                                    <p:animScale>
                                      <p:cBhvr>
                                        <p:cTn id="26" dur="250" autoRev="1" fill="hold"/>
                                        <p:tgtEl>
                                          <p:spTgt spid="9"/>
                                        </p:tgtEl>
                                      </p:cBhvr>
                                      <p:by x="105000" y="105000"/>
                                    </p:animScale>
                                  </p:childTnLst>
                                </p:cTn>
                              </p:par>
                            </p:childTnLst>
                          </p:cTn>
                        </p:par>
                        <p:par>
                          <p:cTn id="27" fill="hold">
                            <p:stCondLst>
                              <p:cond delay="1000"/>
                            </p:stCondLst>
                            <p:childTnLst>
                              <p:par>
                                <p:cTn id="28" presetID="26" presetClass="emph" presetSubtype="0" fill="hold" grpId="1" nodeType="afterEffect">
                                  <p:stCondLst>
                                    <p:cond delay="0"/>
                                  </p:stCondLst>
                                  <p:childTnLst>
                                    <p:animEffect transition="out" filter="fade">
                                      <p:cBhvr>
                                        <p:cTn id="29" dur="500" tmFilter="0, 0; .2, .5; .8, .5; 1, 0"/>
                                        <p:tgtEl>
                                          <p:spTgt spid="10"/>
                                        </p:tgtEl>
                                      </p:cBhvr>
                                    </p:animEffect>
                                    <p:animScale>
                                      <p:cBhvr>
                                        <p:cTn id="30"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animBg="1"/>
      <p:bldP spid="9" grpId="1" animBg="1"/>
      <p:bldP spid="10" grpId="0" animBg="1"/>
      <p:bldP spid="10"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1545</TotalTime>
  <Words>415</Words>
  <Application>Microsoft Office PowerPoint</Application>
  <PresentationFormat>Widescreen</PresentationFormat>
  <Paragraphs>36</Paragraphs>
  <Slides>12</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Merriweather</vt:lpstr>
      <vt:lpstr>milk tea Med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NMT</dc:creator>
  <cp:lastModifiedBy>NMT</cp:lastModifiedBy>
  <cp:revision>24</cp:revision>
  <dcterms:created xsi:type="dcterms:W3CDTF">2024-01-15T05:32:03Z</dcterms:created>
  <dcterms:modified xsi:type="dcterms:W3CDTF">2024-12-03T10:05:04Z</dcterms:modified>
</cp:coreProperties>
</file>