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2"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CC0099"/>
    <a:srgbClr val="895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C48261-BC9D-4B79-AA0D-CEC468AB8A1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2430752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8261-BC9D-4B79-AA0D-CEC468AB8A1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336574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8261-BC9D-4B79-AA0D-CEC468AB8A1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63764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8261-BC9D-4B79-AA0D-CEC468AB8A1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509793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C48261-BC9D-4B79-AA0D-CEC468AB8A1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173030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C48261-BC9D-4B79-AA0D-CEC468AB8A13}"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308248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48261-BC9D-4B79-AA0D-CEC468AB8A13}"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93606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C48261-BC9D-4B79-AA0D-CEC468AB8A13}"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126730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48261-BC9D-4B79-AA0D-CEC468AB8A13}"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400778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C48261-BC9D-4B79-AA0D-CEC468AB8A13}"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373077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C48261-BC9D-4B79-AA0D-CEC468AB8A13}"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31308-43AF-47DD-8E9C-76F20EAA1EB1}" type="slidenum">
              <a:rPr lang="en-US" smtClean="0"/>
              <a:t>‹#›</a:t>
            </a:fld>
            <a:endParaRPr lang="en-US"/>
          </a:p>
        </p:txBody>
      </p:sp>
    </p:spTree>
    <p:extLst>
      <p:ext uri="{BB962C8B-B14F-4D97-AF65-F5344CB8AC3E}">
        <p14:creationId xmlns:p14="http://schemas.microsoft.com/office/powerpoint/2010/main" val="37371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48261-BC9D-4B79-AA0D-CEC468AB8A13}" type="datetimeFigureOut">
              <a:rPr lang="en-US" smtClean="0"/>
              <a:t>10/31/2024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31308-43AF-47DD-8E9C-76F20EAA1EB1}" type="slidenum">
              <a:rPr lang="en-US" smtClean="0"/>
              <a:t>‹#›</a:t>
            </a:fld>
            <a:endParaRPr lang="en-US"/>
          </a:p>
        </p:txBody>
      </p:sp>
    </p:spTree>
    <p:extLst>
      <p:ext uri="{BB962C8B-B14F-4D97-AF65-F5344CB8AC3E}">
        <p14:creationId xmlns:p14="http://schemas.microsoft.com/office/powerpoint/2010/main" val="2670813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082019" y="527484"/>
            <a:ext cx="7118252" cy="830997"/>
          </a:xfrm>
          <a:prstGeom prst="rect">
            <a:avLst/>
          </a:prstGeom>
        </p:spPr>
        <p:txBody>
          <a:bodyPr wrap="square">
            <a:spAutoFit/>
          </a:bodyPr>
          <a:lstStyle/>
          <a:p>
            <a:pPr algn="ctr">
              <a:defRPr/>
            </a:pPr>
            <a:r>
              <a:rPr lang="en-US" sz="20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ỦY BAN NHÂN DÂN QUẬN LONG BIÊN</a:t>
            </a:r>
            <a:r>
              <a:rPr lang="en-US" sz="24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
            </a:r>
            <a:br>
              <a:rPr lang="en-US" sz="24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br>
            <a:r>
              <a:rPr lang="en-US" sz="28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T</a:t>
            </a:r>
            <a:r>
              <a:rPr lang="en-US" sz="24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RƯỜNG MẦM NON NGUYỆT QUẾ</a:t>
            </a:r>
            <a:endParaRPr lang="en-US" sz="36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252" y="1198022"/>
            <a:ext cx="998805" cy="998805"/>
          </a:xfrm>
          <a:prstGeom prst="rect">
            <a:avLst/>
          </a:prstGeom>
        </p:spPr>
      </p:pic>
      <p:sp>
        <p:nvSpPr>
          <p:cNvPr id="7" name="Rectangle 6"/>
          <p:cNvSpPr/>
          <p:nvPr/>
        </p:nvSpPr>
        <p:spPr>
          <a:xfrm>
            <a:off x="2822917" y="2297934"/>
            <a:ext cx="6096000" cy="655885"/>
          </a:xfrm>
          <a:prstGeom prst="rect">
            <a:avLst/>
          </a:prstGeom>
        </p:spPr>
        <p:txBody>
          <a:bodyPr>
            <a:spAutoFit/>
          </a:bodyPr>
          <a:lstStyle/>
          <a:p>
            <a:pPr marL="36195" algn="ctr">
              <a:lnSpc>
                <a:spcPct val="107000"/>
              </a:lnSpc>
              <a:spcAft>
                <a:spcPts val="800"/>
              </a:spcAft>
            </a:pPr>
            <a:r>
              <a:rPr lang="en-US" sz="3600" b="1" dirty="0"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BIỆN PHÁP SÁNG TẠO</a:t>
            </a:r>
            <a:endParaRPr lang="en-US" sz="1600" b="1" dirty="0" smtClean="0">
              <a:solidFill>
                <a:srgbClr val="8950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53864" y="3054926"/>
            <a:ext cx="10230365" cy="1569660"/>
          </a:xfrm>
          <a:prstGeom prst="rect">
            <a:avLst/>
          </a:prstGeom>
        </p:spPr>
        <p:txBody>
          <a:bodyPr wrap="square">
            <a:spAutoFit/>
          </a:bodyPr>
          <a:lstStyle/>
          <a:p>
            <a:pPr marL="950595" indent="421005" algn="ct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950595" indent="421005" algn="ctr"/>
            <a:r>
              <a:rPr lang="en-US" sz="3200" b="1" dirty="0" err="1" smtClean="0">
                <a:solidFill>
                  <a:srgbClr val="8950A2"/>
                </a:solidFill>
                <a:latin typeface="Times New Roman" panose="02020603050405020304" pitchFamily="18" charset="0"/>
                <a:cs typeface="Times New Roman" panose="02020603050405020304" pitchFamily="18" charset="0"/>
              </a:rPr>
              <a:t>Biện</a:t>
            </a:r>
            <a:r>
              <a:rPr lang="en-US" sz="3200" b="1" dirty="0" smtClean="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pháp</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xây</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dựng</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lớp</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học</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hạnh</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smtClean="0">
                <a:solidFill>
                  <a:srgbClr val="8950A2"/>
                </a:solidFill>
                <a:latin typeface="Times New Roman" panose="02020603050405020304" pitchFamily="18" charset="0"/>
                <a:cs typeface="Times New Roman" panose="02020603050405020304" pitchFamily="18" charset="0"/>
              </a:rPr>
              <a:t>phúc</a:t>
            </a:r>
            <a:endParaRPr lang="en-US" sz="3200" b="1" dirty="0" smtClean="0">
              <a:solidFill>
                <a:srgbClr val="8950A2"/>
              </a:solidFill>
              <a:latin typeface="Times New Roman" panose="02020603050405020304" pitchFamily="18" charset="0"/>
              <a:cs typeface="Times New Roman" panose="02020603050405020304" pitchFamily="18" charset="0"/>
            </a:endParaRPr>
          </a:p>
          <a:p>
            <a:pPr marL="950595" indent="421005" algn="ctr"/>
            <a:r>
              <a:rPr lang="en-US" sz="3200" b="1" dirty="0" smtClean="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cho</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trẻ</a:t>
            </a:r>
            <a:r>
              <a:rPr lang="en-US" sz="3200" b="1" dirty="0">
                <a:solidFill>
                  <a:srgbClr val="8950A2"/>
                </a:solidFill>
                <a:latin typeface="Times New Roman" panose="02020603050405020304" pitchFamily="18" charset="0"/>
                <a:cs typeface="Times New Roman" panose="02020603050405020304" pitchFamily="18" charset="0"/>
              </a:rPr>
              <a:t> 24-36 </a:t>
            </a:r>
            <a:r>
              <a:rPr lang="en-US" sz="3200" b="1" dirty="0" err="1">
                <a:solidFill>
                  <a:srgbClr val="8950A2"/>
                </a:solidFill>
                <a:latin typeface="Times New Roman" panose="02020603050405020304" pitchFamily="18" charset="0"/>
                <a:cs typeface="Times New Roman" panose="02020603050405020304" pitchFamily="18" charset="0"/>
              </a:rPr>
              <a:t>tháng</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tuổi</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trong</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trường</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err="1">
                <a:solidFill>
                  <a:srgbClr val="8950A2"/>
                </a:solidFill>
                <a:latin typeface="Times New Roman" panose="02020603050405020304" pitchFamily="18" charset="0"/>
                <a:cs typeface="Times New Roman" panose="02020603050405020304" pitchFamily="18" charset="0"/>
              </a:rPr>
              <a:t>mầm</a:t>
            </a:r>
            <a:r>
              <a:rPr lang="en-US" sz="3200" b="1" dirty="0">
                <a:solidFill>
                  <a:srgbClr val="8950A2"/>
                </a:solidFill>
                <a:latin typeface="Times New Roman" panose="02020603050405020304" pitchFamily="18" charset="0"/>
                <a:cs typeface="Times New Roman" panose="02020603050405020304" pitchFamily="18" charset="0"/>
              </a:rPr>
              <a:t> </a:t>
            </a:r>
            <a:r>
              <a:rPr lang="en-US" sz="3200" b="1" dirty="0" smtClean="0">
                <a:solidFill>
                  <a:srgbClr val="8950A2"/>
                </a:solidFill>
                <a:latin typeface="Times New Roman" panose="02020603050405020304" pitchFamily="18" charset="0"/>
                <a:cs typeface="Times New Roman" panose="02020603050405020304" pitchFamily="18" charset="0"/>
              </a:rPr>
              <a:t>non</a:t>
            </a:r>
            <a:endParaRPr lang="en-US" sz="3200" dirty="0">
              <a:solidFill>
                <a:srgbClr val="8950A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4314092" y="5082774"/>
            <a:ext cx="6096000" cy="1015663"/>
          </a:xfrm>
          <a:prstGeom prst="rect">
            <a:avLst/>
          </a:prstGeom>
        </p:spPr>
        <p:txBody>
          <a:bodyPr>
            <a:spAutoFit/>
          </a:bodyPr>
          <a:lstStyle/>
          <a:p>
            <a:pPr marL="1407795" algn="ctr"/>
            <a:r>
              <a:rPr lang="en-US" sz="2400" b="1" dirty="0" err="1">
                <a:solidFill>
                  <a:srgbClr val="8950A2"/>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b="1" dirty="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950A2"/>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8950A2"/>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950A2"/>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950A2"/>
                </a:solidFill>
                <a:latin typeface="Times New Roman" panose="02020603050405020304" pitchFamily="18" charset="0"/>
                <a:ea typeface="Calibri" panose="020F0502020204030204" pitchFamily="34" charset="0"/>
                <a:cs typeface="Times New Roman" panose="02020603050405020304" pitchFamily="18" charset="0"/>
              </a:rPr>
              <a:t>Thuý</a:t>
            </a:r>
            <a:r>
              <a:rPr lang="en-US" sz="3600" b="1" dirty="0"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8950A2"/>
                </a:solidFill>
                <a:latin typeface="Times New Roman" panose="02020603050405020304" pitchFamily="18" charset="0"/>
                <a:ea typeface="Calibri" panose="020F0502020204030204" pitchFamily="34" charset="0"/>
                <a:cs typeface="Times New Roman" panose="02020603050405020304" pitchFamily="18" charset="0"/>
              </a:rPr>
              <a:t>An</a:t>
            </a:r>
            <a:endParaRPr lang="en-US" sz="2000" b="1" dirty="0"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endParaRPr>
          </a:p>
          <a:p>
            <a:pPr marL="1407795"/>
            <a:r>
              <a:rPr lang="en-US" sz="2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2024-2025</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4192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303543" y="2333685"/>
            <a:ext cx="4838701" cy="4524315"/>
          </a:xfrm>
          <a:prstGeom prst="rect">
            <a:avLst/>
          </a:prstGeom>
        </p:spPr>
        <p:txBody>
          <a:bodyPr wrap="square">
            <a:spAutoFit/>
          </a:bodyPr>
          <a:lstStyle/>
          <a:p>
            <a:r>
              <a:rPr lang="vi-VN" sz="2400" dirty="0" smtClean="0">
                <a:solidFill>
                  <a:srgbClr val="008080"/>
                </a:solidFill>
                <a:latin typeface="+mj-lt"/>
              </a:rPr>
              <a:t>3.3: Tạo động lực và truyền cảm hứng cho trẻ thông qua các hoạt động.</a:t>
            </a:r>
          </a:p>
          <a:p>
            <a:r>
              <a:rPr lang="vi-VN" sz="2400" dirty="0" smtClean="0">
                <a:latin typeface="+mj-lt"/>
              </a:rPr>
              <a:t>Hoạt động học và hoạt động vui chơi là 2 hoạt động cần thiết trong một ngày của trẻ ở trường MN. Để trẻ luôn cảm thấy thoải mái và tự tin, có hứng thú trong mỗi hoạt động học, thì giáo viên tạo điều kiện để trẻ là người chủ động tìm hiểu và giải quyết vấn đề, phát huy động viên trẻ sáng tạo, cô giáo chỉ đóng vai trò là người đặt vấn đề và hỗ trợ định hướng trẻ.</a:t>
            </a:r>
            <a:endParaRPr lang="vi-VN" dirty="0">
              <a:latin typeface="+mj-lt"/>
            </a:endParaRPr>
          </a:p>
        </p:txBody>
      </p:sp>
      <p:pic>
        <p:nvPicPr>
          <p:cNvPr id="5" name="Picture 4"/>
          <p:cNvPicPr>
            <a:picLocks noChangeAspect="1"/>
          </p:cNvPicPr>
          <p:nvPr/>
        </p:nvPicPr>
        <p:blipFill>
          <a:blip r:embed="rId3"/>
          <a:stretch>
            <a:fillRect/>
          </a:stretch>
        </p:blipFill>
        <p:spPr>
          <a:xfrm>
            <a:off x="6617293" y="4342452"/>
            <a:ext cx="3659155" cy="205996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66" y="734865"/>
            <a:ext cx="2611544" cy="329887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255" y="734865"/>
            <a:ext cx="2574387" cy="3359345"/>
          </a:xfrm>
          <a:prstGeom prst="rect">
            <a:avLst/>
          </a:prstGeom>
        </p:spPr>
      </p:pic>
    </p:spTree>
    <p:extLst>
      <p:ext uri="{BB962C8B-B14F-4D97-AF65-F5344CB8AC3E}">
        <p14:creationId xmlns:p14="http://schemas.microsoft.com/office/powerpoint/2010/main" val="21777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36320" y="1237957"/>
            <a:ext cx="3760763" cy="4081117"/>
          </a:xfrm>
          <a:prstGeom prst="rect">
            <a:avLst/>
          </a:prstGeom>
        </p:spPr>
        <p:txBody>
          <a:bodyPr wrap="square">
            <a:spAutoFit/>
          </a:bodyPr>
          <a:lstStyle/>
          <a:p>
            <a:pPr indent="431800" algn="just">
              <a:lnSpc>
                <a:spcPct val="120000"/>
              </a:lnSpc>
              <a:spcAft>
                <a:spcPts val="0"/>
              </a:spcAft>
            </a:pPr>
            <a:r>
              <a:rPr lang="en-US" sz="2400" dirty="0">
                <a:latin typeface="Times New Roman" panose="02020603050405020304" pitchFamily="18" charset="0"/>
                <a:ea typeface="Calibri" panose="020F0502020204030204" pitchFamily="34" charset="0"/>
              </a:rPr>
              <a:t>Ở </a:t>
            </a:r>
            <a:r>
              <a:rPr lang="en-US" sz="2400" dirty="0" err="1">
                <a:latin typeface="Times New Roman" panose="02020603050405020304" pitchFamily="18" charset="0"/>
                <a:ea typeface="Calibri" panose="020F0502020204030204" pitchFamily="34" charset="0"/>
              </a:rPr>
              <a:t>hoạt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góc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tham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nghiệm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xúc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phong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phú</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bắt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theo</a:t>
            </a:r>
            <a:r>
              <a:rPr lang="en-US" sz="2400" dirty="0">
                <a:latin typeface="Times New Roman" panose="02020603050405020304" pitchFamily="18" charset="0"/>
                <a:ea typeface="Calibri" panose="020F0502020204030204" pitchFamily="34" charset="0"/>
              </a:rPr>
              <a:t> ý </a:t>
            </a:r>
            <a:r>
              <a:rPr lang="en-US" sz="2400" dirty="0" err="1">
                <a:latin typeface="Times New Roman" panose="02020603050405020304" pitchFamily="18" charset="0"/>
                <a:ea typeface="Calibri" panose="020F0502020204030204" pitchFamily="34" charset="0"/>
              </a:rPr>
              <a:t>tưởng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tự</a:t>
            </a:r>
            <a:r>
              <a:rPr lang="en-US" sz="2400" dirty="0">
                <a:latin typeface="Times New Roman" panose="02020603050405020304" pitchFamily="18" charset="0"/>
                <a:ea typeface="Calibri" panose="020F0502020204030204" pitchFamily="34" charset="0"/>
              </a:rPr>
              <a:t> do </a:t>
            </a:r>
            <a:r>
              <a:rPr lang="en-US" sz="2400" dirty="0" err="1">
                <a:latin typeface="Times New Roman" panose="02020603050405020304" pitchFamily="18" charset="0"/>
                <a:ea typeface="Calibri" panose="020F0502020204030204" pitchFamily="34" charset="0"/>
              </a:rPr>
              <a:t>lựa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góc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thực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sự</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thấy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vui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phúc</a:t>
            </a:r>
            <a:r>
              <a:rPr lang="en-US" sz="2400" dirty="0">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144213" y="1091732"/>
            <a:ext cx="3080572" cy="24899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013" y="3896750"/>
            <a:ext cx="3480972" cy="195804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1915" y="1237957"/>
            <a:ext cx="2710374" cy="4227342"/>
          </a:xfrm>
          <a:prstGeom prst="rect">
            <a:avLst/>
          </a:prstGeom>
        </p:spPr>
      </p:pic>
    </p:spTree>
    <p:extLst>
      <p:ext uri="{BB962C8B-B14F-4D97-AF65-F5344CB8AC3E}">
        <p14:creationId xmlns:p14="http://schemas.microsoft.com/office/powerpoint/2010/main" val="1500243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63386" y="1222525"/>
            <a:ext cx="4833257" cy="4093428"/>
          </a:xfrm>
          <a:prstGeom prst="rect">
            <a:avLst/>
          </a:prstGeom>
        </p:spPr>
        <p:txBody>
          <a:bodyPr wrap="square">
            <a:spAutoFit/>
          </a:bodyPr>
          <a:lstStyle/>
          <a:p>
            <a:pPr algn="just"/>
            <a:r>
              <a:rPr lang="vi-VN" sz="2000" b="1" dirty="0" smtClean="0">
                <a:solidFill>
                  <a:srgbClr val="008080"/>
                </a:solidFill>
                <a:latin typeface="Times New Roman" panose="02020603050405020304" pitchFamily="18" charset="0"/>
                <a:cs typeface="Times New Roman" panose="02020603050405020304" pitchFamily="18" charset="0"/>
              </a:rPr>
              <a:t>3.4: Phối hợp chặt chẽ giữa gia đình và nhà trường</a:t>
            </a:r>
            <a:r>
              <a:rPr lang="vi-VN" sz="2000" dirty="0" smtClean="0">
                <a:latin typeface="Times New Roman" panose="02020603050405020304" pitchFamily="18" charset="0"/>
                <a:cs typeface="Times New Roman" panose="02020603050405020304" pitchFamily="18" charset="0"/>
              </a:rPr>
              <a:t> </a:t>
            </a:r>
          </a:p>
          <a:p>
            <a:pPr algn="just"/>
            <a:r>
              <a:rPr lang="vi-VN" sz="2000" dirty="0" smtClean="0">
                <a:latin typeface="Times New Roman" panose="02020603050405020304" pitchFamily="18" charset="0"/>
                <a:cs typeface="Times New Roman" panose="02020603050405020304" pitchFamily="18" charset="0"/>
              </a:rPr>
              <a:t>Để lớp học hạnh phúc thì lớp học phải là nơi thầy cô, học sinh và phụ huynh đều được hạnh phúc; là nơi học sinh có hứng thú, niềm vui, sự mong chờ và những rung cảm; là nơi học sinh không có áp lực học hành mà luôn được phát huy khả năng của mình</a:t>
            </a:r>
            <a:r>
              <a:rPr lang="vi-VN"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r>
              <a:rPr lang="vi-VN"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Bố mẹ trẻ </a:t>
            </a:r>
            <a:r>
              <a:rPr lang="en-US" sz="2000" dirty="0" err="1" smtClean="0">
                <a:latin typeface="Times New Roman" panose="02020603050405020304" pitchFamily="18" charset="0"/>
                <a:cs typeface="Times New Roman" panose="02020603050405020304" pitchFamily="18" charset="0"/>
              </a:rPr>
              <a:t>cùng</a:t>
            </a:r>
            <a:r>
              <a:rPr lang="vi-VN"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thống nhất với nhà trường về cách quản lí, chăm sóc giáo dục trẻ. Như vậy, giữa gia đình và nhà trường tạo được sợi dây liên kết chặt chẽ trong công tác chăm sóc, nuôi dưỡng và giáo dục trẻ</a:t>
            </a:r>
            <a:r>
              <a:rPr lang="vi-VN" sz="2000" dirty="0" smtClean="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082016" y="1592210"/>
            <a:ext cx="4963239" cy="3723743"/>
          </a:xfrm>
          <a:prstGeom prst="rect">
            <a:avLst/>
          </a:prstGeom>
        </p:spPr>
      </p:pic>
    </p:spTree>
    <p:extLst>
      <p:ext uri="{BB962C8B-B14F-4D97-AF65-F5344CB8AC3E}">
        <p14:creationId xmlns:p14="http://schemas.microsoft.com/office/powerpoint/2010/main" val="1366824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47800" y="909935"/>
            <a:ext cx="9361714" cy="5324535"/>
          </a:xfrm>
          <a:prstGeom prst="rect">
            <a:avLst/>
          </a:prstGeom>
        </p:spPr>
        <p:txBody>
          <a:bodyPr wrap="square">
            <a:spAutoFit/>
          </a:bodyPr>
          <a:lstStyle/>
          <a:p>
            <a:r>
              <a:rPr lang="vi-VN" sz="2000" b="1" dirty="0" smtClean="0">
                <a:solidFill>
                  <a:srgbClr val="008080"/>
                </a:solidFill>
                <a:latin typeface="Times New Roman" panose="02020603050405020304" pitchFamily="18" charset="0"/>
                <a:cs typeface="Times New Roman" panose="02020603050405020304" pitchFamily="18" charset="0"/>
              </a:rPr>
              <a:t>4. Kết quả:</a:t>
            </a:r>
          </a:p>
          <a:p>
            <a:r>
              <a:rPr lang="vi-VN" sz="2000" dirty="0" smtClean="0">
                <a:latin typeface="Times New Roman" panose="02020603050405020304" pitchFamily="18" charset="0"/>
                <a:cs typeface="Times New Roman" panose="02020603050405020304" pitchFamily="18" charset="0"/>
              </a:rPr>
              <a:t>   Sau khi áp dụng những giải pháp trên tôi đã đạt được những kết quả sau:    </a:t>
            </a:r>
            <a:endParaRPr lang="en-US" sz="2000" dirty="0" smtClean="0">
              <a:latin typeface="Times New Roman" panose="02020603050405020304" pitchFamily="18" charset="0"/>
              <a:cs typeface="Times New Roman" panose="02020603050405020304" pitchFamily="18" charset="0"/>
            </a:endParaRPr>
          </a:p>
          <a:p>
            <a:r>
              <a:rPr lang="en-US" sz="2000" b="1" dirty="0">
                <a:solidFill>
                  <a:srgbClr val="008080"/>
                </a:solidFill>
                <a:latin typeface="Times New Roman" panose="02020603050405020304" pitchFamily="18" charset="0"/>
                <a:cs typeface="Times New Roman" panose="02020603050405020304" pitchFamily="18" charset="0"/>
              </a:rPr>
              <a:t>a.</a:t>
            </a:r>
            <a:r>
              <a:rPr lang="en-US" sz="2000" dirty="0">
                <a:solidFill>
                  <a:srgbClr val="008080"/>
                </a:solidFill>
                <a:latin typeface="Times New Roman" panose="02020603050405020304" pitchFamily="18" charset="0"/>
                <a:cs typeface="Times New Roman" panose="02020603050405020304" pitchFamily="18" charset="0"/>
              </a:rPr>
              <a:t> </a:t>
            </a:r>
            <a:r>
              <a:rPr lang="pt-BR" sz="2000" b="1" i="1" dirty="0">
                <a:solidFill>
                  <a:srgbClr val="008080"/>
                </a:solidFill>
                <a:latin typeface="Times New Roman" panose="02020603050405020304" pitchFamily="18" charset="0"/>
                <a:cs typeface="Times New Roman" panose="02020603050405020304" pitchFamily="18" charset="0"/>
              </a:rPr>
              <a:t>Về phía trẻ:</a:t>
            </a:r>
            <a:endParaRPr lang="en-US" sz="2000" dirty="0">
              <a:solidFill>
                <a:srgbClr val="008080"/>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nhẹn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đẩy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khỏe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a:t>
            </a:r>
            <a:r>
              <a:rPr lang="en-US" sz="2000" dirty="0">
                <a:latin typeface="Times New Roman" panose="02020603050405020304" pitchFamily="18" charset="0"/>
                <a:cs typeface="Times New Roman" panose="02020603050405020304" pitchFamily="18" charset="0"/>
              </a:rPr>
              <a:t>, say </a:t>
            </a:r>
            <a:r>
              <a:rPr lang="en-US" sz="2000" dirty="0" err="1">
                <a:latin typeface="Times New Roman" panose="02020603050405020304" pitchFamily="18" charset="0"/>
                <a:cs typeface="Times New Roman" panose="02020603050405020304" pitchFamily="18" charset="0"/>
              </a:rPr>
              <a:t>mê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đều</a:t>
            </a:r>
            <a:r>
              <a:rPr lang="en-US" sz="2000" dirty="0">
                <a:latin typeface="Times New Roman" panose="02020603050405020304" pitchFamily="18" charset="0"/>
                <a:cs typeface="Times New Roman" panose="02020603050405020304" pitchFamily="18" charset="0"/>
              </a:rPr>
              <a:t>.</a:t>
            </a:r>
          </a:p>
          <a:p>
            <a:r>
              <a:rPr lang="en-US" sz="2000" b="1" dirty="0">
                <a:solidFill>
                  <a:srgbClr val="008080"/>
                </a:solidFill>
                <a:latin typeface="Times New Roman" panose="02020603050405020304" pitchFamily="18" charset="0"/>
                <a:cs typeface="Times New Roman" panose="02020603050405020304" pitchFamily="18" charset="0"/>
              </a:rPr>
              <a:t>b.</a:t>
            </a:r>
            <a:r>
              <a:rPr lang="en-US" sz="2000" dirty="0">
                <a:solidFill>
                  <a:srgbClr val="008080"/>
                </a:solidFill>
                <a:latin typeface="Times New Roman" panose="02020603050405020304" pitchFamily="18" charset="0"/>
                <a:cs typeface="Times New Roman" panose="02020603050405020304" pitchFamily="18" charset="0"/>
              </a:rPr>
              <a:t> </a:t>
            </a:r>
            <a:r>
              <a:rPr lang="pt-BR" sz="2000" b="1" i="1" dirty="0">
                <a:solidFill>
                  <a:srgbClr val="008080"/>
                </a:solidFill>
                <a:latin typeface="Times New Roman" panose="02020603050405020304" pitchFamily="18" charset="0"/>
                <a:cs typeface="Times New Roman" panose="02020603050405020304" pitchFamily="18" charset="0"/>
              </a:rPr>
              <a:t>Về phía phụ huynh</a:t>
            </a:r>
            <a:endParaRPr lang="en-US" sz="2000" dirty="0">
              <a:solidFill>
                <a:srgbClr val="008080"/>
              </a:solidFill>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gửi</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tùy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a:t>
            </a:r>
          </a:p>
          <a:p>
            <a:r>
              <a:rPr lang="pt-BR" sz="2000" b="1" i="1" dirty="0">
                <a:solidFill>
                  <a:srgbClr val="008080"/>
                </a:solidFill>
                <a:latin typeface="Times New Roman" panose="02020603050405020304" pitchFamily="18" charset="0"/>
                <a:cs typeface="Times New Roman" panose="02020603050405020304" pitchFamily="18" charset="0"/>
              </a:rPr>
              <a:t>c. Về phía giáo viên:</a:t>
            </a:r>
            <a:endParaRPr lang="en-US" sz="2000" dirty="0">
              <a:solidFill>
                <a:srgbClr val="008080"/>
              </a:solidFill>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huynh</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endParaRPr lang="en-US" sz="2000" dirty="0">
              <a:latin typeface="Times New Roman" panose="02020603050405020304" pitchFamily="18" charset="0"/>
              <a:cs typeface="Times New Roman" panose="02020603050405020304" pitchFamily="18" charset="0"/>
            </a:endParaRPr>
          </a:p>
          <a:p>
            <a:r>
              <a:rPr lang="en-US" sz="2000" b="1" dirty="0">
                <a:solidFill>
                  <a:srgbClr val="008080"/>
                </a:solidFill>
                <a:latin typeface="Times New Roman" panose="02020603050405020304" pitchFamily="18" charset="0"/>
                <a:cs typeface="Times New Roman" panose="02020603050405020304" pitchFamily="18" charset="0"/>
              </a:rPr>
              <a:t>d.</a:t>
            </a:r>
            <a:r>
              <a:rPr lang="en-US" sz="2000" dirty="0">
                <a:solidFill>
                  <a:srgbClr val="008080"/>
                </a:solidFill>
                <a:latin typeface="Times New Roman" panose="02020603050405020304" pitchFamily="18" charset="0"/>
                <a:cs typeface="Times New Roman" panose="02020603050405020304" pitchFamily="18" charset="0"/>
              </a:rPr>
              <a:t> </a:t>
            </a:r>
            <a:r>
              <a:rPr lang="pt-BR" sz="2000" b="1" i="1" dirty="0">
                <a:solidFill>
                  <a:srgbClr val="008080"/>
                </a:solidFill>
                <a:latin typeface="Times New Roman" panose="02020603050405020304" pitchFamily="18" charset="0"/>
                <a:cs typeface="Times New Roman" panose="02020603050405020304" pitchFamily="18" charset="0"/>
              </a:rPr>
              <a:t>. Về phía nhà trường:</a:t>
            </a:r>
            <a:endParaRPr lang="en-US" sz="2000" dirty="0">
              <a:solidFill>
                <a:srgbClr val="008080"/>
              </a:solidFill>
              <a:latin typeface="Times New Roman" panose="02020603050405020304" pitchFamily="18" charset="0"/>
              <a:cs typeface="Times New Roman" panose="02020603050405020304" pitchFamily="18" charset="0"/>
            </a:endParaRPr>
          </a:p>
          <a:p>
            <a:r>
              <a:rPr lang="pl-PL" sz="2000" dirty="0">
                <a:latin typeface="Times New Roman" panose="02020603050405020304" pitchFamily="18" charset="0"/>
                <a:cs typeface="Times New Roman" panose="02020603050405020304" pitchFamily="18" charset="0"/>
              </a:rPr>
              <a:t>Kho học liệu điện tử của nhà trường tăng số lượng bài giảng điện tử giúp cho giáo viên khác được học hỏi kinh nghiệm. </a:t>
            </a:r>
            <a:endParaRPr lang="en-US" sz="2000" dirty="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2710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775857" y="117693"/>
            <a:ext cx="6498771" cy="6075509"/>
          </a:xfrm>
          <a:prstGeom prst="rect">
            <a:avLst/>
          </a:prstGeom>
        </p:spPr>
        <p:txBody>
          <a:bodyPr wrap="square">
            <a:spAutoFit/>
          </a:bodyPr>
          <a:lstStyle/>
          <a:p>
            <a:pPr indent="431800" algn="just">
              <a:lnSpc>
                <a:spcPct val="120000"/>
              </a:lnSpc>
              <a:spcAft>
                <a:spcPts val="0"/>
              </a:spcAft>
              <a:tabLst>
                <a:tab pos="571500" algn="l"/>
              </a:tabLst>
            </a:pPr>
            <a:r>
              <a:rPr lang="pl-PL" b="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pl-PL"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KẾT LUẬN VÀ KHUYẾN NGHỊ</a:t>
            </a:r>
            <a:endParaRPr lang="en-US" sz="1600" dirty="0" smtClean="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20000"/>
              </a:lnSpc>
              <a:spcAft>
                <a:spcPts val="0"/>
              </a:spcAft>
              <a:tabLst>
                <a:tab pos="571500" algn="l"/>
              </a:tabLst>
            </a:pPr>
            <a:r>
              <a:rPr lang="pl-PL"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1. Bài học kinh nghiệm</a:t>
            </a:r>
            <a:endParaRPr lang="en-US" sz="1600" dirty="0" smtClean="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29895" algn="just">
              <a:lnSpc>
                <a:spcPct val="120000"/>
              </a:lnSpc>
              <a:spcAft>
                <a:spcPts val="0"/>
              </a:spcAft>
              <a:tabLst>
                <a:tab pos="571500" algn="l"/>
              </a:tabLst>
            </a:pPr>
            <a:r>
              <a:rPr lang="pl-PL" dirty="0">
                <a:latin typeface="Times New Roman" panose="02020603050405020304" pitchFamily="18" charset="0"/>
                <a:ea typeface="Calibri" panose="020F0502020204030204" pitchFamily="34" charset="0"/>
                <a:cs typeface="Times New Roman" panose="02020603050405020304" pitchFamily="18" charset="0"/>
              </a:rPr>
              <a:t> Qua việc nghiên cứu và thực hiện đề tài trên tôi đã rút ra một số bài học kinh nghiệm sau</a:t>
            </a:r>
            <a:r>
              <a:rPr lang="pl-PL"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Tạo</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môi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thiện</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Khuyến</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khích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sự</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tạo</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Lắng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nghe</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tôn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trẻ</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Sử</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giáo</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dục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cực</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Phát</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triển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mối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quan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hệ</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cực</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Khuyến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khích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sự</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tham</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gia</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phụ</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huynh</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Đánh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giá</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phản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hồi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cực</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Giáo</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dục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xúc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kỹ</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xã</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hội</a:t>
            </a:r>
            <a:r>
              <a:rPr lang="en-US"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các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ngoài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trời</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Liên</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tục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cải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tiến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và</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hỏi</a:t>
            </a:r>
            <a:endParaRPr lang="en-US"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b="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pl-PL" b="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2</a:t>
            </a:r>
            <a:r>
              <a:rPr lang="en-US" b="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pl-PL" b="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Khuyến nghị:</a:t>
            </a:r>
            <a:endParaRPr lang="en-US" sz="16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pl-PL" dirty="0" smtClean="0">
                <a:latin typeface="Times New Roman" panose="02020603050405020304" pitchFamily="18" charset="0"/>
                <a:ea typeface="Calibri" panose="020F0502020204030204" pitchFamily="34" charset="0"/>
                <a:cs typeface="Times New Roman" panose="02020603050405020304" pitchFamily="18" charset="0"/>
              </a:rPr>
              <a:t>Ban </a:t>
            </a:r>
            <a:r>
              <a:rPr lang="pl-PL" dirty="0">
                <a:latin typeface="Times New Roman" panose="02020603050405020304" pitchFamily="18" charset="0"/>
                <a:ea typeface="Calibri" panose="020F0502020204030204" pitchFamily="34" charset="0"/>
                <a:cs typeface="Times New Roman" panose="02020603050405020304" pitchFamily="18" charset="0"/>
              </a:rPr>
              <a:t>giám hiệu nhà trường cũng như các cấp trên tổ chức thêm nhiều các buổi kiên tập chuyên môn có tính chuyên sâu để giáo viên được học hỏi kinh nghiệm lẫn nhau từ giảng </a:t>
            </a:r>
            <a:r>
              <a:rPr lang="pl-PL" dirty="0" smtClean="0">
                <a:latin typeface="Times New Roman" panose="02020603050405020304" pitchFamily="18" charset="0"/>
                <a:ea typeface="Calibri" panose="020F0502020204030204" pitchFamily="34" charset="0"/>
                <a:cs typeface="Times New Roman" panose="02020603050405020304" pitchFamily="18" charset="0"/>
              </a:rPr>
              <a:t>viên</a:t>
            </a:r>
            <a:r>
              <a:rPr lang="en-US" smtClean="0">
                <a:latin typeface="Times New Roman" panose="02020603050405020304" pitchFamily="18" charset="0"/>
                <a:ea typeface="Calibri" panose="020F0502020204030204" pitchFamily="34" charset="0"/>
                <a:cs typeface="Times New Roman" panose="02020603050405020304" pitchFamily="18" charset="0"/>
              </a:rPr>
              <a:t> </a:t>
            </a:r>
            <a:r>
              <a:rPr lang="en-US" smtClean="0">
                <a:latin typeface="Times New Roman" panose="02020603050405020304" pitchFamily="18" charset="0"/>
                <a:ea typeface="Calibri" panose="020F0502020204030204" pitchFamily="34" charset="0"/>
                <a:cs typeface="Times New Roman" panose="02020603050405020304" pitchFamily="18" charset="0"/>
              </a:rPr>
              <a:t>và</a:t>
            </a:r>
            <a:r>
              <a:rPr lang="pl-PL" dirty="0" smtClean="0">
                <a:latin typeface="Times New Roman" panose="02020603050405020304" pitchFamily="18" charset="0"/>
                <a:ea typeface="Calibri" panose="020F0502020204030204" pitchFamily="34" charset="0"/>
                <a:cs typeface="Times New Roman" panose="02020603050405020304" pitchFamily="18" charset="0"/>
              </a:rPr>
              <a:t> </a:t>
            </a:r>
            <a:r>
              <a:rPr lang="pl-PL" dirty="0">
                <a:latin typeface="Times New Roman" panose="02020603050405020304" pitchFamily="18" charset="0"/>
                <a:ea typeface="Calibri" panose="020F0502020204030204" pitchFamily="34" charset="0"/>
                <a:cs typeface="Times New Roman" panose="02020603050405020304" pitchFamily="18" charset="0"/>
              </a:rPr>
              <a:t>từ  đồng nghiệp.</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6911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08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566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83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824844" y="929197"/>
            <a:ext cx="6678385" cy="4893647"/>
          </a:xfrm>
          <a:prstGeom prst="rect">
            <a:avLst/>
          </a:prstGeom>
        </p:spPr>
        <p:txBody>
          <a:bodyPr wrap="square">
            <a:spAutoFit/>
          </a:bodyPr>
          <a:lstStyle/>
          <a:p>
            <a:pPr algn="just"/>
            <a:r>
              <a:rPr lang="vi-VN" sz="2400" b="1" dirty="0" smtClean="0">
                <a:solidFill>
                  <a:srgbClr val="CC0099"/>
                </a:solidFill>
                <a:latin typeface="Times New Roman" panose="02020603050405020304" pitchFamily="18" charset="0"/>
                <a:cs typeface="Times New Roman" panose="02020603050405020304" pitchFamily="18" charset="0"/>
              </a:rPr>
              <a:t>2. Mục đích nghiên cứu:</a:t>
            </a:r>
          </a:p>
          <a:p>
            <a:pPr algn="just"/>
            <a:r>
              <a:rPr lang="vi-VN" sz="2400" dirty="0" smtClean="0">
                <a:latin typeface="Times New Roman" panose="02020603050405020304" pitchFamily="18" charset="0"/>
                <a:cs typeface="Times New Roman" panose="02020603050405020304" pitchFamily="18" charset="0"/>
              </a:rPr>
              <a:t>- Tìm ra biện pháp xây dựng lớp học hạnh phúc cho trẻ 23-36 tháng tuổi trong trường mầm non</a:t>
            </a:r>
          </a:p>
          <a:p>
            <a:pPr algn="just"/>
            <a:r>
              <a:rPr lang="vi-VN" sz="2400" b="1" dirty="0" smtClean="0">
                <a:solidFill>
                  <a:srgbClr val="CC0099"/>
                </a:solidFill>
                <a:latin typeface="Times New Roman" panose="02020603050405020304" pitchFamily="18" charset="0"/>
                <a:cs typeface="Times New Roman" panose="02020603050405020304" pitchFamily="18" charset="0"/>
              </a:rPr>
              <a:t>3. Đối tượng nghiên cứu:</a:t>
            </a:r>
          </a:p>
          <a:p>
            <a:pPr algn="just"/>
            <a:r>
              <a:rPr lang="vi-VN" sz="2400" dirty="0" smtClean="0">
                <a:latin typeface="Times New Roman" panose="02020603050405020304" pitchFamily="18" charset="0"/>
                <a:cs typeface="Times New Roman" panose="02020603050405020304" pitchFamily="18" charset="0"/>
              </a:rPr>
              <a:t>- Trẻ nhà trẻ 24-36 tháng tuổi</a:t>
            </a:r>
          </a:p>
          <a:p>
            <a:pPr algn="just"/>
            <a:r>
              <a:rPr lang="vi-VN" sz="2400" b="1" dirty="0" smtClean="0">
                <a:solidFill>
                  <a:srgbClr val="CC0099"/>
                </a:solidFill>
                <a:latin typeface="Times New Roman" panose="02020603050405020304" pitchFamily="18" charset="0"/>
                <a:cs typeface="Times New Roman" panose="02020603050405020304" pitchFamily="18" charset="0"/>
              </a:rPr>
              <a:t>4. Phương pháp nghiên cứu:</a:t>
            </a:r>
          </a:p>
          <a:p>
            <a:pPr algn="just"/>
            <a:r>
              <a:rPr lang="vi-VN" sz="2400" dirty="0" smtClean="0">
                <a:latin typeface="Times New Roman" panose="02020603050405020304" pitchFamily="18" charset="0"/>
                <a:cs typeface="Times New Roman" panose="02020603050405020304" pitchFamily="18" charset="0"/>
              </a:rPr>
              <a:t>- Xây dựng môi trường lớp học hạnh phúc, an toàn tạo niềm vui cho trẻ khi đến lớp.</a:t>
            </a:r>
          </a:p>
          <a:p>
            <a:pPr algn="just"/>
            <a:r>
              <a:rPr lang="vi-VN" sz="2400" dirty="0" smtClean="0">
                <a:latin typeface="Times New Roman" panose="02020603050405020304" pitchFamily="18" charset="0"/>
                <a:cs typeface="Times New Roman" panose="02020603050405020304" pitchFamily="18" charset="0"/>
              </a:rPr>
              <a:t>-  Hãy tôn trọng cảm xúc của trẻ</a:t>
            </a:r>
          </a:p>
          <a:p>
            <a:pPr algn="just"/>
            <a:r>
              <a:rPr lang="vi-VN" sz="2400" dirty="0" smtClean="0">
                <a:latin typeface="Times New Roman" panose="02020603050405020304" pitchFamily="18" charset="0"/>
                <a:cs typeface="Times New Roman" panose="02020603050405020304" pitchFamily="18" charset="0"/>
              </a:rPr>
              <a:t>- Tạo động lực và truyền cảm hứng cho trẻ thông qua các hoạt động</a:t>
            </a:r>
          </a:p>
          <a:p>
            <a:pPr algn="just"/>
            <a:r>
              <a:rPr lang="vi-VN" sz="2400" dirty="0" smtClean="0">
                <a:latin typeface="Times New Roman" panose="02020603050405020304" pitchFamily="18" charset="0"/>
                <a:cs typeface="Times New Roman" panose="02020603050405020304" pitchFamily="18" charset="0"/>
              </a:rPr>
              <a:t>- Phối hợp chặt chẽ giữa gia đình và nhà trường </a:t>
            </a: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300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67644" y="423012"/>
            <a:ext cx="7707085" cy="4893647"/>
          </a:xfrm>
          <a:prstGeom prst="rect">
            <a:avLst/>
          </a:prstGeom>
        </p:spPr>
        <p:txBody>
          <a:bodyPr wrap="square">
            <a:spAutoFit/>
          </a:bodyPr>
          <a:lstStyle/>
          <a:p>
            <a:pPr algn="just"/>
            <a:r>
              <a:rPr lang="vi-VN" sz="2000" b="1" dirty="0" smtClean="0">
                <a:solidFill>
                  <a:srgbClr val="CC0099"/>
                </a:solidFill>
                <a:latin typeface="Times New Roman" panose="02020603050405020304" pitchFamily="18" charset="0"/>
                <a:cs typeface="Times New Roman" panose="02020603050405020304" pitchFamily="18" charset="0"/>
              </a:rPr>
              <a:t>2</a:t>
            </a:r>
            <a:r>
              <a:rPr lang="vi-VN" sz="2400" b="1" dirty="0" smtClean="0">
                <a:solidFill>
                  <a:srgbClr val="CC0099"/>
                </a:solidFill>
                <a:latin typeface="Times New Roman" panose="02020603050405020304" pitchFamily="18" charset="0"/>
                <a:cs typeface="Times New Roman" panose="02020603050405020304" pitchFamily="18" charset="0"/>
              </a:rPr>
              <a:t>. </a:t>
            </a:r>
            <a:r>
              <a:rPr lang="vi-VN" sz="2400" b="1" dirty="0" smtClean="0">
                <a:solidFill>
                  <a:srgbClr val="CC0099"/>
                </a:solidFill>
                <a:latin typeface="Times New Roman" panose="02020603050405020304" pitchFamily="18" charset="0"/>
                <a:cs typeface="Times New Roman" panose="02020603050405020304" pitchFamily="18" charset="0"/>
              </a:rPr>
              <a:t>Thực trạng của vấn đề:</a:t>
            </a:r>
          </a:p>
          <a:p>
            <a:pPr algn="just"/>
            <a:r>
              <a:rPr lang="vi-VN" sz="2400" b="1" dirty="0" smtClean="0">
                <a:solidFill>
                  <a:srgbClr val="CC0099"/>
                </a:solidFill>
                <a:latin typeface="Times New Roman" panose="02020603050405020304" pitchFamily="18" charset="0"/>
                <a:cs typeface="Times New Roman" panose="02020603050405020304" pitchFamily="18" charset="0"/>
              </a:rPr>
              <a:t>a. Thuận lợi:</a:t>
            </a:r>
          </a:p>
          <a:p>
            <a:pPr algn="just"/>
            <a:r>
              <a:rPr lang="vi-VN" sz="2400" dirty="0" smtClean="0">
                <a:latin typeface="Times New Roman" panose="02020603050405020304" pitchFamily="18" charset="0"/>
                <a:cs typeface="Times New Roman" panose="02020603050405020304" pitchFamily="18" charset="0"/>
              </a:rPr>
              <a:t>- Trường thực hiện mô hình trường học điện tử nên các phòng học đều có đầy đủ các trang thiết bị: máy tính, máy chiếu, bảng tương tác, loa đài,....</a:t>
            </a:r>
          </a:p>
          <a:p>
            <a:pPr algn="just"/>
            <a:r>
              <a:rPr lang="vi-VN" sz="2400" dirty="0" smtClean="0">
                <a:latin typeface="Times New Roman" panose="02020603050405020304" pitchFamily="18" charset="0"/>
                <a:cs typeface="Times New Roman" panose="02020603050405020304" pitchFamily="18" charset="0"/>
              </a:rPr>
              <a:t>- Quận, PGD và nhà trường thường xuyên mở các lớp tập huấn chuyên môn, tập huấn các phương pháp dạy học mới, tiên tiến,... </a:t>
            </a:r>
          </a:p>
          <a:p>
            <a:pPr algn="just"/>
            <a:r>
              <a:rPr lang="vi-VN" sz="2400" dirty="0" smtClean="0">
                <a:latin typeface="Times New Roman" panose="02020603050405020304" pitchFamily="18" charset="0"/>
                <a:cs typeface="Times New Roman" panose="02020603050405020304" pitchFamily="18" charset="0"/>
              </a:rPr>
              <a:t>- Trẻ cùng chung một độ tuổi nên nhận thức nhìn chung có tính tương đồng. </a:t>
            </a:r>
          </a:p>
          <a:p>
            <a:pPr algn="just"/>
            <a:r>
              <a:rPr lang="vi-VN" sz="2400" dirty="0" smtClean="0">
                <a:latin typeface="Times New Roman" panose="02020603050405020304" pitchFamily="18" charset="0"/>
                <a:cs typeface="Times New Roman" panose="02020603050405020304" pitchFamily="18" charset="0"/>
              </a:rPr>
              <a:t>- Giáo viên được đào tạo Cao đẳng chính quy và đại học, có chuyên môn, có lòng say mê tìm tòi, sáng tạo, thường xuyên trau dồi những kiến thức mới.</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022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1470073" y="222821"/>
            <a:ext cx="2269671" cy="461665"/>
          </a:xfrm>
          <a:prstGeom prst="rect">
            <a:avLst/>
          </a:prstGeom>
        </p:spPr>
        <p:txBody>
          <a:bodyPr wrap="square">
            <a:spAutoFit/>
          </a:bodyPr>
          <a:lstStyle/>
          <a:p>
            <a:r>
              <a:rPr lang="vi-VN" sz="2400" b="1" dirty="0" smtClean="0">
                <a:solidFill>
                  <a:srgbClr val="CC0099"/>
                </a:solidFill>
                <a:latin typeface="+mj-lt"/>
              </a:rPr>
              <a:t>b. Khó khăn</a:t>
            </a:r>
            <a:r>
              <a:rPr lang="vi-VN" dirty="0" smtClean="0"/>
              <a:t>:</a:t>
            </a:r>
          </a:p>
        </p:txBody>
      </p:sp>
      <p:sp>
        <p:nvSpPr>
          <p:cNvPr id="5" name="Rectangle 4"/>
          <p:cNvSpPr/>
          <p:nvPr/>
        </p:nvSpPr>
        <p:spPr>
          <a:xfrm>
            <a:off x="281354" y="794802"/>
            <a:ext cx="5008098" cy="6063198"/>
          </a:xfrm>
          <a:prstGeom prst="rect">
            <a:avLst/>
          </a:prstGeom>
        </p:spPr>
        <p:txBody>
          <a:bodyPr wrap="square">
            <a:spAutoFit/>
          </a:bodyPr>
          <a:lstStyle/>
          <a:p>
            <a:pPr algn="just"/>
            <a:r>
              <a:rPr lang="vi-VN" sz="2400" dirty="0" smtClean="0">
                <a:latin typeface="Times New Roman" panose="02020603050405020304" pitchFamily="18" charset="0"/>
                <a:cs typeface="Times New Roman" panose="02020603050405020304" pitchFamily="18" charset="0"/>
              </a:rPr>
              <a:t>Với thực tế hiện nay của lớp tôi, đa số trẻ mở độ tuổi 24 – 36 tháng, </a:t>
            </a:r>
            <a:r>
              <a:rPr lang="vi-VN" sz="2400" dirty="0" smtClean="0">
                <a:latin typeface="Times New Roman" panose="02020603050405020304" pitchFamily="18" charset="0"/>
                <a:cs typeface="Times New Roman" panose="02020603050405020304" pitchFamily="18" charset="0"/>
              </a:rPr>
              <a:t>trẻ </a:t>
            </a:r>
            <a:r>
              <a:rPr lang="vi-VN" sz="2400" dirty="0" smtClean="0">
                <a:latin typeface="Times New Roman" panose="02020603050405020304" pitchFamily="18" charset="0"/>
                <a:cs typeface="Times New Roman" panose="02020603050405020304" pitchFamily="18" charset="0"/>
              </a:rPr>
              <a:t>lần đầu tiên đi học nên trẻ còn nhút nhát, ngại ngùng chưa giám thể hiện nhiều các tình cảm yêu thương cùng cô. Trẻ không cảm thấy tự tin, vui vẻ và thích thú khi đến lớp. </a:t>
            </a:r>
            <a:endParaRPr lang="en-US" sz="2400" dirty="0" smtClean="0">
              <a:latin typeface="Times New Roman" panose="02020603050405020304" pitchFamily="18" charset="0"/>
              <a:cs typeface="Times New Roman" panose="02020603050405020304" pitchFamily="18" charset="0"/>
            </a:endParaRPr>
          </a:p>
          <a:p>
            <a:pPr algn="just"/>
            <a:r>
              <a:rPr lang="vi-VN" sz="2400" dirty="0" smtClean="0">
                <a:latin typeface="Times New Roman" panose="02020603050405020304" pitchFamily="18" charset="0"/>
                <a:cs typeface="Times New Roman" panose="02020603050405020304" pitchFamily="18" charset="0"/>
              </a:rPr>
              <a:t>Phụ </a:t>
            </a:r>
            <a:r>
              <a:rPr lang="vi-VN" sz="2400" dirty="0" smtClean="0">
                <a:latin typeface="Times New Roman" panose="02020603050405020304" pitchFamily="18" charset="0"/>
                <a:cs typeface="Times New Roman" panose="02020603050405020304" pitchFamily="18" charset="0"/>
              </a:rPr>
              <a:t>huynh thấy lo lắng, băn khoăn khi con không thấy vui vẻ khi đến lớp, còn ngần ngại chưa tin tưởng cô giáo, chưa nhiệt tình quan tâm trao đổi với cô về tình hình của con ở trên lớp</a:t>
            </a:r>
          </a:p>
          <a:p>
            <a:pPr algn="just"/>
            <a:r>
              <a:rPr lang="vi-VN" sz="2400" dirty="0" smtClean="0">
                <a:latin typeface="Times New Roman" panose="02020603050405020304" pitchFamily="18" charset="0"/>
                <a:cs typeface="Times New Roman" panose="02020603050405020304" pitchFamily="18" charset="0"/>
              </a:rPr>
              <a:t>Mỗi trẻ có đặc điểm và nhu cầu khác nhau. Việc cá nhân hóa chương trình học và hoạt động để </a:t>
            </a:r>
            <a:r>
              <a:rPr lang="vi-VN" sz="2800" dirty="0" smtClean="0">
                <a:latin typeface="Times New Roman" panose="02020603050405020304" pitchFamily="18" charset="0"/>
                <a:cs typeface="Times New Roman" panose="02020603050405020304" pitchFamily="18" charset="0"/>
              </a:rPr>
              <a:t>ph</a:t>
            </a:r>
            <a:r>
              <a:rPr lang="vi-VN" sz="2400" dirty="0" smtClean="0">
                <a:latin typeface="Times New Roman" panose="02020603050405020304" pitchFamily="18" charset="0"/>
                <a:cs typeface="Times New Roman" panose="02020603050405020304" pitchFamily="18" charset="0"/>
              </a:rPr>
              <a:t>ù hợp với từng trẻ có thể là một thách thức.</a:t>
            </a:r>
            <a:endParaRPr lang="vi-VN"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975" y="684486"/>
            <a:ext cx="2837167" cy="326046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4012" y="4135902"/>
            <a:ext cx="2250831" cy="24719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3322" y="699863"/>
            <a:ext cx="2476130" cy="3126538"/>
          </a:xfrm>
          <a:prstGeom prst="rect">
            <a:avLst/>
          </a:prstGeom>
        </p:spPr>
      </p:pic>
    </p:spTree>
    <p:extLst>
      <p:ext uri="{BB962C8B-B14F-4D97-AF65-F5344CB8AC3E}">
        <p14:creationId xmlns:p14="http://schemas.microsoft.com/office/powerpoint/2010/main" val="327812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08315" y="871168"/>
            <a:ext cx="4898571" cy="5262979"/>
          </a:xfrm>
          <a:prstGeom prst="rect">
            <a:avLst/>
          </a:prstGeom>
        </p:spPr>
        <p:txBody>
          <a:bodyPr wrap="square">
            <a:spAutoFit/>
          </a:bodyPr>
          <a:lstStyle/>
          <a:p>
            <a:r>
              <a:rPr lang="vi-VN" sz="2400" b="1" dirty="0" smtClean="0">
                <a:solidFill>
                  <a:srgbClr val="008080"/>
                </a:solidFill>
                <a:latin typeface="Times New Roman" panose="02020603050405020304" pitchFamily="18" charset="0"/>
                <a:cs typeface="Times New Roman" panose="02020603050405020304" pitchFamily="18" charset="0"/>
              </a:rPr>
              <a:t>3. Một số biện pháp biện pháp xây dựng lớp học hạnh phúc cho 24- 36 tháng tuổi trong trường mầm non</a:t>
            </a:r>
          </a:p>
          <a:p>
            <a:r>
              <a:rPr lang="vi-VN" sz="2400" dirty="0" smtClean="0">
                <a:latin typeface="Times New Roman" panose="02020603050405020304" pitchFamily="18" charset="0"/>
                <a:cs typeface="Times New Roman" panose="02020603050405020304" pitchFamily="18" charset="0"/>
              </a:rPr>
              <a:t>3.1: Xây dựng môi trường lớp học hạnh phúc, an toàn tạo niềm vui cho trẻ khi đến lớp.</a:t>
            </a:r>
          </a:p>
          <a:p>
            <a:r>
              <a:rPr lang="vi-VN" sz="2400" dirty="0" smtClean="0">
                <a:latin typeface="Times New Roman" panose="02020603050405020304" pitchFamily="18" charset="0"/>
                <a:cs typeface="Times New Roman" panose="02020603050405020304" pitchFamily="18" charset="0"/>
              </a:rPr>
              <a:t>Môi trường giáo dục an toàn đối với trẻ lứa tuổi mầm non bao gồm an toàn về “thể chất” và “tinh thần”. Giáo viên học sinh phải được bảo vệ, không có sự xúc phạm về thể xác và tinh thần để mỗi khi đến trường trẻ có cảm nhận như ở nhà, các con được đảm bảo an toàn mọi lúc, mọi nơi.</a:t>
            </a:r>
            <a:endParaRPr lang="vi-VN"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6886" y="2017196"/>
            <a:ext cx="4931508" cy="2773973"/>
          </a:xfrm>
          <a:prstGeom prst="rect">
            <a:avLst/>
          </a:prstGeom>
        </p:spPr>
      </p:pic>
    </p:spTree>
    <p:extLst>
      <p:ext uri="{BB962C8B-B14F-4D97-AF65-F5344CB8AC3E}">
        <p14:creationId xmlns:p14="http://schemas.microsoft.com/office/powerpoint/2010/main" val="19496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p:cNvSpPr/>
          <p:nvPr/>
        </p:nvSpPr>
        <p:spPr>
          <a:xfrm>
            <a:off x="3613890" y="1934871"/>
            <a:ext cx="6041571" cy="2308324"/>
          </a:xfrm>
          <a:prstGeom prst="rect">
            <a:avLst/>
          </a:prstGeom>
        </p:spPr>
        <p:txBody>
          <a:bodyPr wrap="square">
            <a:spAutoFit/>
          </a:bodyPr>
          <a:lstStyle/>
          <a:p>
            <a:r>
              <a:rPr lang="vi-VN" sz="2400" dirty="0" smtClean="0">
                <a:solidFill>
                  <a:srgbClr val="CC0099"/>
                </a:solidFill>
                <a:latin typeface="+mj-lt"/>
              </a:rPr>
              <a:t>3.2: Hãy tôn trọng cảm xúc của trẻ</a:t>
            </a:r>
          </a:p>
          <a:p>
            <a:r>
              <a:rPr lang="vi-VN" sz="2400" dirty="0" smtClean="0">
                <a:solidFill>
                  <a:srgbClr val="002060"/>
                </a:solidFill>
                <a:latin typeface="+mj-lt"/>
              </a:rPr>
              <a:t>Tôn trọng </a:t>
            </a:r>
            <a:r>
              <a:rPr lang="vi-VN" sz="2400" dirty="0" smtClean="0">
                <a:solidFill>
                  <a:srgbClr val="002060"/>
                </a:solidFill>
                <a:latin typeface="+mj-lt"/>
              </a:rPr>
              <a:t>cảm xúc</a:t>
            </a:r>
            <a:r>
              <a:rPr lang="en-US" sz="2400" dirty="0" smtClean="0">
                <a:solidFill>
                  <a:srgbClr val="002060"/>
                </a:solidFill>
                <a:latin typeface="+mj-lt"/>
              </a:rPr>
              <a:t> </a:t>
            </a:r>
            <a:r>
              <a:rPr lang="en-US" sz="2400" dirty="0" err="1" smtClean="0">
                <a:solidFill>
                  <a:srgbClr val="002060"/>
                </a:solidFill>
                <a:latin typeface="Times New Roman" panose="02020603050405020304" pitchFamily="18" charset="0"/>
                <a:cs typeface="Times New Roman" panose="02020603050405020304" pitchFamily="18" charset="0"/>
              </a:rPr>
              <a:t>của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trẻ</a:t>
            </a:r>
            <a:r>
              <a:rPr lang="vi-VN" sz="2400" dirty="0" smtClean="0">
                <a:solidFill>
                  <a:srgbClr val="002060"/>
                </a:solidFill>
                <a:latin typeface="Times New Roman" panose="02020603050405020304" pitchFamily="18" charset="0"/>
                <a:cs typeface="Times New Roman" panose="02020603050405020304" pitchFamily="18" charset="0"/>
              </a:rPr>
              <a:t> </a:t>
            </a:r>
            <a:r>
              <a:rPr lang="vi-VN" sz="2400" dirty="0" smtClean="0">
                <a:solidFill>
                  <a:srgbClr val="002060"/>
                </a:solidFill>
                <a:latin typeface="+mj-lt"/>
              </a:rPr>
              <a:t>là một điều kiện tất yếu của sự phát triển con người </a:t>
            </a:r>
            <a:r>
              <a:rPr lang="en-US" sz="2400" dirty="0" smtClean="0">
                <a:solidFill>
                  <a:srgbClr val="002060"/>
                </a:solidFill>
                <a:latin typeface="+mj-lt"/>
              </a:rPr>
              <a:t>. </a:t>
            </a:r>
          </a:p>
          <a:p>
            <a:r>
              <a:rPr lang="en-US" sz="2400" dirty="0" smtClean="0">
                <a:solidFill>
                  <a:srgbClr val="002060"/>
                </a:solidFill>
                <a:latin typeface="+mj-lt"/>
              </a:rPr>
              <a:t>C</a:t>
            </a:r>
            <a:r>
              <a:rPr lang="vi-VN" sz="2400" dirty="0" smtClean="0">
                <a:solidFill>
                  <a:srgbClr val="002060"/>
                </a:solidFill>
                <a:latin typeface="+mj-lt"/>
              </a:rPr>
              <a:t>ó </a:t>
            </a:r>
            <a:r>
              <a:rPr lang="vi-VN" sz="2400" dirty="0" smtClean="0">
                <a:solidFill>
                  <a:srgbClr val="002060"/>
                </a:solidFill>
                <a:latin typeface="+mj-lt"/>
              </a:rPr>
              <a:t>rất nhiều cảm </a:t>
            </a:r>
            <a:r>
              <a:rPr lang="vi-VN" sz="2400" dirty="0" smtClean="0">
                <a:solidFill>
                  <a:srgbClr val="002060"/>
                </a:solidFill>
                <a:latin typeface="+mj-lt"/>
              </a:rPr>
              <a:t>xúc</a:t>
            </a:r>
            <a:r>
              <a:rPr lang="en-US" sz="2400" dirty="0" smtClean="0">
                <a:solidFill>
                  <a:srgbClr val="002060"/>
                </a:solidFill>
                <a:latin typeface="+mj-lt"/>
              </a:rPr>
              <a:t>: </a:t>
            </a:r>
            <a:r>
              <a:rPr lang="vi-VN" sz="2400" dirty="0" smtClean="0">
                <a:solidFill>
                  <a:srgbClr val="002060"/>
                </a:solidFill>
                <a:latin typeface="+mj-lt"/>
              </a:rPr>
              <a:t>cảm </a:t>
            </a:r>
            <a:r>
              <a:rPr lang="vi-VN" sz="2400" dirty="0" smtClean="0">
                <a:solidFill>
                  <a:srgbClr val="002060"/>
                </a:solidFill>
                <a:latin typeface="+mj-lt"/>
              </a:rPr>
              <a:t>xúc đạo đức, cảm xúc thẩm mỹ, cảm xúc trí tuệ...</a:t>
            </a:r>
            <a:endParaRPr lang="en-US" sz="2400" dirty="0" smtClean="0">
              <a:solidFill>
                <a:srgbClr val="002060"/>
              </a:solidFill>
              <a:latin typeface="+mj-lt"/>
            </a:endParaRPr>
          </a:p>
          <a:p>
            <a:endParaRPr lang="vi-VN" sz="2400" dirty="0">
              <a:solidFill>
                <a:srgbClr val="002060"/>
              </a:solidFill>
              <a:latin typeface="+mj-lt"/>
            </a:endParaRPr>
          </a:p>
        </p:txBody>
      </p:sp>
    </p:spTree>
    <p:extLst>
      <p:ext uri="{BB962C8B-B14F-4D97-AF65-F5344CB8AC3E}">
        <p14:creationId xmlns:p14="http://schemas.microsoft.com/office/powerpoint/2010/main" val="1828638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810986" y="2404294"/>
            <a:ext cx="4920342" cy="3046988"/>
          </a:xfrm>
          <a:prstGeom prst="rect">
            <a:avLst/>
          </a:prstGeom>
        </p:spPr>
        <p:txBody>
          <a:bodyPr wrap="square">
            <a:spAutoFit/>
          </a:bodyPr>
          <a:lstStyle/>
          <a:p>
            <a:pPr algn="just"/>
            <a:r>
              <a:rPr lang="vi-VN" sz="2400" b="1" dirty="0" smtClean="0">
                <a:solidFill>
                  <a:srgbClr val="0070C0"/>
                </a:solidFill>
                <a:latin typeface="Times New Roman" panose="02020603050405020304" pitchFamily="18" charset="0"/>
                <a:cs typeface="Times New Roman" panose="02020603050405020304" pitchFamily="18" charset="0"/>
              </a:rPr>
              <a:t>VD: Khi cho trẻ trải nghiệm làm thiệp tặng mẹ, bản thân trẻ chưa ý thức được là nên đạt hoa như nào cho đẹp. Sau khi tôi cầm tay trẻ, hướng dẫn trẻ đặt hoa và ấn nhẹ nhàng….và những nhành hoa sau trẻ có thể tự đặt </a:t>
            </a:r>
            <a:r>
              <a:rPr lang="en-US" sz="2400" b="1" dirty="0" err="1" smtClean="0">
                <a:solidFill>
                  <a:srgbClr val="0070C0"/>
                </a:solidFill>
                <a:latin typeface="Times New Roman" panose="02020603050405020304" pitchFamily="18" charset="0"/>
                <a:cs typeface="Times New Roman" panose="02020603050405020304" pitchFamily="18" charset="0"/>
              </a:rPr>
              <a:t>theo</a:t>
            </a:r>
            <a:r>
              <a:rPr lang="en-US" sz="2400" b="1" dirty="0" smtClean="0">
                <a:solidFill>
                  <a:srgbClr val="0070C0"/>
                </a:solidFill>
                <a:latin typeface="Times New Roman" panose="02020603050405020304" pitchFamily="18" charset="0"/>
                <a:cs typeface="Times New Roman" panose="02020603050405020304" pitchFamily="18" charset="0"/>
              </a:rPr>
              <a:t> ý </a:t>
            </a:r>
            <a:r>
              <a:rPr lang="en-US" sz="2400" b="1" dirty="0" err="1" smtClean="0">
                <a:solidFill>
                  <a:srgbClr val="0070C0"/>
                </a:solidFill>
                <a:latin typeface="Times New Roman" panose="02020603050405020304" pitchFamily="18" charset="0"/>
                <a:cs typeface="Times New Roman" panose="02020603050405020304" pitchFamily="18" charset="0"/>
              </a:rPr>
              <a:t>mà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trẻ</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mong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muốn</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152297" y="651477"/>
            <a:ext cx="4444946" cy="5732993"/>
          </a:xfrm>
          <a:prstGeom prst="rect">
            <a:avLst/>
          </a:prstGeom>
        </p:spPr>
      </p:pic>
    </p:spTree>
    <p:extLst>
      <p:ext uri="{BB962C8B-B14F-4D97-AF65-F5344CB8AC3E}">
        <p14:creationId xmlns:p14="http://schemas.microsoft.com/office/powerpoint/2010/main" val="540281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1320</Words>
  <Application>Microsoft Office PowerPoint</Application>
  <PresentationFormat>Widescreen</PresentationFormat>
  <Paragraphs>65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14</cp:revision>
  <dcterms:created xsi:type="dcterms:W3CDTF">2024-10-27T02:16:05Z</dcterms:created>
  <dcterms:modified xsi:type="dcterms:W3CDTF">2024-10-31T06:29:57Z</dcterms:modified>
</cp:coreProperties>
</file>