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7D6E06-D846-4E0D-80F5-F127963ED03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3346089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D6E06-D846-4E0D-80F5-F127963ED03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24120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D6E06-D846-4E0D-80F5-F127963ED03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32214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7D6E06-D846-4E0D-80F5-F127963ED03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208559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7D6E06-D846-4E0D-80F5-F127963ED03F}" type="datetimeFigureOut">
              <a:rPr lang="en-US" smtClean="0"/>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276169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7D6E06-D846-4E0D-80F5-F127963ED03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340692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7D6E06-D846-4E0D-80F5-F127963ED03F}" type="datetimeFigureOut">
              <a:rPr lang="en-US" smtClean="0"/>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3812738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7D6E06-D846-4E0D-80F5-F127963ED03F}" type="datetimeFigureOut">
              <a:rPr lang="en-US" smtClean="0"/>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324700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D6E06-D846-4E0D-80F5-F127963ED03F}" type="datetimeFigureOut">
              <a:rPr lang="en-US" smtClean="0"/>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407812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7D6E06-D846-4E0D-80F5-F127963ED03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18406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7D6E06-D846-4E0D-80F5-F127963ED03F}" type="datetimeFigureOut">
              <a:rPr lang="en-US" smtClean="0"/>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482B7-9571-4332-A6B6-B4C5DD1EB111}" type="slidenum">
              <a:rPr lang="en-US" smtClean="0"/>
              <a:t>‹#›</a:t>
            </a:fld>
            <a:endParaRPr lang="en-US"/>
          </a:p>
        </p:txBody>
      </p:sp>
    </p:spTree>
    <p:extLst>
      <p:ext uri="{BB962C8B-B14F-4D97-AF65-F5344CB8AC3E}">
        <p14:creationId xmlns:p14="http://schemas.microsoft.com/office/powerpoint/2010/main" val="45067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7D6E06-D846-4E0D-80F5-F127963ED03F}" type="datetimeFigureOut">
              <a:rPr lang="en-US" smtClean="0"/>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482B7-9571-4332-A6B6-B4C5DD1EB111}" type="slidenum">
              <a:rPr lang="en-US" smtClean="0"/>
              <a:t>‹#›</a:t>
            </a:fld>
            <a:endParaRPr lang="en-US"/>
          </a:p>
        </p:txBody>
      </p:sp>
    </p:spTree>
    <p:extLst>
      <p:ext uri="{BB962C8B-B14F-4D97-AF65-F5344CB8AC3E}">
        <p14:creationId xmlns:p14="http://schemas.microsoft.com/office/powerpoint/2010/main" val="63382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826664" y="265918"/>
            <a:ext cx="7118252" cy="830997"/>
          </a:xfrm>
          <a:prstGeom prst="rect">
            <a:avLst/>
          </a:prstGeom>
        </p:spPr>
        <p:txBody>
          <a:bodyPr wrap="square">
            <a:spAutoFit/>
          </a:bodyPr>
          <a:lstStyle/>
          <a:p>
            <a:pPr algn="ctr">
              <a:defRPr/>
            </a:pPr>
            <a:r>
              <a:rPr lang="en-US" sz="20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ỦY BAN NHÂN DÂN QUẬN LONG BIÊN</a:t>
            </a:r>
            <a: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
            </a:r>
            <a:b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br>
            <a:r>
              <a:rPr lang="en-US" sz="28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T</a:t>
            </a:r>
            <a:r>
              <a:rPr lang="en-US" sz="24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rPr>
              <a:t>RƯỜNG MẦM NON NGUYỆT QUẾ</a:t>
            </a:r>
            <a:endParaRPr lang="en-US" sz="3600" b="1" dirty="0">
              <a:ln w="11430"/>
              <a:solidFill>
                <a:srgbClr val="C32327"/>
              </a:soli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917" y="994829"/>
            <a:ext cx="998805" cy="998805"/>
          </a:xfrm>
          <a:prstGeom prst="rect">
            <a:avLst/>
          </a:prstGeom>
        </p:spPr>
      </p:pic>
      <p:sp>
        <p:nvSpPr>
          <p:cNvPr id="6" name="Rectangle 5"/>
          <p:cNvSpPr/>
          <p:nvPr/>
        </p:nvSpPr>
        <p:spPr>
          <a:xfrm>
            <a:off x="3526302" y="2158207"/>
            <a:ext cx="6096000" cy="655885"/>
          </a:xfrm>
          <a:prstGeom prst="rect">
            <a:avLst/>
          </a:prstGeom>
        </p:spPr>
        <p:txBody>
          <a:bodyPr>
            <a:spAutoFit/>
          </a:bodyPr>
          <a:lstStyle/>
          <a:p>
            <a:pPr marL="36195" algn="ctr">
              <a:lnSpc>
                <a:spcPct val="107000"/>
              </a:lnSpc>
              <a:spcAft>
                <a:spcPts val="800"/>
              </a:spcAft>
            </a:pPr>
            <a:r>
              <a:rPr lang="en-US" sz="36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BIỆN PHÁP SÁNG TẠO</a:t>
            </a:r>
            <a:endParaRPr lang="en-US" sz="1600" b="1" dirty="0" smtClean="0">
              <a:solidFill>
                <a:srgbClr val="8950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49629" y="2838542"/>
            <a:ext cx="9147923" cy="2431435"/>
          </a:xfrm>
          <a:prstGeom prst="rect">
            <a:avLst/>
          </a:prstGeom>
        </p:spPr>
        <p:txBody>
          <a:bodyPr wrap="square">
            <a:spAutoFit/>
          </a:bodyPr>
          <a:lstStyle/>
          <a:p>
            <a:pPr marL="950595" indent="421005" algn="ct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32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r"/>
            <a:r>
              <a:rPr lang="en-US" sz="2800" b="1" dirty="0">
                <a:solidFill>
                  <a:schemeClr val="accent5">
                    <a:lumMod val="75000"/>
                  </a:schemeClr>
                </a:solidFill>
                <a:latin typeface="Times New Roman" panose="02020603050405020304" pitchFamily="18" charset="0"/>
                <a:cs typeface="Times New Roman" panose="02020603050405020304" pitchFamily="18" charset="0"/>
              </a:rPr>
              <a:t>“</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Một</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số</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biện</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pháp</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rèn</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luyện</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nề</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smtClean="0">
                <a:solidFill>
                  <a:schemeClr val="accent5">
                    <a:lumMod val="75000"/>
                  </a:schemeClr>
                </a:solidFill>
                <a:latin typeface="Times New Roman" panose="02020603050405020304" pitchFamily="18" charset="0"/>
                <a:cs typeface="Times New Roman" panose="02020603050405020304" pitchFamily="18" charset="0"/>
              </a:rPr>
              <a:t>nếp</a:t>
            </a:r>
            <a:r>
              <a:rPr lang="en-US" sz="28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thói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quen</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endParaRPr lang="en-US" sz="2800" b="1" i="1" dirty="0" smtClean="0">
              <a:solidFill>
                <a:schemeClr val="accent5">
                  <a:lumMod val="75000"/>
                </a:schemeClr>
              </a:solidFill>
              <a:latin typeface="Times New Roman" panose="02020603050405020304" pitchFamily="18" charset="0"/>
              <a:cs typeface="Times New Roman" panose="02020603050405020304" pitchFamily="18" charset="0"/>
            </a:endParaRPr>
          </a:p>
          <a:p>
            <a:pPr algn="r"/>
            <a:r>
              <a:rPr lang="en-US" sz="2800" b="1" i="1" dirty="0" err="1" smtClean="0">
                <a:solidFill>
                  <a:schemeClr val="accent5">
                    <a:lumMod val="75000"/>
                  </a:schemeClr>
                </a:solidFill>
                <a:latin typeface="Times New Roman" panose="02020603050405020304" pitchFamily="18" charset="0"/>
                <a:cs typeface="Times New Roman" panose="02020603050405020304" pitchFamily="18" charset="0"/>
              </a:rPr>
              <a:t>cho</a:t>
            </a:r>
            <a:r>
              <a:rPr lang="en-US" sz="2800" b="1" i="1"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trẻ</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24-36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tháng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tuổi</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ở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trường</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5">
                    <a:lumMod val="75000"/>
                  </a:schemeClr>
                </a:solidFill>
                <a:latin typeface="Times New Roman" panose="02020603050405020304" pitchFamily="18" charset="0"/>
                <a:cs typeface="Times New Roman" panose="02020603050405020304" pitchFamily="18" charset="0"/>
              </a:rPr>
              <a:t>mầm</a:t>
            </a:r>
            <a:r>
              <a:rPr lang="en-US" sz="2800" b="1" i="1" dirty="0">
                <a:solidFill>
                  <a:schemeClr val="accent5">
                    <a:lumMod val="75000"/>
                  </a:schemeClr>
                </a:solidFill>
                <a:latin typeface="Times New Roman" panose="02020603050405020304" pitchFamily="18" charset="0"/>
                <a:cs typeface="Times New Roman" panose="02020603050405020304" pitchFamily="18" charset="0"/>
              </a:rPr>
              <a:t> non”</a:t>
            </a:r>
            <a:r>
              <a:rPr lang="en-US" sz="2800" b="1" dirty="0">
                <a:solidFill>
                  <a:schemeClr val="accent5">
                    <a:lumMod val="75000"/>
                  </a:schemeClr>
                </a:solidFill>
                <a:latin typeface="Times New Roman" panose="02020603050405020304" pitchFamily="18" charset="0"/>
                <a:cs typeface="Times New Roman" panose="02020603050405020304" pitchFamily="18" charset="0"/>
              </a:rPr>
              <a:t>. </a:t>
            </a:r>
          </a:p>
          <a:p>
            <a:r>
              <a:rPr lang="en-US" sz="3200" b="1" dirty="0">
                <a:latin typeface="Times New Roman" panose="02020603050405020304" pitchFamily="18" charset="0"/>
                <a:cs typeface="Times New Roman" panose="02020603050405020304" pitchFamily="18" charset="0"/>
              </a:rPr>
              <a:t> </a:t>
            </a:r>
          </a:p>
          <a:p>
            <a:pPr marL="950595" indent="421005" algn="ctr"/>
            <a:endParaRPr lang="en-US" sz="32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322319" y="5012435"/>
            <a:ext cx="6096000" cy="830997"/>
          </a:xfrm>
          <a:prstGeom prst="rect">
            <a:avLst/>
          </a:prstGeom>
        </p:spPr>
        <p:txBody>
          <a:bodyPr>
            <a:spAutoFit/>
          </a:bodyPr>
          <a:lstStyle/>
          <a:p>
            <a:pPr marL="1407795" algn="ct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8950A2"/>
                </a:solidFill>
                <a:latin typeface="Times New Roman" panose="02020603050405020304" pitchFamily="18" charset="0"/>
                <a:ea typeface="Calibri" panose="020F0502020204030204" pitchFamily="34" charset="0"/>
                <a:cs typeface="Times New Roman" panose="02020603050405020304" pitchFamily="18" charset="0"/>
              </a:rPr>
              <a:t>viên</a:t>
            </a:r>
            <a:r>
              <a:rPr lang="en-US" sz="2400" b="1" dirty="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24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rPr>
              <a:t>Thuỷ</a:t>
            </a:r>
            <a:endParaRPr lang="en-US" sz="2000" b="1" dirty="0" smtClean="0">
              <a:solidFill>
                <a:srgbClr val="8950A2"/>
              </a:solidFill>
              <a:latin typeface="Times New Roman" panose="02020603050405020304" pitchFamily="18" charset="0"/>
              <a:ea typeface="Calibri" panose="020F0502020204030204" pitchFamily="34" charset="0"/>
              <a:cs typeface="Times New Roman" panose="02020603050405020304" pitchFamily="18" charset="0"/>
            </a:endParaRPr>
          </a:p>
          <a:p>
            <a:pPr marL="1407795"/>
            <a:r>
              <a:rPr lang="en-US"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 2024-2025</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1058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000">
              <a:schemeClr val="accent6">
                <a:lumMod val="20000"/>
                <a:lumOff val="80000"/>
              </a:schemeClr>
            </a:gs>
            <a:gs pos="28000">
              <a:schemeClr val="bg1">
                <a:lumMod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698696" y="1586853"/>
            <a:ext cx="4267199" cy="3785652"/>
          </a:xfrm>
          <a:prstGeom prst="rect">
            <a:avLst/>
          </a:prstGeom>
        </p:spPr>
        <p:txBody>
          <a:bodyPr wrap="square">
            <a:spAutoFit/>
          </a:bodyPr>
          <a:lstStyle/>
          <a:p>
            <a:pPr algn="just">
              <a:lnSpc>
                <a:spcPct val="120000"/>
              </a:lnSpc>
            </a:pPr>
            <a:r>
              <a:rPr lang="en-US" sz="2000" b="1" i="1" dirty="0" smtClean="0">
                <a:solidFill>
                  <a:srgbClr val="FF0000"/>
                </a:solidFill>
                <a:latin typeface="Times New Roman" panose="02020603050405020304" pitchFamily="18" charset="0"/>
                <a:cs typeface="Times New Roman" panose="02020603050405020304" pitchFamily="18" charset="0"/>
              </a:rPr>
              <a:t>3.4. </a:t>
            </a:r>
            <a:r>
              <a:rPr lang="en-US" sz="2000" b="1" i="1" dirty="0" err="1" smtClean="0">
                <a:solidFill>
                  <a:srgbClr val="FF0000"/>
                </a:solidFill>
                <a:latin typeface="Times New Roman" panose="02020603050405020304" pitchFamily="18" charset="0"/>
                <a:cs typeface="Times New Roman" panose="02020603050405020304" pitchFamily="18" charset="0"/>
              </a:rPr>
              <a:t>Biện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pháp</a:t>
            </a:r>
            <a:r>
              <a:rPr lang="en-US" sz="2000" b="1" i="1" dirty="0" smtClean="0">
                <a:solidFill>
                  <a:srgbClr val="FF0000"/>
                </a:solidFill>
                <a:latin typeface="Times New Roman" panose="02020603050405020304" pitchFamily="18" charset="0"/>
                <a:cs typeface="Times New Roman" panose="02020603050405020304" pitchFamily="18" charset="0"/>
              </a:rPr>
              <a:t> 4: </a:t>
            </a:r>
            <a:r>
              <a:rPr lang="en-US" sz="2000" b="1" i="1" dirty="0" err="1" smtClean="0">
                <a:solidFill>
                  <a:srgbClr val="FF0000"/>
                </a:solidFill>
                <a:latin typeface="Times New Roman" panose="02020603050405020304" pitchFamily="18" charset="0"/>
                <a:cs typeface="Times New Roman" panose="02020603050405020304" pitchFamily="18" charset="0"/>
              </a:rPr>
              <a:t>Gần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gũi</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yêu</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thương</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động</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viên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khích</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lệ</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rèn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luyện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nề</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nếp</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thói</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quen</a:t>
            </a:r>
            <a:endParaRPr lang="en-US" sz="2000" b="1" i="1" dirty="0" smtClean="0">
              <a:solidFill>
                <a:srgbClr val="FF0000"/>
              </a:solidFill>
              <a:latin typeface="Times New Roman" panose="02020603050405020304" pitchFamily="18" charset="0"/>
              <a:cs typeface="Times New Roman" panose="02020603050405020304" pitchFamily="18" charset="0"/>
            </a:endParaRPr>
          </a:p>
          <a:p>
            <a:pPr algn="just">
              <a:lnSpc>
                <a:spcPct val="120000"/>
              </a:lnSpc>
            </a:pP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luôn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trọng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mở</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lớn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cuốn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dễ</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dàng</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567" y="1316772"/>
            <a:ext cx="5773787" cy="4325815"/>
          </a:xfrm>
          <a:prstGeom prst="rect">
            <a:avLst/>
          </a:prstGeom>
        </p:spPr>
      </p:pic>
    </p:spTree>
    <p:extLst>
      <p:ext uri="{BB962C8B-B14F-4D97-AF65-F5344CB8AC3E}">
        <p14:creationId xmlns:p14="http://schemas.microsoft.com/office/powerpoint/2010/main" val="1296338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5969" y="2078893"/>
            <a:ext cx="6644640" cy="2308324"/>
          </a:xfrm>
          <a:prstGeom prst="rect">
            <a:avLst/>
          </a:prstGeom>
        </p:spPr>
        <p:txBody>
          <a:bodyPr wrap="square">
            <a:spAutoFit/>
          </a:bodyPr>
          <a:lstStyle/>
          <a:p>
            <a:r>
              <a:rPr lang="en-US" sz="2400" b="1" i="1" dirty="0">
                <a:solidFill>
                  <a:srgbClr val="FF0000"/>
                </a:solidFill>
                <a:latin typeface="Times New Roman" panose="02020603050405020304" pitchFamily="18" charset="0"/>
                <a:ea typeface="Times New Roman" panose="02020603050405020304" pitchFamily="18" charset="0"/>
              </a:rPr>
              <a:t>3.5. </a:t>
            </a:r>
            <a:r>
              <a:rPr lang="en-US" sz="2400" b="1" i="1" dirty="0" err="1">
                <a:solidFill>
                  <a:srgbClr val="FF0000"/>
                </a:solidFill>
                <a:latin typeface="Times New Roman" panose="02020603050405020304" pitchFamily="18" charset="0"/>
                <a:ea typeface="Times New Roman" panose="02020603050405020304" pitchFamily="18" charset="0"/>
              </a:rPr>
              <a:t>Biện</a:t>
            </a:r>
            <a:r>
              <a:rPr lang="en-US" sz="2400" b="1" i="1" dirty="0">
                <a:solidFill>
                  <a:srgbClr val="FF0000"/>
                </a:solidFill>
                <a:latin typeface="Times New Roman" panose="02020603050405020304" pitchFamily="18" charset="0"/>
                <a:ea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rPr>
              <a:t>pháp</a:t>
            </a:r>
            <a:r>
              <a:rPr lang="en-US" sz="2400" b="1" i="1" dirty="0">
                <a:solidFill>
                  <a:srgbClr val="FF0000"/>
                </a:solidFill>
                <a:latin typeface="Times New Roman" panose="02020603050405020304" pitchFamily="18" charset="0"/>
                <a:ea typeface="Times New Roman" panose="02020603050405020304" pitchFamily="18" charset="0"/>
              </a:rPr>
              <a:t> 5:</a:t>
            </a:r>
            <a:r>
              <a:rPr lang="en-US" sz="2400" i="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Phối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hợp</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với</a:t>
            </a:r>
            <a:r>
              <a:rPr lang="en-US" sz="2400" b="1" dirty="0">
                <a:solidFill>
                  <a:srgbClr val="FF0000"/>
                </a:solidFill>
                <a:latin typeface="Times New Roman" panose="02020603050405020304" pitchFamily="18" charset="0"/>
                <a:ea typeface="Times New Roman" panose="02020603050405020304" pitchFamily="18" charset="0"/>
              </a:rPr>
              <a:t> cha </a:t>
            </a:r>
            <a:r>
              <a:rPr lang="en-US" sz="2400" b="1" dirty="0" err="1">
                <a:solidFill>
                  <a:srgbClr val="FF0000"/>
                </a:solidFill>
                <a:latin typeface="Times New Roman" panose="02020603050405020304" pitchFamily="18" charset="0"/>
                <a:ea typeface="Times New Roman" panose="02020603050405020304" pitchFamily="18" charset="0"/>
              </a:rPr>
              <a:t>mẹ</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trong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rèn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nề</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nếp</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thói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quen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trẻ</a:t>
            </a:r>
            <a:endParaRPr lang="en-US" sz="2400" b="1" dirty="0" smtClean="0">
              <a:solidFill>
                <a:srgbClr val="FF0000"/>
              </a:solidFill>
              <a:latin typeface="Times New Roman" panose="02020603050405020304" pitchFamily="18" charset="0"/>
              <a:ea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bài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t>
            </a:r>
            <a:r>
              <a:rPr lang="en-US" sz="2400" dirty="0" err="1"/>
              <a:t>hơi</a:t>
            </a:r>
            <a:r>
              <a:rPr lang="en-US" sz="2400" dirty="0"/>
              <a:t> </a:t>
            </a:r>
            <a:r>
              <a:rPr lang="en-US" sz="2400" dirty="0" err="1"/>
              <a:t>phục</a:t>
            </a:r>
            <a:r>
              <a:rPr lang="en-US" sz="2400" dirty="0"/>
              <a:t> </a:t>
            </a:r>
            <a:r>
              <a:rPr lang="en-US" sz="2400" dirty="0" err="1"/>
              <a:t>vụ</a:t>
            </a:r>
            <a:r>
              <a:rPr lang="en-US" sz="2400" dirty="0"/>
              <a:t> </a:t>
            </a:r>
            <a:r>
              <a:rPr lang="en-US" sz="2400" dirty="0" err="1"/>
              <a:t>cho</a:t>
            </a:r>
            <a:r>
              <a:rPr lang="en-US" sz="2400" dirty="0"/>
              <a:t> </a:t>
            </a:r>
            <a:r>
              <a:rPr lang="en-US" sz="2400" dirty="0" err="1"/>
              <a:t>công</a:t>
            </a:r>
            <a:r>
              <a:rPr lang="en-US" sz="2400" dirty="0"/>
              <a:t> </a:t>
            </a:r>
            <a:r>
              <a:rPr lang="en-US" sz="2400" dirty="0" err="1"/>
              <a:t>tác</a:t>
            </a:r>
            <a:r>
              <a:rPr lang="en-US" sz="2400" dirty="0"/>
              <a:t> </a:t>
            </a:r>
            <a:r>
              <a:rPr lang="en-US" sz="2400" dirty="0" err="1"/>
              <a:t>chăm</a:t>
            </a:r>
            <a:r>
              <a:rPr lang="en-US" sz="2400" dirty="0"/>
              <a:t> </a:t>
            </a:r>
            <a:r>
              <a:rPr lang="en-US" sz="2400" dirty="0" err="1"/>
              <a:t>sóc</a:t>
            </a:r>
            <a:r>
              <a:rPr lang="en-US" sz="2400" dirty="0"/>
              <a:t> </a:t>
            </a:r>
            <a:r>
              <a:rPr lang="en-US" sz="2400" dirty="0" err="1"/>
              <a:t>giáo</a:t>
            </a:r>
            <a:r>
              <a:rPr lang="en-US" sz="2400" dirty="0"/>
              <a:t> </a:t>
            </a:r>
            <a:r>
              <a:rPr lang="en-US" sz="2400" dirty="0" err="1"/>
              <a:t>dục</a:t>
            </a:r>
            <a:r>
              <a:rPr lang="en-US" sz="2400" dirty="0"/>
              <a:t> </a:t>
            </a:r>
            <a:r>
              <a:rPr lang="en-US" sz="2400" dirty="0" err="1"/>
              <a:t>trẻ</a:t>
            </a:r>
            <a:r>
              <a:rPr lang="en-US" sz="2400" dirty="0"/>
              <a:t> </a:t>
            </a:r>
            <a:r>
              <a:rPr lang="en-US" sz="2400" dirty="0" err="1"/>
              <a:t>đạt</a:t>
            </a:r>
            <a:r>
              <a:rPr lang="en-US" sz="2400" dirty="0"/>
              <a:t> </a:t>
            </a:r>
            <a:r>
              <a:rPr lang="en-US" sz="2400" dirty="0" err="1"/>
              <a:t>kết</a:t>
            </a:r>
            <a:r>
              <a:rPr lang="en-US" sz="2400" dirty="0"/>
              <a:t> </a:t>
            </a:r>
            <a:r>
              <a:rPr lang="en-US" sz="2400" dirty="0" err="1"/>
              <a:t>quả</a:t>
            </a:r>
            <a:r>
              <a:rPr lang="en-US" sz="2400" dirty="0"/>
              <a:t> </a:t>
            </a:r>
            <a:r>
              <a:rPr lang="en-US" sz="2400" dirty="0" err="1"/>
              <a:t>tốt</a:t>
            </a:r>
            <a:endParaRPr lang="en-US" sz="2400" dirty="0"/>
          </a:p>
        </p:txBody>
      </p:sp>
    </p:spTree>
    <p:extLst>
      <p:ext uri="{BB962C8B-B14F-4D97-AF65-F5344CB8AC3E}">
        <p14:creationId xmlns:p14="http://schemas.microsoft.com/office/powerpoint/2010/main" val="1256123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6831" y="458354"/>
            <a:ext cx="11188504" cy="5588196"/>
          </a:xfrm>
          <a:prstGeom prst="rect">
            <a:avLst/>
          </a:prstGeom>
          <a:gradFill>
            <a:gsLst>
              <a:gs pos="9000">
                <a:schemeClr val="accent6">
                  <a:lumMod val="20000"/>
                  <a:lumOff val="80000"/>
                </a:schemeClr>
              </a:gs>
              <a:gs pos="28000">
                <a:schemeClr val="bg1">
                  <a:lumMod val="9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just">
              <a:lnSpc>
                <a:spcPct val="120000"/>
              </a:lnSpc>
              <a:spcBef>
                <a:spcPts val="100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endParaRPr lang="en-US" sz="2400" b="1" dirty="0">
              <a:solidFill>
                <a:srgbClr val="4F81B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000"/>
              </a:spcBef>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4F81BD"/>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rèn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say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tòi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24- 36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0"/>
              </a:spcAft>
              <a:buFontTx/>
              <a:buChar char="-"/>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Tích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thú</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algn="just"/>
            <a:r>
              <a:rPr lang="pt-BR" sz="2400" dirty="0">
                <a:latin typeface="Times New Roman" panose="02020603050405020304" pitchFamily="18" charset="0"/>
                <a:cs typeface="Times New Roman" panose="02020603050405020304" pitchFamily="18" charset="0"/>
              </a:rPr>
              <a:t>c. Đối với phụ huynh:</a:t>
            </a:r>
            <a:endParaRPr lang="en-US" sz="2400" dirty="0">
              <a:latin typeface="Times New Roman" panose="02020603050405020304" pitchFamily="18" charset="0"/>
              <a:cs typeface="Times New Roman" panose="02020603050405020304" pitchFamily="18" charset="0"/>
            </a:endParaRPr>
          </a:p>
          <a:p>
            <a:pPr algn="just">
              <a:spcAft>
                <a:spcPts val="0"/>
              </a:spcAft>
            </a:pPr>
            <a:r>
              <a:rPr lang="en-US" sz="2400" dirty="0" err="1">
                <a:latin typeface="Times New Roman" panose="02020603050405020304" pitchFamily="18" charset="0"/>
                <a:cs typeface="Times New Roman" panose="02020603050405020304" pitchFamily="18" charset="0"/>
              </a:rPr>
              <a:t>P</a:t>
            </a:r>
            <a:r>
              <a:rPr lang="en-US" sz="2400" dirty="0" err="1" smtClean="0">
                <a:latin typeface="Times New Roman" panose="02020603050405020304" pitchFamily="18" charset="0"/>
                <a:cs typeface="Times New Roman" panose="02020603050405020304" pitchFamily="18" charset="0"/>
              </a:rPr>
              <a:t>hụ</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t>
            </a:r>
            <a:r>
              <a:rPr lang="en-US" sz="2400" dirty="0" err="1">
                <a:latin typeface="Times New Roman" panose="02020603050405020304" pitchFamily="18" charset="0"/>
                <a:cs typeface="Times New Roman" panose="02020603050405020304" pitchFamily="18" charset="0"/>
              </a:rPr>
              <a:t>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0094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000">
              <a:schemeClr val="accent6">
                <a:lumMod val="20000"/>
                <a:lumOff val="80000"/>
              </a:schemeClr>
            </a:gs>
            <a:gs pos="28000">
              <a:schemeClr val="bg1">
                <a:lumMod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998806" y="368721"/>
            <a:ext cx="9931791" cy="6634637"/>
          </a:xfrm>
          <a:prstGeom prst="rect">
            <a:avLst/>
          </a:prstGeom>
        </p:spPr>
        <p:txBody>
          <a:bodyPr wrap="square">
            <a:spAutoFit/>
          </a:bodyPr>
          <a:lstStyle/>
          <a:p>
            <a:pPr algn="just">
              <a:lnSpc>
                <a:spcPct val="120000"/>
              </a:lnSpc>
              <a:spcBef>
                <a:spcPts val="2400"/>
              </a:spcBef>
              <a:spcAft>
                <a:spcPts val="0"/>
              </a:spcAft>
            </a:pPr>
            <a:r>
              <a:rPr lang="en-US" sz="20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LUẬN -  KHUYẾN NGHỊ</a:t>
            </a:r>
            <a:endParaRPr lang="en-US" sz="2000" b="1" kern="0" dirty="0">
              <a:solidFill>
                <a:srgbClr val="FF0000"/>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20000"/>
              </a:lnSpc>
              <a:spcBef>
                <a:spcPts val="1000"/>
              </a:spcBef>
              <a:spcAft>
                <a:spcPts val="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rgbClr val="FF0000"/>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24-36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Mầm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000" b="1" dirty="0">
                <a:solidFill>
                  <a:srgbClr val="FF0000"/>
                </a:solidFill>
                <a:latin typeface="Times New Roman" panose="02020603050405020304" pitchFamily="18" charset="0"/>
                <a:cs typeface="Times New Roman" panose="02020603050405020304" pitchFamily="18" charset="0"/>
              </a:rPr>
              <a:t>2. </a:t>
            </a:r>
            <a:r>
              <a:rPr lang="en-US" sz="2000" b="1" dirty="0" err="1">
                <a:solidFill>
                  <a:srgbClr val="FF0000"/>
                </a:solidFill>
                <a:latin typeface="Times New Roman" panose="02020603050405020304" pitchFamily="18" charset="0"/>
                <a:cs typeface="Times New Roman" panose="02020603050405020304" pitchFamily="18" charset="0"/>
              </a:rPr>
              <a:t>Khuyến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nghị</a:t>
            </a:r>
            <a:r>
              <a:rPr lang="en-US" sz="2000" b="1" dirty="0">
                <a:solidFill>
                  <a:srgbClr val="FF0000"/>
                </a:solidFill>
                <a:latin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cs typeface="Times New Roman" panose="02020603050405020304" pitchFamily="18" charset="0"/>
            </a:endParaRPr>
          </a:p>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Đối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phụ</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huynh</a:t>
            </a:r>
            <a:r>
              <a:rPr lang="en-US" sz="2000" dirty="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Kết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rèn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hay ở </a:t>
            </a:r>
            <a:r>
              <a:rPr lang="en-US" sz="2000" dirty="0" err="1">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a:t>
            </a:r>
          </a:p>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Đối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trường</a:t>
            </a:r>
            <a:r>
              <a:rPr lang="en-US" sz="2000" dirty="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Nhà</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tuyên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góp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bậc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a:t>
            </a:r>
          </a:p>
          <a:p>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Đối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phòng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giáo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dục</a:t>
            </a:r>
            <a:r>
              <a:rPr lang="en-US" sz="2000" dirty="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a:t>
            </a:r>
          </a:p>
          <a:p>
            <a:pPr marL="285750" indent="-285750">
              <a:buFontTx/>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285750" indent="-285750" algn="just">
              <a:lnSpc>
                <a:spcPct val="120000"/>
              </a:lnSpc>
              <a:spcAft>
                <a:spcPts val="0"/>
              </a:spcAft>
              <a:buFontTx/>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1919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34794" y="1569712"/>
            <a:ext cx="5730240" cy="3156057"/>
          </a:xfrm>
          <a:prstGeom prst="rect">
            <a:avLst/>
          </a:prstGeom>
        </p:spPr>
        <p:txBody>
          <a:bodyPr wrap="square">
            <a:spAutoFit/>
          </a:bodyPr>
          <a:lstStyle/>
          <a:p>
            <a:pPr algn="just">
              <a:lnSpc>
                <a:spcPct val="120000"/>
              </a:lnSpc>
              <a:spcAft>
                <a:spcPts val="0"/>
              </a:spcAft>
              <a:tabLst>
                <a:tab pos="2971800" algn="ctr"/>
                <a:tab pos="5943600" algn="r"/>
                <a:tab pos="2971800" algn="ctr"/>
                <a:tab pos="5943600" algn="r"/>
              </a:tabLst>
            </a:pP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2971800" algn="ctr"/>
                <a:tab pos="5943600" algn="r"/>
                <a:tab pos="2971800" algn="ctr"/>
                <a:tab pos="5943600" algn="r"/>
              </a:tabLs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rèn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luyện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nề</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thói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quen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2400" i="1" dirty="0">
                <a:latin typeface="Times New Roman" panose="02020603050405020304" pitchFamily="18" charset="0"/>
                <a:ea typeface="Calibri" panose="020F0502020204030204" pitchFamily="34" charset="0"/>
                <a:cs typeface="Times New Roman" panose="02020603050405020304" pitchFamily="18" charset="0"/>
              </a:rPr>
              <a:t> 24 – 36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i="1" dirty="0">
                <a:latin typeface="Times New Roman" panose="02020603050405020304" pitchFamily="18" charset="0"/>
                <a:ea typeface="Calibri" panose="020F0502020204030204" pitchFamily="34" charset="0"/>
                <a:cs typeface="Times New Roman" panose="02020603050405020304" pitchFamily="18" charset="0"/>
              </a:rPr>
              <a:t> ở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mầm</a:t>
            </a:r>
            <a:r>
              <a:rPr lang="en-US" sz="2400" i="1" dirty="0">
                <a:latin typeface="Times New Roman" panose="02020603050405020304" pitchFamily="18" charset="0"/>
                <a:ea typeface="Calibri" panose="020F0502020204030204" pitchFamily="34" charset="0"/>
                <a:cs typeface="Times New Roman" panose="02020603050405020304" pitchFamily="18" charset="0"/>
              </a:rPr>
              <a:t> non”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2971800" algn="ctr"/>
                <a:tab pos="5943600" algn="r"/>
                <a:tab pos="2971800" algn="ctr"/>
                <a:tab pos="5943600" algn="r"/>
              </a:tabLs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Rất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400" dirty="0">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Ban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giám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7751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35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452624" y="585976"/>
            <a:ext cx="2920992" cy="504049"/>
          </a:xfrm>
          <a:prstGeom prst="rect">
            <a:avLst/>
          </a:prstGeom>
        </p:spPr>
        <p:txBody>
          <a:bodyPr wrap="none">
            <a:spAutoFit/>
          </a:bodyPr>
          <a:lstStyle/>
          <a:p>
            <a:pPr algn="just">
              <a:lnSpc>
                <a:spcPct val="120000"/>
              </a:lnSpc>
              <a:spcAft>
                <a:spcPts val="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Lý</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do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654103" y="1218020"/>
            <a:ext cx="7629379" cy="4967514"/>
          </a:xfrm>
          <a:prstGeom prst="rect">
            <a:avLst/>
          </a:prstGeom>
        </p:spPr>
        <p:txBody>
          <a:bodyPr wrap="square">
            <a:spAutoFit/>
          </a:bodyPr>
          <a:lstStyle/>
          <a:p>
            <a:pPr algn="just">
              <a:lnSpc>
                <a:spcPct val="120000"/>
              </a:lnSpc>
              <a:spcAft>
                <a:spcPts val="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tịch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dặn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quấy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cháu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0000"/>
              </a:lnSpc>
              <a:spcAft>
                <a:spcPts val="0"/>
              </a:spcAft>
            </a:pPr>
            <a:r>
              <a:rPr lang="en-US" sz="2400" dirty="0" err="1"/>
              <a:t>tại</a:t>
            </a:r>
            <a:r>
              <a:rPr lang="en-US" sz="2400" dirty="0"/>
              <a:t> </a:t>
            </a:r>
            <a:r>
              <a:rPr lang="en-US" sz="2400" dirty="0" err="1"/>
              <a:t>các</a:t>
            </a:r>
            <a:r>
              <a:rPr lang="en-US" sz="2400" dirty="0"/>
              <a:t> </a:t>
            </a:r>
            <a:r>
              <a:rPr lang="en-US" sz="2400" dirty="0" err="1"/>
              <a:t>trường</a:t>
            </a:r>
            <a:r>
              <a:rPr lang="en-US" sz="2400" dirty="0"/>
              <a:t> </a:t>
            </a:r>
            <a:r>
              <a:rPr lang="en-US" sz="2400" dirty="0" err="1"/>
              <a:t>Mầm</a:t>
            </a:r>
            <a:r>
              <a:rPr lang="en-US" sz="2400" dirty="0"/>
              <a:t> non, </a:t>
            </a:r>
            <a:r>
              <a:rPr lang="en-US" sz="2400" dirty="0" err="1"/>
              <a:t>việc</a:t>
            </a:r>
            <a:r>
              <a:rPr lang="en-US" sz="2400" dirty="0"/>
              <a:t> </a:t>
            </a:r>
            <a:r>
              <a:rPr lang="en-US" sz="2400" dirty="0" err="1"/>
              <a:t>dạy</a:t>
            </a:r>
            <a:r>
              <a:rPr lang="en-US" sz="2400" dirty="0"/>
              <a:t> </a:t>
            </a:r>
            <a:r>
              <a:rPr lang="en-US" sz="2400" dirty="0" err="1"/>
              <a:t>cho</a:t>
            </a:r>
            <a:r>
              <a:rPr lang="en-US" sz="2400" dirty="0"/>
              <a:t> </a:t>
            </a:r>
            <a:r>
              <a:rPr lang="en-US" sz="2400" dirty="0" err="1"/>
              <a:t>trẻ</a:t>
            </a:r>
            <a:r>
              <a:rPr lang="en-US" sz="2400" dirty="0"/>
              <a:t> </a:t>
            </a:r>
            <a:r>
              <a:rPr lang="en-US" sz="2400" dirty="0" err="1"/>
              <a:t>có</a:t>
            </a:r>
            <a:r>
              <a:rPr lang="en-US" sz="2400" dirty="0"/>
              <a:t> </a:t>
            </a:r>
            <a:r>
              <a:rPr lang="en-US" sz="2400" dirty="0" err="1"/>
              <a:t>những</a:t>
            </a:r>
            <a:r>
              <a:rPr lang="en-US" sz="2400" dirty="0"/>
              <a:t> </a:t>
            </a:r>
            <a:r>
              <a:rPr lang="en-US" sz="2400" dirty="0" err="1"/>
              <a:t>thói</a:t>
            </a:r>
            <a:r>
              <a:rPr lang="en-US" sz="2400" dirty="0"/>
              <a:t> </a:t>
            </a:r>
            <a:r>
              <a:rPr lang="en-US" sz="2400" dirty="0" err="1"/>
              <a:t>quen</a:t>
            </a:r>
            <a:r>
              <a:rPr lang="en-US" sz="2400" dirty="0"/>
              <a:t> </a:t>
            </a:r>
            <a:r>
              <a:rPr lang="en-US" sz="2400" dirty="0" err="1"/>
              <a:t>nề</a:t>
            </a:r>
            <a:r>
              <a:rPr lang="en-US" sz="2400" dirty="0"/>
              <a:t> </a:t>
            </a:r>
            <a:r>
              <a:rPr lang="en-US" sz="2400" dirty="0" err="1"/>
              <a:t>nếp</a:t>
            </a:r>
            <a:r>
              <a:rPr lang="en-US" sz="2400" dirty="0"/>
              <a:t> </a:t>
            </a:r>
            <a:r>
              <a:rPr lang="en-US" sz="2400" dirty="0" err="1"/>
              <a:t>trong</a:t>
            </a:r>
            <a:r>
              <a:rPr lang="en-US" sz="2400" dirty="0"/>
              <a:t> </a:t>
            </a:r>
            <a:r>
              <a:rPr lang="en-US" sz="2400" dirty="0" err="1"/>
              <a:t>mọi</a:t>
            </a:r>
            <a:r>
              <a:rPr lang="en-US" sz="2400" dirty="0"/>
              <a:t> </a:t>
            </a:r>
            <a:r>
              <a:rPr lang="en-US" sz="2400" dirty="0" err="1"/>
              <a:t>hoạt</a:t>
            </a:r>
            <a:r>
              <a:rPr lang="en-US" sz="2400" dirty="0"/>
              <a:t> </a:t>
            </a:r>
            <a:r>
              <a:rPr lang="en-US" sz="2400" dirty="0" err="1"/>
              <a:t>động</a:t>
            </a:r>
            <a:r>
              <a:rPr lang="en-US" sz="2400" dirty="0"/>
              <a:t> </a:t>
            </a:r>
            <a:r>
              <a:rPr lang="en-US" sz="2400" dirty="0" err="1"/>
              <a:t>là</a:t>
            </a:r>
            <a:r>
              <a:rPr lang="en-US" sz="2400" dirty="0"/>
              <a:t> </a:t>
            </a:r>
            <a:r>
              <a:rPr lang="en-US" sz="2400" dirty="0" err="1"/>
              <a:t>một</a:t>
            </a:r>
            <a:r>
              <a:rPr lang="en-US" sz="2400" dirty="0"/>
              <a:t> </a:t>
            </a:r>
            <a:r>
              <a:rPr lang="en-US" sz="2400" dirty="0" err="1"/>
              <a:t>việc</a:t>
            </a:r>
            <a:r>
              <a:rPr lang="en-US" sz="2400" dirty="0"/>
              <a:t> </a:t>
            </a:r>
            <a:r>
              <a:rPr lang="en-US" sz="2400" dirty="0" err="1"/>
              <a:t>làm</a:t>
            </a:r>
            <a:r>
              <a:rPr lang="en-US" sz="2400" dirty="0"/>
              <a:t> </a:t>
            </a:r>
            <a:r>
              <a:rPr lang="en-US" sz="2400" dirty="0" err="1"/>
              <a:t>vô</a:t>
            </a:r>
            <a:r>
              <a:rPr lang="en-US" sz="2400" dirty="0"/>
              <a:t> </a:t>
            </a:r>
            <a:r>
              <a:rPr lang="en-US" sz="2400" dirty="0" err="1"/>
              <a:t>cùng</a:t>
            </a:r>
            <a:r>
              <a:rPr lang="en-US" sz="2400" dirty="0"/>
              <a:t> </a:t>
            </a:r>
            <a:r>
              <a:rPr lang="en-US" sz="2400" dirty="0" err="1"/>
              <a:t>quan</a:t>
            </a:r>
            <a:r>
              <a:rPr lang="en-US" sz="2400" dirty="0"/>
              <a:t> </a:t>
            </a:r>
            <a:r>
              <a:rPr lang="en-US" sz="2400" dirty="0" err="1"/>
              <a:t>trọng</a:t>
            </a:r>
            <a:r>
              <a:rPr lang="en-US" sz="2400" dirty="0"/>
              <a:t> </a:t>
            </a:r>
            <a:r>
              <a:rPr lang="en-US" sz="2400" dirty="0" err="1"/>
              <a:t>trong</a:t>
            </a:r>
            <a:r>
              <a:rPr lang="en-US" sz="2400" dirty="0"/>
              <a:t> </a:t>
            </a:r>
            <a:endParaRPr lang="en-US" sz="2400" dirty="0" smtClean="0"/>
          </a:p>
          <a:p>
            <a:pPr algn="just">
              <a:lnSpc>
                <a:spcPct val="120000"/>
              </a:lnSpc>
              <a:spcAft>
                <a:spcPts val="0"/>
              </a:spcAft>
            </a:pP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pháp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rèn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luyện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nề</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nếp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thói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quen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trẻ</a:t>
            </a:r>
            <a:r>
              <a:rPr lang="en-US" sz="2400" b="1" i="1" dirty="0">
                <a:latin typeface="Times New Roman" panose="02020603050405020304" pitchFamily="18" charset="0"/>
                <a:cs typeface="Times New Roman" panose="02020603050405020304" pitchFamily="18" charset="0"/>
              </a:rPr>
              <a:t> 24-36 </a:t>
            </a:r>
            <a:r>
              <a:rPr lang="en-US" sz="2400" b="1" i="1" dirty="0" err="1">
                <a:latin typeface="Times New Roman" panose="02020603050405020304" pitchFamily="18" charset="0"/>
                <a:cs typeface="Times New Roman" panose="02020603050405020304" pitchFamily="18" charset="0"/>
              </a:rPr>
              <a:t>tháng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tuổi</a:t>
            </a:r>
            <a:r>
              <a:rPr lang="en-US" sz="2400" b="1" i="1" dirty="0">
                <a:latin typeface="Times New Roman" panose="02020603050405020304" pitchFamily="18" charset="0"/>
                <a:cs typeface="Times New Roman" panose="02020603050405020304" pitchFamily="18" charset="0"/>
              </a:rPr>
              <a:t> ở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mầm</a:t>
            </a:r>
            <a:r>
              <a:rPr lang="en-US" sz="2400" b="1" i="1" dirty="0">
                <a:latin typeface="Times New Roman" panose="02020603050405020304" pitchFamily="18" charset="0"/>
                <a:cs typeface="Times New Roman" panose="02020603050405020304" pitchFamily="18" charset="0"/>
              </a:rPr>
              <a:t> non”</a:t>
            </a:r>
            <a:r>
              <a:rPr lang="en-US" sz="2400" dirty="0">
                <a:latin typeface="Times New Roman" panose="02020603050405020304" pitchFamily="18" charset="0"/>
                <a:cs typeface="Times New Roman" panose="02020603050405020304" pitchFamily="18" charset="0"/>
              </a:rPr>
              <a:t>. </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4665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962401" y="640168"/>
            <a:ext cx="8065477" cy="5391219"/>
          </a:xfrm>
          <a:prstGeom prst="rect">
            <a:avLst/>
          </a:prstGeom>
        </p:spPr>
        <p:txBody>
          <a:bodyPr wrap="square">
            <a:spAutoFit/>
          </a:bodyPr>
          <a:lstStyle/>
          <a:p>
            <a:pPr algn="just">
              <a:lnSpc>
                <a:spcPct val="120000"/>
              </a:lnSpc>
              <a:spcBef>
                <a:spcPts val="1000"/>
              </a:spcBef>
              <a:spcAft>
                <a:spcPts val="0"/>
              </a:spcAf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Bef>
                <a:spcPts val="1000"/>
              </a:spcBef>
            </a:pP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rèn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rèn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24- 36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mầm</a:t>
            </a:r>
            <a:r>
              <a:rPr lang="en-US" sz="2000" dirty="0">
                <a:latin typeface="Times New Roman" panose="02020603050405020304" pitchFamily="18" charset="0"/>
                <a:cs typeface="Times New Roman" panose="02020603050405020304" pitchFamily="18" charset="0"/>
              </a:rPr>
              <a:t> non</a:t>
            </a:r>
          </a:p>
          <a:p>
            <a:r>
              <a:rPr lang="en-US" sz="2000" b="1" dirty="0">
                <a:solidFill>
                  <a:srgbClr val="FF0000"/>
                </a:solidFill>
                <a:latin typeface="Times New Roman" panose="02020603050405020304" pitchFamily="18" charset="0"/>
                <a:cs typeface="Times New Roman" panose="02020603050405020304" pitchFamily="18" charset="0"/>
              </a:rPr>
              <a:t>3.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nghiên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24- 36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D1</a:t>
            </a:r>
          </a:p>
          <a:p>
            <a:r>
              <a:rPr lang="en-US" sz="2000" b="1" dirty="0">
                <a:solidFill>
                  <a:srgbClr val="FF0000"/>
                </a:solidFill>
                <a:latin typeface="Times New Roman" panose="02020603050405020304" pitchFamily="18" charset="0"/>
                <a:cs typeface="Times New Roman" panose="02020603050405020304" pitchFamily="18" charset="0"/>
              </a:rPr>
              <a:t>4. </a:t>
            </a:r>
            <a:r>
              <a:rPr lang="en-US" sz="2000" b="1" dirty="0" err="1">
                <a:solidFill>
                  <a:srgbClr val="FF0000"/>
                </a:solidFill>
                <a:latin typeface="Times New Roman" panose="02020603050405020304" pitchFamily="18" charset="0"/>
                <a:cs typeface="Times New Roman" panose="02020603050405020304" pitchFamily="18" charset="0"/>
              </a:rPr>
              <a:t>Phương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pháp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nghiên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latin typeface="Times New Roman" panose="02020603050405020304" pitchFamily="18" charset="0"/>
                <a:cs typeface="Times New Roman" panose="02020603050405020304" pitchFamily="18" charset="0"/>
              </a:rPr>
              <a:t>.</a:t>
            </a:r>
          </a:p>
          <a:p>
            <a:r>
              <a:rPr lang="pt-BR" sz="2000" b="1" dirty="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Phương pháp phân tích và tổng hợp các tài liệu lí luận.</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Phương pháp trực quan minh họa.</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Phương pháp dùng lời.</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Phương pháp thực hành trên trẻ:</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Trẻ được hành động thao tác với đồ vật</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Trẻ được rèn luyện thông qua trò chơi.</a:t>
            </a:r>
            <a:endParaRPr lang="en-US" sz="20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Tổ chức luyện tập lặp đi lặp lại cho trẻ.</a:t>
            </a:r>
            <a:endParaRPr lang="en-US" sz="1600" dirty="0">
              <a:latin typeface="Times New Roman" panose="02020603050405020304" pitchFamily="18" charset="0"/>
              <a:cs typeface="Times New Roman" panose="02020603050405020304" pitchFamily="18" charset="0"/>
            </a:endParaRPr>
          </a:p>
          <a:p>
            <a:r>
              <a:rPr lang="pt-BR" sz="2000" dirty="0">
                <a:latin typeface="Times New Roman" panose="02020603050405020304" pitchFamily="18" charset="0"/>
                <a:cs typeface="Times New Roman" panose="02020603050405020304" pitchFamily="18" charset="0"/>
              </a:rPr>
              <a:t>- Phương pháp đánh giá nêu gương</a:t>
            </a:r>
            <a:r>
              <a:rPr lang="pt-BR"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285750" indent="-285750">
              <a:buFontTx/>
              <a:buChar char="-"/>
            </a:pPr>
            <a:endParaRPr lang="en-US" sz="1600" dirty="0"/>
          </a:p>
        </p:txBody>
      </p:sp>
    </p:spTree>
    <p:extLst>
      <p:ext uri="{BB962C8B-B14F-4D97-AF65-F5344CB8AC3E}">
        <p14:creationId xmlns:p14="http://schemas.microsoft.com/office/powerpoint/2010/main" val="248937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0541" y="1738524"/>
            <a:ext cx="6096000" cy="3194721"/>
          </a:xfrm>
          <a:prstGeom prst="rect">
            <a:avLst/>
          </a:prstGeom>
        </p:spPr>
        <p:txBody>
          <a:bodyPr>
            <a:spAutoFit/>
          </a:bodyPr>
          <a:lstStyle/>
          <a:p>
            <a:pPr algn="just">
              <a:lnSpc>
                <a:spcPct val="120000"/>
              </a:lnSpc>
              <a:spcBef>
                <a:spcPts val="1000"/>
              </a:spcBef>
              <a:spcAft>
                <a:spcPts val="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Phạm</a:t>
            </a:r>
            <a:r>
              <a:rPr lang="en-US" sz="2400" dirty="0">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trẻ</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24- 36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D1-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mầm</a:t>
            </a:r>
            <a:r>
              <a:rPr lang="en-US" sz="2400" dirty="0">
                <a:latin typeface="Times New Roman" panose="02020603050405020304" pitchFamily="18" charset="0"/>
                <a:ea typeface="Calibri" panose="020F0502020204030204" pitchFamily="34" charset="0"/>
                <a:cs typeface="Times New Roman" panose="02020603050405020304" pitchFamily="18" charset="0"/>
              </a:rPr>
              <a:t> non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Nguyệt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Quế</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năm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2024-2025.</a:t>
            </a: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latin typeface="Times New Roman" panose="02020603050405020304" pitchFamily="18" charset="0"/>
                <a:ea typeface="Calibri" panose="020F0502020204030204" pitchFamily="34" charset="0"/>
                <a:cs typeface="Times New Roman" panose="02020603050405020304" pitchFamily="18" charset="0"/>
              </a:rPr>
              <a:t> 9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2024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2025</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315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731520" y="365760"/>
            <a:ext cx="10592972" cy="6112443"/>
          </a:xfrm>
          <a:prstGeom prst="rect">
            <a:avLst/>
          </a:prstGeom>
        </p:spPr>
        <p:txBody>
          <a:bodyPr wrap="square">
            <a:spAutoFit/>
          </a:bodyPr>
          <a:lstStyle/>
          <a:p>
            <a:pPr algn="just">
              <a:lnSpc>
                <a:spcPct val="120000"/>
              </a:lnSpc>
              <a:spcBef>
                <a:spcPts val="1000"/>
              </a:spcBef>
              <a:spcAft>
                <a:spcPts val="0"/>
              </a:spcAft>
            </a:pP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Cambria" panose="020405030504060302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1855470" algn="l"/>
              </a:tabLst>
            </a:pPr>
            <a:r>
              <a:rPr lang="vi-VN"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Thuận lợi:	</a:t>
            </a:r>
            <a:endParaRPr lang="en-US"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20000"/>
              </a:lnSpc>
              <a:spcAft>
                <a:spcPts val="0"/>
              </a:spcAft>
              <a:buFontTx/>
              <a:buChar char="-"/>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Ban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viên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24 – 36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kiên</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khép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sức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khỏe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20000"/>
              </a:lnSpc>
              <a:spcAft>
                <a:spcPts val="0"/>
              </a:spcAft>
              <a:buFontTx/>
              <a:buChar char="-"/>
            </a:pPr>
            <a:r>
              <a:rPr lang="en-US" dirty="0" err="1">
                <a:solidFill>
                  <a:srgbClr val="000000"/>
                </a:solidFill>
                <a:latin typeface="Times New Roman" panose="02020603050405020304" pitchFamily="18" charset="0"/>
                <a:cs typeface="Times New Roman" panose="02020603050405020304" pitchFamily="18" charset="0"/>
              </a:rPr>
              <a:t>G</a:t>
            </a:r>
            <a:r>
              <a:rPr lang="en-US" sz="2400" dirty="0" err="1" smtClean="0">
                <a:latin typeface="Times New Roman" panose="02020603050405020304" pitchFamily="18" charset="0"/>
                <a:cs typeface="Times New Roman" panose="02020603050405020304" pitchFamily="18" charset="0"/>
              </a:rPr>
              <a:t>iáo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 giáo viên trẻ, có trình độ chuyên môn vững vàng, có năng lực sư phạm tốt, nhiệt tình, yêu nghề mến trẻ, luôn tích cực tìm tòi, học hỏi đồng nghiệp, trường bạn</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285750" indent="-285750" algn="just">
              <a:lnSpc>
                <a:spcPct val="120000"/>
              </a:lnSpc>
              <a:spcAft>
                <a:spcPts val="0"/>
              </a:spcAft>
              <a:buFontTx/>
              <a:buChar char="-"/>
            </a:pPr>
            <a:r>
              <a:rPr lang="en-US" sz="2400" dirty="0" smtClean="0">
                <a:latin typeface="Times New Roman" panose="02020603050405020304" pitchFamily="18" charset="0"/>
                <a:cs typeface="Times New Roman" panose="02020603050405020304" pitchFamily="18" charset="0"/>
              </a:rPr>
              <a:t>100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D2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24 – 36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 học chuyên cần, tham gia tích cực vào các hoạt động giáo </a:t>
            </a:r>
            <a:r>
              <a:rPr lang="vi-VN" sz="2400" dirty="0" smtClean="0">
                <a:latin typeface="Times New Roman" panose="02020603050405020304" pitchFamily="18" charset="0"/>
                <a:cs typeface="Times New Roman" panose="02020603050405020304" pitchFamily="18" charset="0"/>
              </a:rPr>
              <a:t>dục</a:t>
            </a:r>
            <a:endParaRPr lang="en-US" sz="2400" dirty="0" smtClean="0">
              <a:latin typeface="Times New Roman" panose="02020603050405020304" pitchFamily="18" charset="0"/>
              <a:cs typeface="Times New Roman" panose="02020603050405020304" pitchFamily="18" charset="0"/>
            </a:endParaRPr>
          </a:p>
          <a:p>
            <a:pPr marL="285750" indent="-285750" algn="just">
              <a:lnSpc>
                <a:spcPct val="120000"/>
              </a:lnSpc>
              <a:buFontTx/>
              <a:buChar char="-"/>
            </a:pPr>
            <a:r>
              <a:rPr lang="vi-VN" sz="2400" dirty="0">
                <a:latin typeface="Times New Roman" panose="02020603050405020304" pitchFamily="18" charset="0"/>
                <a:cs typeface="Times New Roman" panose="02020603050405020304" pitchFamily="18" charset="0"/>
              </a:rPr>
              <a:t>Đa số phụ huynh quan tâm, phối hợp tương đối tốt với giáo viên để chăm sóc giáo dục 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p>
          <a:p>
            <a:pPr marL="285750" indent="-285750" algn="just">
              <a:lnSpc>
                <a:spcPct val="120000"/>
              </a:lnSpc>
              <a:spcAft>
                <a:spcPts val="0"/>
              </a:spcAft>
              <a:buFontTx/>
              <a:buChar char="-"/>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2156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995225" y="1373767"/>
            <a:ext cx="7793501" cy="4302716"/>
          </a:xfrm>
          <a:prstGeom prst="rect">
            <a:avLst/>
          </a:prstGeom>
        </p:spPr>
        <p:txBody>
          <a:bodyPr wrap="square">
            <a:spAutoFit/>
          </a:bodyPr>
          <a:lstStyle/>
          <a:p>
            <a:pPr algn="just">
              <a:lnSpc>
                <a:spcPct val="120000"/>
              </a:lnSpc>
              <a:spcAft>
                <a:spcPts val="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pPr marL="285750" indent="-285750" algn="just">
              <a:lnSpc>
                <a:spcPct val="120000"/>
              </a:lnSpc>
              <a:buFontTx/>
              <a:buChar char="-"/>
            </a:pPr>
            <a:r>
              <a:rPr lang="en-US" sz="2400" dirty="0" err="1" smtClean="0">
                <a:latin typeface="Times New Roman" panose="02020603050405020304" pitchFamily="18" charset="0"/>
                <a:cs typeface="Times New Roman" panose="02020603050405020304" pitchFamily="18" charset="0"/>
              </a:rPr>
              <a:t>Khả</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khăn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a:p>
            <a:pPr marL="285750" indent="-285750" algn="just">
              <a:lnSpc>
                <a:spcPct val="120000"/>
              </a:lnSpc>
              <a:spcAft>
                <a:spcPts val="0"/>
              </a:spcAft>
              <a:buFontTx/>
              <a:buChar char="-"/>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endParaRPr lang="en-US" sz="2400" dirty="0" smtClean="0">
              <a:latin typeface="Times New Roman" panose="02020603050405020304" pitchFamily="18" charset="0"/>
              <a:cs typeface="Times New Roman" panose="02020603050405020304" pitchFamily="18" charset="0"/>
            </a:endParaRPr>
          </a:p>
          <a:p>
            <a:pPr marL="285750" indent="-285750" algn="just">
              <a:lnSpc>
                <a:spcPct val="120000"/>
              </a:lnSpc>
              <a:spcAft>
                <a:spcPts val="0"/>
              </a:spcAft>
              <a:buFontTx/>
              <a:buChar char="-"/>
            </a:pPr>
            <a:endParaRPr lang="en-US"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065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543864" y="0"/>
            <a:ext cx="7512148" cy="3596882"/>
          </a:xfrm>
          <a:prstGeom prst="rect">
            <a:avLst/>
          </a:prstGeom>
        </p:spPr>
        <p:txBody>
          <a:bodyPr wrap="square">
            <a:spAutoFit/>
          </a:bodyPr>
          <a:lstStyle/>
          <a:p>
            <a:pPr algn="just">
              <a:lnSpc>
                <a:spcPct val="120000"/>
              </a:lnSpc>
              <a:spcBef>
                <a:spcPts val="1000"/>
              </a:spcBef>
              <a:spcAft>
                <a:spcPts val="0"/>
              </a:spcAft>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24 – 36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0000"/>
              </a:lnSpc>
              <a:spcBef>
                <a:spcPts val="1000"/>
              </a:spcBef>
              <a:spcAft>
                <a:spcPts val="0"/>
              </a:spcAft>
            </a:pP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3.1</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0000"/>
              </a:lnSpc>
              <a:spcBef>
                <a:spcPts val="1000"/>
              </a:spcBef>
            </a:pP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smtClean="0">
                <a:latin typeface="Times New Roman" panose="02020603050405020304" pitchFamily="18" charset="0"/>
                <a:cs typeface="Times New Roman" panose="02020603050405020304" pitchFamily="18" charset="0"/>
              </a:rPr>
              <a:t>.</a:t>
            </a:r>
          </a:p>
          <a:p>
            <a:pPr algn="just">
              <a:lnSpc>
                <a:spcPct val="120000"/>
              </a:lnSpc>
              <a:spcBef>
                <a:spcPts val="1000"/>
              </a:spcBef>
            </a:pP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dỗ</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ngủ</a:t>
            </a:r>
            <a:r>
              <a:rPr lang="en-US" dirty="0"/>
              <a:t>.</a:t>
            </a:r>
            <a:endParaRPr lang="en-US" dirty="0">
              <a:latin typeface="Times New Roman" panose="02020603050405020304" pitchFamily="18" charset="0"/>
              <a:cs typeface="Times New Roman" panose="02020603050405020304" pitchFamily="18" charset="0"/>
            </a:endParaRPr>
          </a:p>
          <a:p>
            <a:pPr algn="just">
              <a:lnSpc>
                <a:spcPct val="120000"/>
              </a:lnSpc>
              <a:spcBef>
                <a:spcPts val="1000"/>
              </a:spcBef>
              <a:spcAft>
                <a:spcPts val="0"/>
              </a:spcAft>
            </a:pPr>
            <a:endParaRPr lang="en-US" b="1" dirty="0">
              <a:solidFill>
                <a:srgbClr val="4F81B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764" y="3331819"/>
            <a:ext cx="4327344" cy="32421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5154" y="3301444"/>
            <a:ext cx="4311880" cy="3230531"/>
          </a:xfrm>
          <a:prstGeom prst="rect">
            <a:avLst/>
          </a:prstGeom>
        </p:spPr>
      </p:pic>
    </p:spTree>
    <p:extLst>
      <p:ext uri="{BB962C8B-B14F-4D97-AF65-F5344CB8AC3E}">
        <p14:creationId xmlns:p14="http://schemas.microsoft.com/office/powerpoint/2010/main" val="2133834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2499176" y="405710"/>
            <a:ext cx="6658708" cy="2197525"/>
          </a:xfrm>
          <a:prstGeom prst="rect">
            <a:avLst/>
          </a:prstGeom>
        </p:spPr>
        <p:txBody>
          <a:bodyPr wrap="square">
            <a:spAutoFit/>
          </a:bodyPr>
          <a:lstStyle/>
          <a:p>
            <a:pPr algn="just">
              <a:lnSpc>
                <a:spcPct val="120000"/>
              </a:lnSpc>
              <a:spcAft>
                <a:spcPts val="0"/>
              </a:spcAft>
            </a:pP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3.2.</a:t>
            </a:r>
            <a:r>
              <a:rPr lang="en-US" sz="20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0000"/>
              </a:lnSpc>
            </a:pPr>
            <a:r>
              <a:rPr lang="en-US" sz="2000" dirty="0" err="1" smtClean="0">
                <a:latin typeface="Times New Roman" panose="02020603050405020304" pitchFamily="18" charset="0"/>
                <a:cs typeface="Times New Roman" panose="02020603050405020304" pitchFamily="18" charset="0"/>
              </a:rPr>
              <a:t>Tôi</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giáo</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a:t>
            </a:r>
          </a:p>
          <a:p>
            <a:pPr algn="just">
              <a:lnSpc>
                <a:spcPct val="120000"/>
              </a:lnSpc>
              <a:spcAft>
                <a:spcPts val="0"/>
              </a:spcAft>
            </a:pP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530" y="2350016"/>
            <a:ext cx="5660178" cy="42406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81" y="2350016"/>
            <a:ext cx="5210491" cy="4240698"/>
          </a:xfrm>
          <a:prstGeom prst="rect">
            <a:avLst/>
          </a:prstGeom>
        </p:spPr>
      </p:pic>
    </p:spTree>
    <p:extLst>
      <p:ext uri="{BB962C8B-B14F-4D97-AF65-F5344CB8AC3E}">
        <p14:creationId xmlns:p14="http://schemas.microsoft.com/office/powerpoint/2010/main" val="710831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000">
              <a:srgbClr val="92D050"/>
            </a:gs>
            <a:gs pos="2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196948" y="2208036"/>
            <a:ext cx="5514535" cy="2640723"/>
          </a:xfrm>
          <a:prstGeom prst="rect">
            <a:avLst/>
          </a:prstGeom>
        </p:spPr>
        <p:txBody>
          <a:bodyPr wrap="square">
            <a:spAutoFit/>
          </a:bodyPr>
          <a:lstStyle/>
          <a:p>
            <a:pPr algn="just">
              <a:lnSpc>
                <a:spcPct val="120000"/>
              </a:lnSpc>
              <a:spcAft>
                <a:spcPts val="0"/>
              </a:spcAft>
            </a:pP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3.3.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thói</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quen</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0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20000"/>
              </a:lnSpc>
              <a:spcAft>
                <a:spcPts val="0"/>
              </a:spcAft>
            </a:pPr>
            <a:r>
              <a:rPr lang="en-US" sz="2000" dirty="0" err="1">
                <a:latin typeface="Times New Roman" panose="02020603050405020304" pitchFamily="18" charset="0"/>
                <a:cs typeface="Times New Roman" panose="02020603050405020304" pitchFamily="18" charset="0"/>
              </a:rPr>
              <a:t>Hằng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trả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rèn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luyện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quen</a:t>
            </a:r>
            <a:r>
              <a:rPr lang="en-US" sz="2000" dirty="0">
                <a:latin typeface="Times New Roman" panose="02020603050405020304" pitchFamily="18" charset="0"/>
                <a:cs typeface="Times New Roman" panose="02020603050405020304" pitchFamily="18" charset="0"/>
              </a:rPr>
              <a:t>.</a:t>
            </a:r>
            <a:endParaRPr lang="en-US"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664" y="361444"/>
            <a:ext cx="4712678" cy="31414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664" y="3791241"/>
            <a:ext cx="4712678" cy="2947183"/>
          </a:xfrm>
          <a:prstGeom prst="rect">
            <a:avLst/>
          </a:prstGeom>
        </p:spPr>
      </p:pic>
    </p:spTree>
    <p:extLst>
      <p:ext uri="{BB962C8B-B14F-4D97-AF65-F5344CB8AC3E}">
        <p14:creationId xmlns:p14="http://schemas.microsoft.com/office/powerpoint/2010/main" val="4290299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1403</Words>
  <Application>Microsoft Office PowerPoint</Application>
  <PresentationFormat>Widescreen</PresentationFormat>
  <Paragraphs>77</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cp:revision>
  <dcterms:created xsi:type="dcterms:W3CDTF">2024-11-16T13:17:04Z</dcterms:created>
  <dcterms:modified xsi:type="dcterms:W3CDTF">2024-11-16T14:14:18Z</dcterms:modified>
</cp:coreProperties>
</file>