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60" r:id="rId2"/>
    <p:sldId id="272" r:id="rId3"/>
    <p:sldId id="287" r:id="rId4"/>
    <p:sldId id="289" r:id="rId5"/>
    <p:sldId id="275" r:id="rId6"/>
    <p:sldId id="276" r:id="rId7"/>
    <p:sldId id="286" r:id="rId8"/>
    <p:sldId id="278" r:id="rId9"/>
    <p:sldId id="288" r:id="rId10"/>
    <p:sldId id="284"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33"/>
    <a:srgbClr val="FFCCFF"/>
    <a:srgbClr val="F7092B"/>
    <a:srgbClr val="DB25AB"/>
    <a:srgbClr val="25DB2E"/>
    <a:srgbClr val="BDCD23"/>
    <a:srgbClr val="A0D32D"/>
    <a:srgbClr val="5597AB"/>
    <a:srgbClr val="55A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364" autoAdjust="0"/>
  </p:normalViewPr>
  <p:slideViewPr>
    <p:cSldViewPr snapToGrid="0">
      <p:cViewPr varScale="1">
        <p:scale>
          <a:sx n="86" d="100"/>
          <a:sy n="86"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6350" y="1"/>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vi-VN">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710422"/>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vi-VN">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spTree>
    <p:extLst>
      <p:ext uri="{BB962C8B-B14F-4D97-AF65-F5344CB8AC3E}">
        <p14:creationId xmlns:p14="http://schemas.microsoft.com/office/powerpoint/2010/main" val="1713627714"/>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vi-VN">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297127"/>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vi-VN">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spTree>
    <p:extLst>
      <p:ext uri="{BB962C8B-B14F-4D97-AF65-F5344CB8AC3E}">
        <p14:creationId xmlns:p14="http://schemas.microsoft.com/office/powerpoint/2010/main" val="4081525082"/>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6350" y="1"/>
            <a:ext cx="12185652"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vi-VN">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062213"/>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vi-VN">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spTree>
    <p:extLst>
      <p:ext uri="{BB962C8B-B14F-4D97-AF65-F5344CB8AC3E}">
        <p14:creationId xmlns:p14="http://schemas.microsoft.com/office/powerpoint/2010/main" val="4233383385"/>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vi-VN">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spTree>
    <p:extLst>
      <p:ext uri="{BB962C8B-B14F-4D97-AF65-F5344CB8AC3E}">
        <p14:creationId xmlns:p14="http://schemas.microsoft.com/office/powerpoint/2010/main" val="3669886733"/>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vi-VN">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spTree>
    <p:extLst>
      <p:ext uri="{BB962C8B-B14F-4D97-AF65-F5344CB8AC3E}">
        <p14:creationId xmlns:p14="http://schemas.microsoft.com/office/powerpoint/2010/main" val="2811108611"/>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vi-VN">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spTree>
    <p:extLst>
      <p:ext uri="{BB962C8B-B14F-4D97-AF65-F5344CB8AC3E}">
        <p14:creationId xmlns:p14="http://schemas.microsoft.com/office/powerpoint/2010/main" val="26220938"/>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vi-VN">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spTree>
    <p:extLst>
      <p:ext uri="{BB962C8B-B14F-4D97-AF65-F5344CB8AC3E}">
        <p14:creationId xmlns:p14="http://schemas.microsoft.com/office/powerpoint/2010/main" val="2225490420"/>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vi-VN">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437217"/>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1800139-EBBD-4552-B027-FA3A56A7BCC2}" type="datetimeFigureOut">
              <a:rPr lang="vi-VN" smtClean="0">
                <a:solidFill>
                  <a:prstClr val="black">
                    <a:lumMod val="95000"/>
                    <a:lumOff val="5000"/>
                  </a:prstClr>
                </a:solidFill>
              </a:rPr>
              <a:pPr/>
              <a:t>18/11/2024</a:t>
            </a:fld>
            <a:endParaRPr lang="vi-VN">
              <a:solidFill>
                <a:prstClr val="black">
                  <a:lumMod val="95000"/>
                  <a:lumOff val="5000"/>
                </a:prstClr>
              </a:solidFill>
            </a:endParaRP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vi-VN">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1BDC055-29E1-4B0E-A052-7D5124CF8247}" type="slidenum">
              <a:rPr lang="vi-VN" smtClean="0">
                <a:solidFill>
                  <a:prstClr val="black">
                    <a:lumMod val="95000"/>
                    <a:lumOff val="5000"/>
                  </a:prstClr>
                </a:solidFill>
              </a:rPr>
              <a:pPr/>
              <a:t>‹#›</a:t>
            </a:fld>
            <a:endParaRPr lang="vi-VN">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55244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push dir="u"/>
  </p:transition>
  <p:timing>
    <p:tnLst>
      <p:par>
        <p:cTn id="1" dur="indefinite" restart="never" nodeType="tmRoot"/>
      </p:par>
    </p:tnLst>
  </p:timing>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858000"/>
          </a:xfrm>
        </p:spPr>
        <p:txBody>
          <a:bodyPr>
            <a:normAutofit/>
          </a:bodyPr>
          <a:lstStyle/>
          <a:p>
            <a:pPr algn="ctr"/>
            <a:r>
              <a:rPr lang="pt-BR" sz="2800" b="1" dirty="0">
                <a:solidFill>
                  <a:srgbClr val="FF0000"/>
                </a:solidFill>
                <a:latin typeface="Times New Roman" panose="02020603050405020304" pitchFamily="18" charset="0"/>
                <a:cs typeface="Times New Roman" panose="02020603050405020304" pitchFamily="18" charset="0"/>
              </a:rPr>
              <a:t>MỘT SỐ BIỆN </a:t>
            </a:r>
            <a:r>
              <a:rPr lang="pt-BR" sz="2800" b="1" dirty="0" smtClean="0">
                <a:solidFill>
                  <a:srgbClr val="FF0000"/>
                </a:solidFill>
                <a:latin typeface="Times New Roman" panose="02020603050405020304" pitchFamily="18" charset="0"/>
                <a:cs typeface="Times New Roman" panose="02020603050405020304" pitchFamily="18" charset="0"/>
              </a:rPr>
              <a:t>PHÁP PHÁT TRIỂN THẨM MĨ CHO TRẺ 24-36 THÁNG TUỔI THÔNG QUA HOẠT ĐỘNG TẠO HÌNH</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2629"/>
            <a:ext cx="1219200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PHÒNG</a:t>
            </a:r>
            <a:r>
              <a:rPr lang="en-US" sz="1600" b="1" dirty="0">
                <a:solidFill>
                  <a:prstClr val="white"/>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GIÁO DỤC </a:t>
            </a:r>
            <a:r>
              <a:rPr lang="en-US" sz="1600" b="1" dirty="0" smtClean="0">
                <a:solidFill>
                  <a:srgbClr val="FF0000"/>
                </a:solidFill>
                <a:latin typeface="Times New Roman" panose="02020603050405020304" pitchFamily="18" charset="0"/>
                <a:cs typeface="Times New Roman" panose="02020603050405020304" pitchFamily="18" charset="0"/>
              </a:rPr>
              <a:t>VÀ ĐÀO TẠO QUẬN LONG BIÊN</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46566" y="4251366"/>
            <a:ext cx="720436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smtClean="0">
                <a:solidFill>
                  <a:srgbClr val="FF0000"/>
                </a:solidFill>
                <a:latin typeface="Times New Roman" panose="02020603050405020304" pitchFamily="18" charset="0"/>
                <a:cs typeface="Times New Roman" panose="02020603050405020304" pitchFamily="18" charset="0"/>
              </a:rPr>
              <a:t>Giáo </a:t>
            </a:r>
            <a:r>
              <a:rPr lang="en-US" sz="2400" b="1" i="1" dirty="0" err="1" smtClean="0">
                <a:solidFill>
                  <a:srgbClr val="FF0000"/>
                </a:solidFill>
                <a:latin typeface="Times New Roman" panose="02020603050405020304" pitchFamily="18" charset="0"/>
                <a:cs typeface="Times New Roman" panose="02020603050405020304" pitchFamily="18" charset="0"/>
              </a:rPr>
              <a:t>viên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Nguyễn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Thị</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Tâm</a:t>
            </a:r>
            <a:endParaRPr lang="en-US" sz="2400" b="1" i="1" dirty="0" smtClean="0">
              <a:solidFill>
                <a:srgbClr val="FF0000"/>
              </a:solidFill>
              <a:latin typeface="Times New Roman" panose="02020603050405020304" pitchFamily="18" charset="0"/>
              <a:cs typeface="Times New Roman" panose="02020603050405020304" pitchFamily="18" charset="0"/>
            </a:endParaRPr>
          </a:p>
          <a:p>
            <a:r>
              <a:rPr lang="en-US" sz="2400" b="1" i="1" dirty="0" smtClean="0">
                <a:solidFill>
                  <a:srgbClr val="FF0000"/>
                </a:solidFill>
                <a:latin typeface="Times New Roman" panose="02020603050405020304" pitchFamily="18" charset="0"/>
                <a:cs typeface="Times New Roman" panose="02020603050405020304" pitchFamily="18" charset="0"/>
              </a:rPr>
              <a:t>Đơn vị : </a:t>
            </a:r>
            <a:r>
              <a:rPr lang="en-US" sz="2400" b="1" i="1" dirty="0" err="1" smtClean="0">
                <a:solidFill>
                  <a:srgbClr val="FF0000"/>
                </a:solidFill>
                <a:latin typeface="Times New Roman" panose="02020603050405020304" pitchFamily="18" charset="0"/>
                <a:cs typeface="Times New Roman" panose="02020603050405020304" pitchFamily="18" charset="0"/>
              </a:rPr>
              <a:t>Trường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Mầm</a:t>
            </a:r>
            <a:r>
              <a:rPr lang="en-US" sz="2400" b="1" i="1" dirty="0" smtClean="0">
                <a:solidFill>
                  <a:srgbClr val="FF0000"/>
                </a:solidFill>
                <a:latin typeface="Times New Roman" panose="02020603050405020304" pitchFamily="18" charset="0"/>
                <a:cs typeface="Times New Roman" panose="02020603050405020304" pitchFamily="18" charset="0"/>
              </a:rPr>
              <a:t> Non </a:t>
            </a:r>
            <a:r>
              <a:rPr lang="en-US" sz="2400" b="1" i="1" dirty="0" err="1" smtClean="0">
                <a:solidFill>
                  <a:srgbClr val="FF0000"/>
                </a:solidFill>
                <a:latin typeface="Times New Roman" panose="02020603050405020304" pitchFamily="18" charset="0"/>
                <a:cs typeface="Times New Roman" panose="02020603050405020304" pitchFamily="18" charset="0"/>
              </a:rPr>
              <a:t>Nguyệt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Quế</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437804"/>
            <a:ext cx="1219200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latin typeface="Times New Roman" panose="02020603050405020304" pitchFamily="18" charset="0"/>
                <a:cs typeface="Times New Roman" panose="02020603050405020304" pitchFamily="18" charset="0"/>
              </a:rPr>
              <a:t>TRƯỜNG MẦM NON NGUYỆT QUẾ</a:t>
            </a:r>
            <a:endParaRPr lang="en-US" sz="16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995" y="689832"/>
            <a:ext cx="2697662" cy="2554514"/>
          </a:xfrm>
          <a:prstGeom prst="rect">
            <a:avLst/>
          </a:prstGeom>
          <a:noFill/>
          <a:ln>
            <a:noFill/>
          </a:ln>
        </p:spPr>
      </p:pic>
    </p:spTree>
    <p:extLst>
      <p:ext uri="{BB962C8B-B14F-4D97-AF65-F5344CB8AC3E}">
        <p14:creationId xmlns:p14="http://schemas.microsoft.com/office/powerpoint/2010/main" val="350750697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76781023"/>
              </p:ext>
            </p:extLst>
          </p:nvPr>
        </p:nvGraphicFramePr>
        <p:xfrm>
          <a:off x="5462040" y="1995050"/>
          <a:ext cx="6095998" cy="3557239"/>
        </p:xfrm>
        <a:graphic>
          <a:graphicData uri="http://schemas.openxmlformats.org/drawingml/2006/table">
            <a:tbl>
              <a:tblPr firstRow="1" firstCol="1" bandRow="1">
                <a:tableStyleId>{5C22544A-7EE6-4342-B048-85BDC9FD1C3A}</a:tableStyleId>
              </a:tblPr>
              <a:tblGrid>
                <a:gridCol w="669890">
                  <a:extLst>
                    <a:ext uri="{9D8B030D-6E8A-4147-A177-3AD203B41FA5}">
                      <a16:colId xmlns:a16="http://schemas.microsoft.com/office/drawing/2014/main" val="426396036"/>
                    </a:ext>
                  </a:extLst>
                </a:gridCol>
                <a:gridCol w="669890">
                  <a:extLst>
                    <a:ext uri="{9D8B030D-6E8A-4147-A177-3AD203B41FA5}">
                      <a16:colId xmlns:a16="http://schemas.microsoft.com/office/drawing/2014/main" val="403086959"/>
                    </a:ext>
                  </a:extLst>
                </a:gridCol>
                <a:gridCol w="485670">
                  <a:extLst>
                    <a:ext uri="{9D8B030D-6E8A-4147-A177-3AD203B41FA5}">
                      <a16:colId xmlns:a16="http://schemas.microsoft.com/office/drawing/2014/main" val="3115904248"/>
                    </a:ext>
                  </a:extLst>
                </a:gridCol>
                <a:gridCol w="594527">
                  <a:extLst>
                    <a:ext uri="{9D8B030D-6E8A-4147-A177-3AD203B41FA5}">
                      <a16:colId xmlns:a16="http://schemas.microsoft.com/office/drawing/2014/main" val="1206333305"/>
                    </a:ext>
                  </a:extLst>
                </a:gridCol>
                <a:gridCol w="594527">
                  <a:extLst>
                    <a:ext uri="{9D8B030D-6E8A-4147-A177-3AD203B41FA5}">
                      <a16:colId xmlns:a16="http://schemas.microsoft.com/office/drawing/2014/main" val="2790542372"/>
                    </a:ext>
                  </a:extLst>
                </a:gridCol>
                <a:gridCol w="636396">
                  <a:extLst>
                    <a:ext uri="{9D8B030D-6E8A-4147-A177-3AD203B41FA5}">
                      <a16:colId xmlns:a16="http://schemas.microsoft.com/office/drawing/2014/main" val="1644803022"/>
                    </a:ext>
                  </a:extLst>
                </a:gridCol>
                <a:gridCol w="661516">
                  <a:extLst>
                    <a:ext uri="{9D8B030D-6E8A-4147-A177-3AD203B41FA5}">
                      <a16:colId xmlns:a16="http://schemas.microsoft.com/office/drawing/2014/main" val="415411731"/>
                    </a:ext>
                  </a:extLst>
                </a:gridCol>
                <a:gridCol w="661516">
                  <a:extLst>
                    <a:ext uri="{9D8B030D-6E8A-4147-A177-3AD203B41FA5}">
                      <a16:colId xmlns:a16="http://schemas.microsoft.com/office/drawing/2014/main" val="3126432247"/>
                    </a:ext>
                  </a:extLst>
                </a:gridCol>
                <a:gridCol w="561033">
                  <a:extLst>
                    <a:ext uri="{9D8B030D-6E8A-4147-A177-3AD203B41FA5}">
                      <a16:colId xmlns:a16="http://schemas.microsoft.com/office/drawing/2014/main" val="3456077846"/>
                    </a:ext>
                  </a:extLst>
                </a:gridCol>
                <a:gridCol w="561033">
                  <a:extLst>
                    <a:ext uri="{9D8B030D-6E8A-4147-A177-3AD203B41FA5}">
                      <a16:colId xmlns:a16="http://schemas.microsoft.com/office/drawing/2014/main" val="2594754241"/>
                    </a:ext>
                  </a:extLst>
                </a:gridCol>
              </a:tblGrid>
              <a:tr h="1876078">
                <a:tc rowSpan="2">
                  <a:txBody>
                    <a:bodyPr/>
                    <a:lstStyle/>
                    <a:p>
                      <a:pPr marL="0" marR="0" algn="ctr">
                        <a:spcBef>
                          <a:spcPts val="0"/>
                        </a:spcBef>
                        <a:spcAft>
                          <a:spcPts val="750"/>
                        </a:spcAft>
                      </a:pPr>
                      <a:r>
                        <a:rPr lang="vi-VN" sz="1400">
                          <a:effectLst/>
                        </a:rPr>
                        <a:t>Thời Gian</a:t>
                      </a:r>
                      <a:endParaRPr lang="en-US" sz="1400">
                        <a:effectLst/>
                        <a:latin typeface="Times New Roman" panose="02020603050405020304" pitchFamily="18" charset="0"/>
                        <a:ea typeface="Times New Roman" panose="02020603050405020304" pitchFamily="18" charset="0"/>
                      </a:endParaRPr>
                    </a:p>
                  </a:txBody>
                  <a:tcPr marL="66675" marR="66675" marT="0" marB="0"/>
                </a:tc>
                <a:tc rowSpan="2">
                  <a:txBody>
                    <a:bodyPr/>
                    <a:lstStyle/>
                    <a:p>
                      <a:pPr marL="0" marR="0" algn="ctr">
                        <a:spcBef>
                          <a:spcPts val="0"/>
                        </a:spcBef>
                        <a:spcAft>
                          <a:spcPts val="750"/>
                        </a:spcAft>
                      </a:pPr>
                      <a:r>
                        <a:rPr lang="vi-VN" sz="1400" dirty="0">
                          <a:effectLst/>
                        </a:rPr>
                        <a:t>Nội Dung</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gridSpan="2">
                  <a:txBody>
                    <a:bodyPr/>
                    <a:lstStyle/>
                    <a:p>
                      <a:pPr marL="0" marR="0" algn="ctr">
                        <a:spcBef>
                          <a:spcPts val="0"/>
                        </a:spcBef>
                        <a:spcAft>
                          <a:spcPts val="750"/>
                        </a:spcAft>
                      </a:pPr>
                      <a:r>
                        <a:rPr lang="vi-VN" sz="1400">
                          <a:effectLst/>
                        </a:rPr>
                        <a:t>Trẻ tập trung chú ý quan sát cô làm mẫu</a:t>
                      </a:r>
                      <a:endParaRPr lang="en-US" sz="1400">
                        <a:effectLst/>
                        <a:latin typeface="Times New Roman" panose="02020603050405020304" pitchFamily="18" charset="0"/>
                        <a:ea typeface="Times New Roman" panose="02020603050405020304" pitchFamily="18" charset="0"/>
                      </a:endParaRPr>
                    </a:p>
                  </a:txBody>
                  <a:tcPr marL="66675" marR="66675" marT="0" marB="0"/>
                </a:tc>
                <a:tc hMerge="1">
                  <a:txBody>
                    <a:bodyPr/>
                    <a:lstStyle/>
                    <a:p>
                      <a:endParaRPr lang="en-US"/>
                    </a:p>
                  </a:txBody>
                  <a:tcPr/>
                </a:tc>
                <a:tc gridSpan="2">
                  <a:txBody>
                    <a:bodyPr/>
                    <a:lstStyle/>
                    <a:p>
                      <a:pPr marL="0" marR="0" algn="ctr">
                        <a:spcBef>
                          <a:spcPts val="0"/>
                        </a:spcBef>
                        <a:spcAft>
                          <a:spcPts val="750"/>
                        </a:spcAft>
                      </a:pPr>
                      <a:r>
                        <a:rPr lang="vi-VN" sz="1400" dirty="0">
                          <a:effectLst/>
                        </a:rPr>
                        <a:t>Trẻ hứng thú tham gia hoạt động cùng cô</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hMerge="1">
                  <a:txBody>
                    <a:bodyPr/>
                    <a:lstStyle/>
                    <a:p>
                      <a:endParaRPr lang="en-US"/>
                    </a:p>
                  </a:txBody>
                  <a:tcPr/>
                </a:tc>
                <a:tc gridSpan="2">
                  <a:txBody>
                    <a:bodyPr/>
                    <a:lstStyle/>
                    <a:p>
                      <a:pPr marL="0" marR="0" algn="ctr">
                        <a:spcBef>
                          <a:spcPts val="0"/>
                        </a:spcBef>
                        <a:spcAft>
                          <a:spcPts val="750"/>
                        </a:spcAft>
                      </a:pPr>
                      <a:r>
                        <a:rPr lang="vi-VN" sz="1400">
                          <a:effectLst/>
                        </a:rPr>
                        <a:t>Sử dụng,thao tác đơn giản với một số nguyên vật liệu tạo hình</a:t>
                      </a:r>
                      <a:endParaRPr lang="en-US" sz="1400">
                        <a:effectLst/>
                      </a:endParaRPr>
                    </a:p>
                    <a:p>
                      <a:pPr marL="0" marR="0" algn="ctr">
                        <a:spcBef>
                          <a:spcPts val="0"/>
                        </a:spcBef>
                        <a:spcAft>
                          <a:spcPts val="750"/>
                        </a:spcAft>
                      </a:pPr>
                      <a:r>
                        <a:rPr lang="vi-VN" sz="1200">
                          <a:effectLst/>
                        </a:rPr>
                        <a:t> </a:t>
                      </a:r>
                      <a:endParaRPr lang="en-US" sz="1400">
                        <a:effectLst/>
                        <a:latin typeface="Times New Roman" panose="02020603050405020304" pitchFamily="18" charset="0"/>
                        <a:ea typeface="Times New Roman" panose="02020603050405020304" pitchFamily="18" charset="0"/>
                      </a:endParaRPr>
                    </a:p>
                  </a:txBody>
                  <a:tcPr marL="66675" marR="66675" marT="0" marB="0"/>
                </a:tc>
                <a:tc hMerge="1">
                  <a:txBody>
                    <a:bodyPr/>
                    <a:lstStyle/>
                    <a:p>
                      <a:endParaRPr lang="en-US"/>
                    </a:p>
                  </a:txBody>
                  <a:tcPr/>
                </a:tc>
                <a:tc gridSpan="2">
                  <a:txBody>
                    <a:bodyPr/>
                    <a:lstStyle/>
                    <a:p>
                      <a:pPr marL="0" marR="0" algn="ctr">
                        <a:spcBef>
                          <a:spcPts val="0"/>
                        </a:spcBef>
                        <a:spcAft>
                          <a:spcPts val="750"/>
                        </a:spcAft>
                      </a:pPr>
                      <a:r>
                        <a:rPr lang="vi-VN" sz="1400">
                          <a:effectLst/>
                        </a:rPr>
                        <a:t>Bước đầu biết nói , giới thiệu về sản phẩm của mình</a:t>
                      </a:r>
                      <a:endParaRPr lang="en-US" sz="1400">
                        <a:effectLst/>
                        <a:latin typeface="Times New Roman" panose="02020603050405020304" pitchFamily="18" charset="0"/>
                        <a:ea typeface="Times New Roman" panose="02020603050405020304" pitchFamily="18" charset="0"/>
                      </a:endParaRPr>
                    </a:p>
                  </a:txBody>
                  <a:tcPr marL="66675" marR="66675" marT="0" marB="0"/>
                </a:tc>
                <a:tc hMerge="1">
                  <a:txBody>
                    <a:bodyPr/>
                    <a:lstStyle/>
                    <a:p>
                      <a:endParaRPr lang="en-US"/>
                    </a:p>
                  </a:txBody>
                  <a:tcPr/>
                </a:tc>
                <a:extLst>
                  <a:ext uri="{0D108BD9-81ED-4DB2-BD59-A6C34878D82A}">
                    <a16:rowId xmlns:a16="http://schemas.microsoft.com/office/drawing/2014/main" val="155274955"/>
                  </a:ext>
                </a:extLst>
              </a:tr>
              <a:tr h="376890">
                <a:tc vMerge="1">
                  <a:txBody>
                    <a:bodyPr/>
                    <a:lstStyle/>
                    <a:p>
                      <a:endParaRPr lang="en-US"/>
                    </a:p>
                  </a:txBody>
                  <a:tcPr/>
                </a:tc>
                <a:tc vMerge="1">
                  <a:txBody>
                    <a:bodyPr/>
                    <a:lstStyle/>
                    <a:p>
                      <a:endParaRPr lang="en-US"/>
                    </a:p>
                  </a:txBody>
                  <a:tcPr/>
                </a:tc>
                <a:tc>
                  <a:txBody>
                    <a:bodyPr/>
                    <a:lstStyle/>
                    <a:p>
                      <a:pPr marL="0" marR="0" algn="ctr">
                        <a:spcBef>
                          <a:spcPts val="0"/>
                        </a:spcBef>
                        <a:spcAft>
                          <a:spcPts val="750"/>
                        </a:spcAft>
                      </a:pPr>
                      <a:r>
                        <a:rPr lang="vi-VN" sz="1400">
                          <a:effectLst/>
                        </a:rPr>
                        <a:t>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spcBef>
                          <a:spcPts val="0"/>
                        </a:spcBef>
                        <a:spcAft>
                          <a:spcPts val="750"/>
                        </a:spcAft>
                      </a:pPr>
                      <a:r>
                        <a:rPr lang="vi-VN" sz="1400">
                          <a:effectLst/>
                        </a:rPr>
                        <a:t>CĐ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dirty="0">
                          <a:effectLst/>
                        </a:rPr>
                        <a:t>Đ</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CĐ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spcBef>
                          <a:spcPts val="0"/>
                        </a:spcBef>
                        <a:spcAft>
                          <a:spcPts val="750"/>
                        </a:spcAft>
                      </a:pPr>
                      <a:r>
                        <a:rPr lang="vi-VN" sz="1400">
                          <a:effectLst/>
                        </a:rPr>
                        <a:t>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CĐ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spcBef>
                          <a:spcPts val="0"/>
                        </a:spcBef>
                        <a:spcAft>
                          <a:spcPts val="750"/>
                        </a:spcAft>
                      </a:pPr>
                      <a:r>
                        <a:rPr lang="vi-VN" sz="1400">
                          <a:effectLst/>
                        </a:rPr>
                        <a:t>CĐ</a:t>
                      </a:r>
                      <a:endParaRPr lang="en-US" sz="1400">
                        <a:effectLst/>
                        <a:latin typeface="Times New Roman" panose="02020603050405020304" pitchFamily="18" charset="0"/>
                        <a:ea typeface="Times New Roman" panose="02020603050405020304" pitchFamily="18" charset="0"/>
                      </a:endParaRPr>
                    </a:p>
                  </a:txBody>
                  <a:tcPr marL="66675" marR="66675" marT="0" marB="0"/>
                </a:tc>
                <a:extLst>
                  <a:ext uri="{0D108BD9-81ED-4DB2-BD59-A6C34878D82A}">
                    <a16:rowId xmlns:a16="http://schemas.microsoft.com/office/drawing/2014/main" val="920657497"/>
                  </a:ext>
                </a:extLst>
              </a:tr>
              <a:tr h="767487">
                <a:tc rowSpan="2">
                  <a:txBody>
                    <a:bodyPr/>
                    <a:lstStyle/>
                    <a:p>
                      <a:pPr marL="0" marR="0" algn="ctr">
                        <a:spcBef>
                          <a:spcPts val="0"/>
                        </a:spcBef>
                        <a:spcAft>
                          <a:spcPts val="750"/>
                        </a:spcAft>
                      </a:pPr>
                      <a:r>
                        <a:rPr lang="vi-VN" sz="1200">
                          <a:effectLst/>
                        </a:rPr>
                        <a:t> </a:t>
                      </a:r>
                      <a:endParaRPr lang="en-US" sz="1400">
                        <a:effectLst/>
                      </a:endParaRPr>
                    </a:p>
                    <a:p>
                      <a:pPr marL="0" marR="0">
                        <a:spcBef>
                          <a:spcPts val="0"/>
                        </a:spcBef>
                        <a:spcAft>
                          <a:spcPts val="750"/>
                        </a:spcAft>
                      </a:pPr>
                      <a:r>
                        <a:rPr lang="vi-VN" sz="1400">
                          <a:effectLst/>
                        </a:rPr>
                        <a:t>Cuối năm</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Tổng số trẻ 27</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spcBef>
                          <a:spcPts val="0"/>
                        </a:spcBef>
                        <a:spcAft>
                          <a:spcPts val="750"/>
                        </a:spcAft>
                      </a:pPr>
                      <a:r>
                        <a:rPr lang="en-US" sz="1400">
                          <a:effectLst/>
                        </a:rPr>
                        <a:t>18</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2</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20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19</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dirty="0">
                          <a:effectLst/>
                        </a:rPr>
                        <a:t>0</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spcBef>
                          <a:spcPts val="0"/>
                        </a:spcBef>
                        <a:spcAft>
                          <a:spcPts val="750"/>
                        </a:spcAft>
                      </a:pPr>
                      <a:r>
                        <a:rPr lang="en-US" sz="1400">
                          <a:effectLst/>
                        </a:rPr>
                        <a:t>15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5</a:t>
                      </a:r>
                      <a:endParaRPr lang="en-US" sz="1400">
                        <a:effectLst/>
                        <a:latin typeface="Times New Roman" panose="02020603050405020304" pitchFamily="18" charset="0"/>
                        <a:ea typeface="Times New Roman" panose="02020603050405020304" pitchFamily="18" charset="0"/>
                      </a:endParaRPr>
                    </a:p>
                  </a:txBody>
                  <a:tcPr marL="66675" marR="66675" marT="0" marB="0"/>
                </a:tc>
                <a:extLst>
                  <a:ext uri="{0D108BD9-81ED-4DB2-BD59-A6C34878D82A}">
                    <a16:rowId xmlns:a16="http://schemas.microsoft.com/office/drawing/2014/main" val="4035514679"/>
                  </a:ext>
                </a:extLst>
              </a:tr>
              <a:tr h="536784">
                <a:tc vMerge="1">
                  <a:txBody>
                    <a:bodyPr/>
                    <a:lstStyle/>
                    <a:p>
                      <a:endParaRPr lang="en-US"/>
                    </a:p>
                  </a:txBody>
                  <a:tcPr/>
                </a:tc>
                <a:tc>
                  <a:txBody>
                    <a:bodyPr/>
                    <a:lstStyle/>
                    <a:p>
                      <a:pPr marL="0" marR="0" algn="ctr">
                        <a:spcBef>
                          <a:spcPts val="0"/>
                        </a:spcBef>
                        <a:spcAft>
                          <a:spcPts val="750"/>
                        </a:spcAft>
                      </a:pPr>
                      <a:r>
                        <a:rPr lang="vi-VN" sz="1400">
                          <a:effectLst/>
                        </a:rPr>
                        <a:t>Tỉ lệ  %</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90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10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100%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95%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75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dirty="0">
                          <a:effectLst/>
                        </a:rPr>
                        <a:t>25</a:t>
                      </a:r>
                      <a:endParaRPr lang="en-US" sz="1400" dirty="0">
                        <a:effectLst/>
                        <a:latin typeface="Times New Roman" panose="02020603050405020304" pitchFamily="18" charset="0"/>
                        <a:ea typeface="Times New Roman" panose="02020603050405020304" pitchFamily="18" charset="0"/>
                      </a:endParaRPr>
                    </a:p>
                  </a:txBody>
                  <a:tcPr marL="66675" marR="66675" marT="0" marB="0"/>
                </a:tc>
                <a:extLst>
                  <a:ext uri="{0D108BD9-81ED-4DB2-BD59-A6C34878D82A}">
                    <a16:rowId xmlns:a16="http://schemas.microsoft.com/office/drawing/2014/main" val="485955752"/>
                  </a:ext>
                </a:extLst>
              </a:tr>
            </a:tbl>
          </a:graphicData>
        </a:graphic>
      </p:graphicFrame>
      <p:sp>
        <p:nvSpPr>
          <p:cNvPr id="8" name="Rounded Rectangle 7"/>
          <p:cNvSpPr/>
          <p:nvPr/>
        </p:nvSpPr>
        <p:spPr>
          <a:xfrm>
            <a:off x="78059" y="189571"/>
            <a:ext cx="5009756" cy="631673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solidFill>
                  <a:srgbClr val="002060"/>
                </a:solidFill>
                <a:latin typeface="Times New Roman" panose="02020603050405020304" pitchFamily="18" charset="0"/>
                <a:cs typeface="Times New Roman" panose="02020603050405020304" pitchFamily="18" charset="0"/>
              </a:rPr>
              <a:t>- Đa số trẻ biết cầm bút tay phải, nhiều trẻ từ chỗ chưa biết di màu đã biết tô màu hình vẽ mẫu đều, mịn, không bị chờm ra ngoài, trẻ yêu thích hoạt động tạo hình, hứng thú với các hoạt động tạo hình và khi tham gia vào các hoạt trẻ tập trung, chú ý, chăm chú, say mê tạo ra các sản phẩm, yêu thích sản phẩm của mình làm ra.</a:t>
            </a:r>
            <a:endParaRPr lang="en-US" dirty="0">
              <a:solidFill>
                <a:srgbClr val="002060"/>
              </a:solidFill>
              <a:latin typeface="Times New Roman" panose="02020603050405020304" pitchFamily="18" charset="0"/>
              <a:cs typeface="Times New Roman" panose="02020603050405020304" pitchFamily="18" charset="0"/>
            </a:endParaRPr>
          </a:p>
          <a:p>
            <a:r>
              <a:rPr lang="pt-BR" dirty="0" smtClean="0">
                <a:solidFill>
                  <a:srgbClr val="002060"/>
                </a:solidFill>
                <a:latin typeface="Times New Roman" panose="02020603050405020304" pitchFamily="18" charset="0"/>
                <a:cs typeface="Times New Roman" panose="02020603050405020304" pitchFamily="18" charset="0"/>
              </a:rPr>
              <a:t>-Hiệu </a:t>
            </a:r>
            <a:r>
              <a:rPr lang="pt-BR" dirty="0">
                <a:solidFill>
                  <a:srgbClr val="002060"/>
                </a:solidFill>
                <a:latin typeface="Times New Roman" panose="02020603050405020304" pitchFamily="18" charset="0"/>
                <a:cs typeface="Times New Roman" panose="02020603050405020304" pitchFamily="18" charset="0"/>
              </a:rPr>
              <a:t>quả đó được thể hiện rõ nhất ở kết quả so sánh giữa số lượng điều tra khảo sát đầu năm và kết quả khảo sát đánh giá cuối năm học</a:t>
            </a:r>
            <a:r>
              <a:rPr lang="pt-BR" dirty="0" smtClean="0">
                <a:solidFill>
                  <a:srgbClr val="002060"/>
                </a:solidFill>
                <a:latin typeface="Times New Roman" panose="02020603050405020304" pitchFamily="18" charset="0"/>
                <a:cs typeface="Times New Roman" panose="02020603050405020304" pitchFamily="18" charset="0"/>
              </a:rPr>
              <a:t>:</a:t>
            </a:r>
          </a:p>
          <a:p>
            <a:r>
              <a:rPr lang="en-US" dirty="0" smtClean="0">
                <a:solidFill>
                  <a:srgbClr val="002060"/>
                </a:solidFill>
                <a:latin typeface="Times New Roman" panose="02020603050405020304" pitchFamily="18" charset="0"/>
                <a:cs typeface="Times New Roman" panose="02020603050405020304" pitchFamily="18" charset="0"/>
              </a:rPr>
              <a:t>-</a:t>
            </a:r>
            <a:r>
              <a:rPr lang="vi-VN" dirty="0" smtClean="0">
                <a:solidFill>
                  <a:srgbClr val="002060"/>
                </a:solidFill>
                <a:latin typeface="Times New Roman" panose="02020603050405020304" pitchFamily="18" charset="0"/>
                <a:cs typeface="Times New Roman" panose="02020603050405020304" pitchFamily="18" charset="0"/>
              </a:rPr>
              <a:t>Bảng</a:t>
            </a:r>
            <a:r>
              <a:rPr lang="vi-VN" dirty="0">
                <a:solidFill>
                  <a:srgbClr val="002060"/>
                </a:solidFill>
                <a:latin typeface="Times New Roman" panose="02020603050405020304" pitchFamily="18" charset="0"/>
                <a:cs typeface="Times New Roman" panose="02020603050405020304" pitchFamily="18" charset="0"/>
              </a:rPr>
              <a:t> khảo sát trên cho thấy kỹ năng hoạt động tạo hình của trẻ được nâng lên rõ rệt so với đầu năm học, trẻ tích cực hoạt động theo nhóm, trẻ giao tiếp một cách thoải mái và tự giới thiệu được sản phẩm của mình tạo ra, dưới sự kiên trì tỉ mỉ hướng dẫn của cô trẻ đã thành thạo hơn khi cầm bút màu, mỗi loại nguyên liệu trẻ đều phân biệt và biết cách sử dụng hợp lý</a:t>
            </a:r>
            <a:endParaRPr lang="en-US" dirty="0">
              <a:solidFill>
                <a:srgbClr val="002060"/>
              </a:solidFill>
              <a:latin typeface="Times New Roman" panose="02020603050405020304" pitchFamily="18" charset="0"/>
              <a:cs typeface="Times New Roman" panose="02020603050405020304" pitchFamily="18" charset="0"/>
            </a:endParaRPr>
          </a:p>
          <a:p>
            <a:pPr algn="ctr"/>
            <a:endParaRPr lang="en-US" dirty="0">
              <a:solidFill>
                <a:srgbClr val="00206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6021657" y="1124043"/>
            <a:ext cx="4728117" cy="68326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a:spLocks noChangeArrowheads="1"/>
          </p:cNvSpPr>
          <p:nvPr/>
        </p:nvSpPr>
        <p:spPr bwMode="auto">
          <a:xfrm>
            <a:off x="5462040" y="1311787"/>
            <a:ext cx="60959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1400" b="1"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Bảng kết quả khảo sát đánh giá cuối năm</a:t>
            </a:r>
            <a:endParaRPr kumimoji="0" lang="pt-BR" altLang="en-US" sz="1800" b="0" i="0" u="none" strike="noStrike" cap="none" normalizeH="0" baseline="0" dirty="0" smtClean="0">
              <a:ln>
                <a:noFill/>
              </a:ln>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3776429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06445" y="2967335"/>
            <a:ext cx="9179116" cy="923330"/>
          </a:xfrm>
          <a:prstGeom prst="rect">
            <a:avLst/>
          </a:prstGeom>
          <a:noFill/>
        </p:spPr>
        <p:txBody>
          <a:bodyPr wrap="none" lIns="91440" tIns="45720" rIns="91440" bIns="45720">
            <a:prstTxWarp prst="textCanUp">
              <a:avLst/>
            </a:prstTxWarp>
            <a:spAutoFit/>
          </a:bodyPr>
          <a:lstStyle/>
          <a:p>
            <a:pPr algn="ctr"/>
            <a:r>
              <a:rPr lang="en-US" sz="5400" b="1" dirty="0" smtClean="0">
                <a:ln w="12700">
                  <a:solidFill>
                    <a:schemeClr val="accent1"/>
                  </a:solidFill>
                  <a:prstDash val="solid"/>
                </a:ln>
                <a:solidFill>
                  <a:srgbClr val="FF0000"/>
                </a:solidFill>
                <a:effectLst>
                  <a:outerShdw dist="38100" dir="2640000" algn="bl" rotWithShape="0">
                    <a:schemeClr val="accent1"/>
                  </a:outerShdw>
                </a:effectLst>
              </a:rPr>
              <a:t>XIN CHÂN THÀNH CẢM ƠN</a:t>
            </a:r>
            <a:endParaRPr 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2157862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0985" y="246185"/>
            <a:ext cx="11230707" cy="63890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02060"/>
                </a:solidFill>
                <a:latin typeface="Times New Roman" panose="02020603050405020304" pitchFamily="18" charset="0"/>
                <a:cs typeface="Times New Roman" panose="02020603050405020304" pitchFamily="18" charset="0"/>
              </a:rPr>
              <a:t>	</a:t>
            </a:r>
            <a:r>
              <a:rPr lang="vi-VN" sz="2000" dirty="0" smtClean="0">
                <a:solidFill>
                  <a:srgbClr val="002060"/>
                </a:solidFill>
                <a:latin typeface="Times New Roman" panose="02020603050405020304" pitchFamily="18" charset="0"/>
                <a:cs typeface="Times New Roman" panose="02020603050405020304" pitchFamily="18" charset="0"/>
              </a:rPr>
              <a:t>Trong </a:t>
            </a:r>
            <a:r>
              <a:rPr lang="vi-VN" sz="2000" dirty="0">
                <a:solidFill>
                  <a:srgbClr val="002060"/>
                </a:solidFill>
                <a:latin typeface="Times New Roman" panose="02020603050405020304" pitchFamily="18" charset="0"/>
                <a:cs typeface="Times New Roman" panose="02020603050405020304" pitchFamily="18" charset="0"/>
              </a:rPr>
              <a:t>chương trình giáo dục mầm non, hoạt động tạo hình là một hoạt động mang tính nghệ thuật, giúp trẻ phát triển đầy đủ các mặt như thể lực, trí tuệ, đạo đức, lao động và thẩm mỹ, đặc biệt là phát triển thẩm mỹ thông qua việc cảm nhận vẻ đẹp của sự vật hiện tượng. Đối với trẻ 24-36 tháng tuổi hoạt động tạo hình là hoạt động rất gần gũi và hấp dẫn đối với trẻ, giúp trẻ phát triển toàn diện về nhân cách. Tuy nhiên ở lứa tuổi này kĩ năng quan sát, trí tưởng tượng và cảm xúc thẩm mỹ của trẻ còn hạn chế và trong thực tế việc tổ chức các hoạt động tạo hình của giáo viên còn mang tính áp đặt, gò bó và dập khuôn theo mẫu, chưa phát huy được sự linh hoạt, sáng tạo. Sự phối kết hợp giữa gia đình và nhà trường đạt hiệu quả chưa cao, phụ huynh chưa hiểu tầm quan trong của hoạt động tạo hình. Chính vì vậy mà tôi đã đặt ra câu hỏi làm thế nào để trẻ tích cực hứng thú tham gia hoạt động tạo hình, có kĩ năng tạo hình và tạo ra được sản phẩm đẹp. Qua quá trình giảng dạy và nghiên cứu, tìm tòi, học tập tôi đã đúc rút được </a:t>
            </a:r>
            <a:r>
              <a:rPr lang="vi-VN" sz="2000" b="1" i="1" dirty="0">
                <a:solidFill>
                  <a:srgbClr val="002060"/>
                </a:solidFill>
                <a:latin typeface="Times New Roman" panose="02020603050405020304" pitchFamily="18" charset="0"/>
                <a:cs typeface="Times New Roman" panose="02020603050405020304" pitchFamily="18" charset="0"/>
              </a:rPr>
              <a:t>“Một số biện pháp phát triển thẩm mỹ cho trẻ 24 – 36 </a:t>
            </a:r>
            <a:r>
              <a:rPr lang="en-US" sz="2000" b="1" i="1" dirty="0" err="1">
                <a:solidFill>
                  <a:srgbClr val="002060"/>
                </a:solidFill>
                <a:latin typeface="Times New Roman" panose="02020603050405020304" pitchFamily="18" charset="0"/>
                <a:cs typeface="Times New Roman" panose="02020603050405020304" pitchFamily="18" charset="0"/>
              </a:rPr>
              <a:t>tháng</a:t>
            </a:r>
            <a:r>
              <a:rPr lang="vi-VN" sz="2000" b="1" i="1" dirty="0">
                <a:solidFill>
                  <a:srgbClr val="002060"/>
                </a:solidFill>
                <a:latin typeface="Times New Roman" panose="02020603050405020304" pitchFamily="18" charset="0"/>
                <a:cs typeface="Times New Roman" panose="02020603050405020304" pitchFamily="18" charset="0"/>
              </a:rPr>
              <a:t> tuổi thông qua hoạt động tạo hình”</a:t>
            </a:r>
            <a:r>
              <a:rPr lang="vi-VN" sz="2000" i="1" dirty="0">
                <a:solidFill>
                  <a:srgbClr val="002060"/>
                </a:solidFill>
                <a:latin typeface="Times New Roman" panose="02020603050405020304" pitchFamily="18"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dirty="0"/>
          </a:p>
        </p:txBody>
      </p:sp>
      <p:sp>
        <p:nvSpPr>
          <p:cNvPr id="3" name="Rounded Rectangle 2"/>
          <p:cNvSpPr/>
          <p:nvPr/>
        </p:nvSpPr>
        <p:spPr>
          <a:xfrm>
            <a:off x="3927231" y="398585"/>
            <a:ext cx="4044461" cy="66821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cs typeface="Times New Roman" panose="02020603050405020304" pitchFamily="18" charset="0"/>
              </a:rPr>
              <a:t>LÝ DO CHỌN ĐỀ TÀI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50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17 mẫu Hình động PowerPoint đẹp Tải về miễn phí cho các bài thuyết trì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17 mẫu Hình động PowerPoint đẹp Tải về miễn phí cho các bài thuyết trìn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ounded Rectangle 3"/>
          <p:cNvSpPr/>
          <p:nvPr/>
        </p:nvSpPr>
        <p:spPr>
          <a:xfrm>
            <a:off x="1449388" y="691661"/>
            <a:ext cx="3001107" cy="515815"/>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Thuận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lợi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7655169" y="691661"/>
            <a:ext cx="3001107" cy="51581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Khó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khăn</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155575" y="2309446"/>
            <a:ext cx="1803768" cy="215704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smtClean="0">
                <a:solidFill>
                  <a:srgbClr val="002060"/>
                </a:solidFill>
                <a:latin typeface="Times New Roman" panose="02020603050405020304" pitchFamily="18" charset="0"/>
                <a:cs typeface="Times New Roman" panose="02020603050405020304" pitchFamily="18" charset="0"/>
              </a:rPr>
              <a:t>-</a:t>
            </a:r>
            <a:r>
              <a:rPr lang="en-US" dirty="0" smtClean="0">
                <a:solidFill>
                  <a:srgbClr val="002060"/>
                </a:solidFill>
                <a:latin typeface="Times New Roman" panose="02020603050405020304" pitchFamily="18" charset="0"/>
                <a:cs typeface="Times New Roman" panose="02020603050405020304" pitchFamily="18" charset="0"/>
              </a:rPr>
              <a:t>BGH </a:t>
            </a:r>
            <a:r>
              <a:rPr lang="en-US" dirty="0" err="1" smtClean="0">
                <a:solidFill>
                  <a:srgbClr val="002060"/>
                </a:solidFill>
                <a:latin typeface="Times New Roman" panose="02020603050405020304" pitchFamily="18" charset="0"/>
                <a:cs typeface="Times New Roman" panose="02020603050405020304" pitchFamily="18" charset="0"/>
              </a:rPr>
              <a:t>quan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tâm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tạo</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điều</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kiên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bồi</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dưỡng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kiến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thức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chuyên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môn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sư</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phạm</a:t>
            </a:r>
            <a:r>
              <a:rPr lang="vi-VN" sz="2000" dirty="0" smtClean="0">
                <a:solidFill>
                  <a:srgbClr val="002060"/>
                </a:solidFill>
                <a:latin typeface="Times New Roman" panose="02020603050405020304" pitchFamily="18"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409463" y="2368056"/>
            <a:ext cx="1638056" cy="219222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Trẻ</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khỏe</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mạnh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phụ</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huynh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quan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tâm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tới</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các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hoạt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động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của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lớp</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255593" y="2368057"/>
            <a:ext cx="1954575" cy="21922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Times New Roman" panose="02020603050405020304" pitchFamily="18" charset="0"/>
                <a:cs typeface="Times New Roman" panose="02020603050405020304" pitchFamily="18" charset="0"/>
              </a:rPr>
              <a:t>- Cơ </a:t>
            </a:r>
            <a:r>
              <a:rPr lang="vi-VN" dirty="0" smtClean="0">
                <a:solidFill>
                  <a:srgbClr val="002060"/>
                </a:solidFill>
                <a:latin typeface="Times New Roman" panose="02020603050405020304" pitchFamily="18" charset="0"/>
                <a:cs typeface="Times New Roman" panose="02020603050405020304" pitchFamily="18" charset="0"/>
              </a:rPr>
              <a:t>sở</a:t>
            </a:r>
            <a:r>
              <a:rPr lang="en-US"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vật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chất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khang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trang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phòng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học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rộng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rãi</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đầy</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đủ</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các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phương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tiện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để</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học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tập</a:t>
            </a:r>
            <a:r>
              <a:rPr lang="vi-VN"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endParaRPr lang="en-US" sz="1400" dirty="0">
              <a:solidFill>
                <a:srgbClr val="002060"/>
              </a:solidFill>
            </a:endParaRPr>
          </a:p>
        </p:txBody>
      </p:sp>
      <p:sp>
        <p:nvSpPr>
          <p:cNvPr id="22" name="Rounded Rectangle 21"/>
          <p:cNvSpPr/>
          <p:nvPr/>
        </p:nvSpPr>
        <p:spPr>
          <a:xfrm>
            <a:off x="6378942" y="2309446"/>
            <a:ext cx="1889001" cy="290732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smtClean="0">
                <a:solidFill>
                  <a:srgbClr val="002060"/>
                </a:solidFill>
                <a:latin typeface="Times New Roman" panose="02020603050405020304" pitchFamily="18" charset="0"/>
                <a:cs typeface="Times New Roman" panose="02020603050405020304" pitchFamily="18" charset="0"/>
              </a:rPr>
              <a:t>-</a:t>
            </a:r>
            <a:r>
              <a:rPr lang="vi-VN" sz="1300" dirty="0" smtClean="0">
                <a:solidFill>
                  <a:srgbClr val="002060"/>
                </a:solidFill>
                <a:latin typeface="Times New Roman" panose="02020603050405020304" pitchFamily="18" charset="0"/>
                <a:cs typeface="Times New Roman" panose="02020603050405020304" pitchFamily="18" charset="0"/>
              </a:rPr>
              <a:t>100</a:t>
            </a:r>
            <a:r>
              <a:rPr lang="vi-VN" sz="1300" dirty="0">
                <a:solidFill>
                  <a:srgbClr val="002060"/>
                </a:solidFill>
                <a:latin typeface="Times New Roman" panose="02020603050405020304" pitchFamily="18" charset="0"/>
                <a:cs typeface="Times New Roman" panose="02020603050405020304" pitchFamily="18" charset="0"/>
              </a:rPr>
              <a:t>% trẻ lần đầu tới lớp, kĩ năng tạo hình của trẻ còn đa số các cháu còn bỡ ngỡ vì chưa được tiếp xúc với tạo hình bao </a:t>
            </a:r>
            <a:r>
              <a:rPr lang="vi-VN" sz="1300" dirty="0" smtClean="0">
                <a:solidFill>
                  <a:srgbClr val="002060"/>
                </a:solidFill>
                <a:latin typeface="Times New Roman" panose="02020603050405020304" pitchFamily="18" charset="0"/>
                <a:cs typeface="Times New Roman" panose="02020603050405020304" pitchFamily="18" charset="0"/>
              </a:rPr>
              <a:t>giờ </a:t>
            </a:r>
            <a:endParaRPr lang="en-US" sz="1300" dirty="0">
              <a:solidFill>
                <a:srgbClr val="002060"/>
              </a:solidFill>
              <a:latin typeface="Times New Roman" panose="02020603050405020304" pitchFamily="18" charset="0"/>
              <a:cs typeface="Times New Roman" panose="02020603050405020304" pitchFamily="18" charset="0"/>
            </a:endParaRPr>
          </a:p>
          <a:p>
            <a:r>
              <a:rPr lang="en-US" sz="1300" dirty="0" smtClean="0">
                <a:solidFill>
                  <a:srgbClr val="002060"/>
                </a:solidFill>
                <a:latin typeface="Times New Roman" panose="02020603050405020304" pitchFamily="18" charset="0"/>
                <a:cs typeface="Times New Roman" panose="02020603050405020304" pitchFamily="18" charset="0"/>
              </a:rPr>
              <a:t>-</a:t>
            </a:r>
            <a:r>
              <a:rPr lang="vi-VN" sz="1300" dirty="0" smtClean="0">
                <a:solidFill>
                  <a:srgbClr val="002060"/>
                </a:solidFill>
                <a:latin typeface="Times New Roman" panose="02020603050405020304" pitchFamily="18" charset="0"/>
                <a:cs typeface="Times New Roman" panose="02020603050405020304" pitchFamily="18" charset="0"/>
              </a:rPr>
              <a:t>Đa </a:t>
            </a:r>
            <a:r>
              <a:rPr lang="vi-VN" sz="1300" dirty="0">
                <a:solidFill>
                  <a:srgbClr val="002060"/>
                </a:solidFill>
                <a:latin typeface="Times New Roman" panose="02020603050405020304" pitchFamily="18" charset="0"/>
                <a:cs typeface="Times New Roman" panose="02020603050405020304" pitchFamily="18" charset="0"/>
              </a:rPr>
              <a:t>số trẻ chưa được tiếp xúc với các nguyên vật liệu tạo hình </a:t>
            </a:r>
            <a:endParaRPr lang="en-US" sz="1300" dirty="0">
              <a:solidFill>
                <a:srgbClr val="002060"/>
              </a:solidFill>
              <a:latin typeface="Times New Roman" panose="02020603050405020304" pitchFamily="18" charset="0"/>
              <a:cs typeface="Times New Roman" panose="02020603050405020304" pitchFamily="18" charset="0"/>
            </a:endParaRPr>
          </a:p>
          <a:p>
            <a:r>
              <a:rPr lang="en-US" sz="1300" dirty="0" smtClean="0">
                <a:solidFill>
                  <a:srgbClr val="002060"/>
                </a:solidFill>
                <a:latin typeface="Times New Roman" panose="02020603050405020304" pitchFamily="18" charset="0"/>
                <a:cs typeface="Times New Roman" panose="02020603050405020304" pitchFamily="18" charset="0"/>
              </a:rPr>
              <a:t>-</a:t>
            </a:r>
            <a:r>
              <a:rPr lang="vi-VN" sz="1300" dirty="0" smtClean="0">
                <a:solidFill>
                  <a:srgbClr val="002060"/>
                </a:solidFill>
                <a:latin typeface="Times New Roman" panose="02020603050405020304" pitchFamily="18" charset="0"/>
                <a:cs typeface="Times New Roman" panose="02020603050405020304" pitchFamily="18" charset="0"/>
              </a:rPr>
              <a:t>kĩ </a:t>
            </a:r>
            <a:r>
              <a:rPr lang="vi-VN" sz="1300" dirty="0">
                <a:solidFill>
                  <a:srgbClr val="002060"/>
                </a:solidFill>
                <a:latin typeface="Times New Roman" panose="02020603050405020304" pitchFamily="18" charset="0"/>
                <a:cs typeface="Times New Roman" panose="02020603050405020304" pitchFamily="18" charset="0"/>
              </a:rPr>
              <a:t>năng tạo hình của trẻ còn rất nhiều hạn chế.</a:t>
            </a:r>
            <a:endParaRPr lang="en-US" sz="1300" dirty="0">
              <a:solidFill>
                <a:srgbClr val="002060"/>
              </a:solidFill>
              <a:latin typeface="Times New Roman" panose="02020603050405020304" pitchFamily="18" charset="0"/>
              <a:cs typeface="Times New Roman" panose="02020603050405020304" pitchFamily="18" charset="0"/>
            </a:endParaRPr>
          </a:p>
          <a:p>
            <a:pPr algn="ctr"/>
            <a:endParaRPr lang="en-US" sz="1200" dirty="0">
              <a:solidFill>
                <a:srgbClr val="00206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8405445" y="2309444"/>
            <a:ext cx="1840523" cy="290732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Times New Roman" panose="02020603050405020304" pitchFamily="18" charset="0"/>
                <a:cs typeface="Times New Roman" panose="02020603050405020304" pitchFamily="18" charset="0"/>
              </a:rPr>
              <a:t>- Khả năng ngôn ngữ của trẻ còn hạn chế, trẻ phát âm chưa rõ, chưa diễn tả được ý hiểu của mình với người khác.</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0445262" y="2309444"/>
            <a:ext cx="1676398" cy="290732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Times New Roman" panose="02020603050405020304" pitchFamily="18" charset="0"/>
                <a:cs typeface="Times New Roman" panose="02020603050405020304" pitchFamily="18" charset="0"/>
              </a:rPr>
              <a:t>- Một số trẻ trong lớp có tính thụ động, không tích cực tham gia vào các hoạt động cùng cô và các bạn trong lớp.</a:t>
            </a:r>
            <a:endParaRPr lang="en-US" dirty="0">
              <a:solidFill>
                <a:srgbClr val="002060"/>
              </a:solidFill>
              <a:latin typeface="Times New Roman" panose="02020603050405020304" pitchFamily="18" charset="0"/>
              <a:cs typeface="Times New Roman" panose="02020603050405020304" pitchFamily="18" charset="0"/>
            </a:endParaRPr>
          </a:p>
          <a:p>
            <a:pPr algn="ctr"/>
            <a:endParaRPr lang="en-US" dirty="0">
              <a:solidFill>
                <a:srgbClr val="00206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1266092" y="1207476"/>
            <a:ext cx="1148862" cy="1101968"/>
          </a:xfrm>
          <a:prstGeom prst="straightConnector1">
            <a:avLst/>
          </a:prstGeom>
          <a:ln>
            <a:solidFill>
              <a:srgbClr val="F7092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4" idx="2"/>
            <a:endCxn id="24" idx="0"/>
          </p:cNvCxnSpPr>
          <p:nvPr/>
        </p:nvCxnSpPr>
        <p:spPr>
          <a:xfrm>
            <a:off x="2949942" y="1207476"/>
            <a:ext cx="282939" cy="1160581"/>
          </a:xfrm>
          <a:prstGeom prst="straightConnector1">
            <a:avLst/>
          </a:prstGeom>
          <a:ln>
            <a:solidFill>
              <a:srgbClr val="F7092B"/>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3" idx="0"/>
          </p:cNvCxnSpPr>
          <p:nvPr/>
        </p:nvCxnSpPr>
        <p:spPr>
          <a:xfrm>
            <a:off x="3776968" y="1207476"/>
            <a:ext cx="1451523" cy="1160580"/>
          </a:xfrm>
          <a:prstGeom prst="straightConnector1">
            <a:avLst/>
          </a:prstGeom>
          <a:ln>
            <a:solidFill>
              <a:srgbClr val="F7092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450504" y="1207476"/>
            <a:ext cx="1148862" cy="1101968"/>
          </a:xfrm>
          <a:prstGeom prst="straightConnector1">
            <a:avLst/>
          </a:prstGeom>
          <a:ln>
            <a:solidFill>
              <a:srgbClr val="F7092B"/>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6" idx="0"/>
          </p:cNvCxnSpPr>
          <p:nvPr/>
        </p:nvCxnSpPr>
        <p:spPr>
          <a:xfrm>
            <a:off x="9944043" y="1207476"/>
            <a:ext cx="1339418" cy="1101968"/>
          </a:xfrm>
          <a:prstGeom prst="straightConnector1">
            <a:avLst/>
          </a:prstGeom>
          <a:ln>
            <a:solidFill>
              <a:srgbClr val="F7092B"/>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25" idx="0"/>
          </p:cNvCxnSpPr>
          <p:nvPr/>
        </p:nvCxnSpPr>
        <p:spPr>
          <a:xfrm>
            <a:off x="9325706" y="1207476"/>
            <a:ext cx="1" cy="1101968"/>
          </a:xfrm>
          <a:prstGeom prst="straightConnector1">
            <a:avLst/>
          </a:prstGeom>
          <a:ln>
            <a:solidFill>
              <a:srgbClr val="F7092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663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circle(in)">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ircle(in)">
                                      <p:cBhvr>
                                        <p:cTn id="47" dur="20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heel(1)">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circle(in)">
                                      <p:cBhvr>
                                        <p:cTn id="57" dur="20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heel(1)">
                                      <p:cBhvr>
                                        <p:cTn id="62" dur="20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circle(in)">
                                      <p:cBhvr>
                                        <p:cTn id="67" dur="2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randombar(horizontal)">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1" grpId="0" animBg="1"/>
      <p:bldP spid="23" grpId="0" animBg="1"/>
      <p:bldP spid="24" grpId="0" animBg="1"/>
      <p:bldP spid="22"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917" y="574508"/>
            <a:ext cx="6096000" cy="646331"/>
          </a:xfrm>
          <a:prstGeom prst="rect">
            <a:avLst/>
          </a:prstGeom>
        </p:spPr>
        <p:txBody>
          <a:bodyPr>
            <a:spAutoFit/>
          </a:bodyPr>
          <a:lstStyle/>
          <a:p>
            <a:pPr algn="ctr"/>
            <a:r>
              <a:rPr lang="vi-VN" b="1" dirty="0">
                <a:solidFill>
                  <a:srgbClr val="002060"/>
                </a:solidFill>
                <a:latin typeface="Times New Roman" panose="02020603050405020304" pitchFamily="18" charset="0"/>
                <a:cs typeface="Times New Roman" panose="02020603050405020304" pitchFamily="18" charset="0"/>
              </a:rPr>
              <a:t>Một số biện pháp phát triển thẩm mỹ cho trẻ 24 – 36 </a:t>
            </a:r>
            <a:r>
              <a:rPr lang="en-US" b="1" dirty="0" err="1">
                <a:solidFill>
                  <a:srgbClr val="002060"/>
                </a:solidFill>
                <a:latin typeface="Times New Roman" panose="02020603050405020304" pitchFamily="18" charset="0"/>
                <a:cs typeface="Times New Roman" panose="02020603050405020304" pitchFamily="18" charset="0"/>
              </a:rPr>
              <a:t>tháng</a:t>
            </a:r>
            <a:r>
              <a:rPr lang="vi-VN" b="1" dirty="0">
                <a:solidFill>
                  <a:srgbClr val="002060"/>
                </a:solidFill>
                <a:latin typeface="Times New Roman" panose="02020603050405020304" pitchFamily="18" charset="0"/>
                <a:cs typeface="Times New Roman" panose="02020603050405020304" pitchFamily="18" charset="0"/>
              </a:rPr>
              <a:t> tuổi thông qua hoạt động tạo hình</a:t>
            </a:r>
            <a:endParaRPr lang="en-US" dirty="0"/>
          </a:p>
        </p:txBody>
      </p:sp>
      <p:sp>
        <p:nvSpPr>
          <p:cNvPr id="5" name="Rectangle 4"/>
          <p:cNvSpPr/>
          <p:nvPr/>
        </p:nvSpPr>
        <p:spPr>
          <a:xfrm>
            <a:off x="526509" y="2319454"/>
            <a:ext cx="2100146" cy="29439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000" b="1" i="1" dirty="0">
                <a:solidFill>
                  <a:srgbClr val="FF0000"/>
                </a:solidFill>
                <a:latin typeface="Times New Roman" panose="02020603050405020304" pitchFamily="18" charset="0"/>
                <a:cs typeface="Times New Roman" panose="02020603050405020304" pitchFamily="18" charset="0"/>
              </a:rPr>
              <a:t>Biện pháp 1. </a:t>
            </a:r>
            <a:r>
              <a:rPr lang="fr-FR" sz="2000" b="1" i="1" dirty="0" err="1">
                <a:solidFill>
                  <a:srgbClr val="F7092B"/>
                </a:solidFill>
                <a:latin typeface="Times New Roman" panose="02020603050405020304" pitchFamily="18" charset="0"/>
                <a:cs typeface="Times New Roman" panose="02020603050405020304" pitchFamily="18" charset="0"/>
              </a:rPr>
              <a:t>Điều</a:t>
            </a:r>
            <a:r>
              <a:rPr lang="fr-FR" sz="2000" b="1" i="1" dirty="0">
                <a:solidFill>
                  <a:srgbClr val="F7092B"/>
                </a:solidFill>
                <a:latin typeface="Times New Roman" panose="02020603050405020304" pitchFamily="18" charset="0"/>
                <a:cs typeface="Times New Roman" panose="02020603050405020304" pitchFamily="18" charset="0"/>
              </a:rPr>
              <a:t> </a:t>
            </a:r>
            <a:r>
              <a:rPr lang="fr-FR" sz="2000" b="1" i="1" dirty="0" err="1">
                <a:solidFill>
                  <a:srgbClr val="F7092B"/>
                </a:solidFill>
                <a:latin typeface="Times New Roman" panose="02020603050405020304" pitchFamily="18" charset="0"/>
                <a:cs typeface="Times New Roman" panose="02020603050405020304" pitchFamily="18" charset="0"/>
              </a:rPr>
              <a:t>tra</a:t>
            </a:r>
            <a:r>
              <a:rPr lang="fr-FR" sz="2000" b="1" i="1" dirty="0">
                <a:solidFill>
                  <a:srgbClr val="F7092B"/>
                </a:solidFill>
                <a:latin typeface="Times New Roman" panose="02020603050405020304" pitchFamily="18" charset="0"/>
                <a:cs typeface="Times New Roman" panose="02020603050405020304" pitchFamily="18" charset="0"/>
              </a:rPr>
              <a:t>, </a:t>
            </a:r>
            <a:r>
              <a:rPr lang="fr-FR" sz="2000" b="1" i="1" dirty="0" err="1">
                <a:solidFill>
                  <a:srgbClr val="F7092B"/>
                </a:solidFill>
                <a:latin typeface="Times New Roman" panose="02020603050405020304" pitchFamily="18" charset="0"/>
                <a:cs typeface="Times New Roman" panose="02020603050405020304" pitchFamily="18" charset="0"/>
              </a:rPr>
              <a:t>khảo</a:t>
            </a:r>
            <a:r>
              <a:rPr lang="fr-FR" sz="2000" b="1" i="1" dirty="0">
                <a:solidFill>
                  <a:srgbClr val="F7092B"/>
                </a:solidFill>
                <a:latin typeface="Times New Roman" panose="02020603050405020304" pitchFamily="18" charset="0"/>
                <a:cs typeface="Times New Roman" panose="02020603050405020304" pitchFamily="18" charset="0"/>
              </a:rPr>
              <a:t> </a:t>
            </a:r>
            <a:r>
              <a:rPr lang="fr-FR" sz="2000" b="1" i="1" dirty="0" err="1">
                <a:solidFill>
                  <a:srgbClr val="F7092B"/>
                </a:solidFill>
                <a:latin typeface="Times New Roman" panose="02020603050405020304" pitchFamily="18" charset="0"/>
                <a:cs typeface="Times New Roman" panose="02020603050405020304" pitchFamily="18" charset="0"/>
              </a:rPr>
              <a:t>sát</a:t>
            </a:r>
            <a:r>
              <a:rPr lang="fr-FR" sz="2000" b="1" i="1" dirty="0">
                <a:solidFill>
                  <a:srgbClr val="F7092B"/>
                </a:solidFill>
                <a:latin typeface="Times New Roman" panose="02020603050405020304" pitchFamily="18" charset="0"/>
                <a:cs typeface="Times New Roman" panose="02020603050405020304" pitchFamily="18" charset="0"/>
              </a:rPr>
              <a:t> </a:t>
            </a:r>
            <a:r>
              <a:rPr lang="fr-FR" sz="2000" b="1" i="1" dirty="0" err="1">
                <a:solidFill>
                  <a:srgbClr val="F7092B"/>
                </a:solidFill>
                <a:latin typeface="Times New Roman" panose="02020603050405020304" pitchFamily="18" charset="0"/>
                <a:cs typeface="Times New Roman" panose="02020603050405020304" pitchFamily="18" charset="0"/>
              </a:rPr>
              <a:t>tình</a:t>
            </a:r>
            <a:r>
              <a:rPr lang="fr-FR" sz="2000" b="1" i="1" dirty="0">
                <a:solidFill>
                  <a:srgbClr val="F7092B"/>
                </a:solidFill>
                <a:latin typeface="Times New Roman" panose="02020603050405020304" pitchFamily="18" charset="0"/>
                <a:cs typeface="Times New Roman" panose="02020603050405020304" pitchFamily="18" charset="0"/>
              </a:rPr>
              <a:t> </a:t>
            </a:r>
            <a:r>
              <a:rPr lang="fr-FR" sz="2000" b="1" i="1" dirty="0" err="1">
                <a:solidFill>
                  <a:srgbClr val="F7092B"/>
                </a:solidFill>
                <a:latin typeface="Times New Roman" panose="02020603050405020304" pitchFamily="18" charset="0"/>
                <a:cs typeface="Times New Roman" panose="02020603050405020304" pitchFamily="18" charset="0"/>
              </a:rPr>
              <a:t>hình</a:t>
            </a:r>
            <a:r>
              <a:rPr lang="fr-FR" sz="2000" b="1" i="1" dirty="0">
                <a:solidFill>
                  <a:srgbClr val="F7092B"/>
                </a:solidFill>
                <a:latin typeface="Times New Roman" panose="02020603050405020304" pitchFamily="18" charset="0"/>
                <a:cs typeface="Times New Roman" panose="02020603050405020304" pitchFamily="18" charset="0"/>
              </a:rPr>
              <a:t> </a:t>
            </a:r>
            <a:r>
              <a:rPr lang="fr-FR" sz="2000" b="1" i="1" dirty="0" err="1">
                <a:solidFill>
                  <a:srgbClr val="F7092B"/>
                </a:solidFill>
                <a:latin typeface="Times New Roman" panose="02020603050405020304" pitchFamily="18" charset="0"/>
                <a:cs typeface="Times New Roman" panose="02020603050405020304" pitchFamily="18" charset="0"/>
              </a:rPr>
              <a:t>trẻ</a:t>
            </a:r>
            <a:r>
              <a:rPr lang="fr-FR" sz="2000" b="1" i="1" dirty="0">
                <a:solidFill>
                  <a:srgbClr val="F7092B"/>
                </a:solidFill>
                <a:latin typeface="Times New Roman" panose="02020603050405020304" pitchFamily="18" charset="0"/>
                <a:cs typeface="Times New Roman" panose="02020603050405020304" pitchFamily="18" charset="0"/>
              </a:rPr>
              <a:t> </a:t>
            </a:r>
            <a:r>
              <a:rPr lang="fr-FR" sz="2000" b="1" i="1" dirty="0" err="1">
                <a:solidFill>
                  <a:srgbClr val="F7092B"/>
                </a:solidFill>
                <a:latin typeface="Times New Roman" panose="02020603050405020304" pitchFamily="18" charset="0"/>
                <a:cs typeface="Times New Roman" panose="02020603050405020304" pitchFamily="18" charset="0"/>
              </a:rPr>
              <a:t>trong</a:t>
            </a:r>
            <a:r>
              <a:rPr lang="fr-FR" sz="2000" b="1" i="1" dirty="0">
                <a:solidFill>
                  <a:srgbClr val="F7092B"/>
                </a:solidFill>
                <a:latin typeface="Times New Roman" panose="02020603050405020304" pitchFamily="18" charset="0"/>
                <a:cs typeface="Times New Roman" panose="02020603050405020304" pitchFamily="18" charset="0"/>
              </a:rPr>
              <a:t> </a:t>
            </a:r>
            <a:r>
              <a:rPr lang="fr-FR" sz="2000" b="1" i="1" dirty="0" err="1">
                <a:solidFill>
                  <a:srgbClr val="F7092B"/>
                </a:solidFill>
                <a:latin typeface="Times New Roman" panose="02020603050405020304" pitchFamily="18" charset="0"/>
                <a:cs typeface="Times New Roman" panose="02020603050405020304" pitchFamily="18" charset="0"/>
              </a:rPr>
              <a:t>lớp</a:t>
            </a:r>
            <a:endParaRPr lang="en-US" sz="2000" dirty="0">
              <a:solidFill>
                <a:srgbClr val="F7092B"/>
              </a:solidFill>
              <a:latin typeface="Times New Roman" panose="02020603050405020304" pitchFamily="18" charset="0"/>
              <a:cs typeface="Times New Roman" panose="02020603050405020304" pitchFamily="18" charset="0"/>
            </a:endParaRPr>
          </a:p>
        </p:txBody>
      </p:sp>
      <p:sp>
        <p:nvSpPr>
          <p:cNvPr id="6" name="Rectangle 5"/>
          <p:cNvSpPr/>
          <p:nvPr/>
        </p:nvSpPr>
        <p:spPr>
          <a:xfrm>
            <a:off x="2780914" y="2319454"/>
            <a:ext cx="2230243" cy="2943921"/>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i="1" u="sng" dirty="0" smtClean="0">
                <a:solidFill>
                  <a:srgbClr val="FF0000"/>
                </a:solidFill>
                <a:latin typeface="Times New Roman" panose="02020603050405020304" pitchFamily="18" charset="0"/>
                <a:cs typeface="Times New Roman" panose="02020603050405020304" pitchFamily="18" charset="0"/>
              </a:rPr>
              <a:t>Biện pháp 2</a:t>
            </a:r>
            <a:r>
              <a:rPr lang="nl-NL" sz="2000" b="1" i="1" dirty="0" smtClean="0">
                <a:solidFill>
                  <a:srgbClr val="FF0000"/>
                </a:solidFill>
                <a:latin typeface="Times New Roman" panose="02020603050405020304" pitchFamily="18" charset="0"/>
                <a:cs typeface="Times New Roman" panose="02020603050405020304" pitchFamily="18" charset="0"/>
              </a:rPr>
              <a:t>: </a:t>
            </a:r>
            <a:r>
              <a:rPr lang="vi-VN" sz="2000" b="1" i="1" dirty="0" smtClean="0">
                <a:solidFill>
                  <a:srgbClr val="FF0000"/>
                </a:solidFill>
                <a:latin typeface="Times New Roman" panose="02020603050405020304" pitchFamily="18" charset="0"/>
                <a:cs typeface="Times New Roman" panose="02020603050405020304" pitchFamily="18" charset="0"/>
              </a:rPr>
              <a:t>Cung </a:t>
            </a:r>
            <a:r>
              <a:rPr lang="vi-VN" sz="2000" b="1" i="1" dirty="0">
                <a:solidFill>
                  <a:srgbClr val="FF0000"/>
                </a:solidFill>
                <a:latin typeface="Times New Roman" panose="02020603050405020304" pitchFamily="18" charset="0"/>
                <a:cs typeface="Times New Roman" panose="02020603050405020304" pitchFamily="18" charset="0"/>
              </a:rPr>
              <a:t>cấp </a:t>
            </a:r>
            <a:r>
              <a:rPr lang="vi-VN" sz="2000" b="1" i="1" dirty="0" smtClean="0">
                <a:solidFill>
                  <a:srgbClr val="FF0000"/>
                </a:solidFill>
                <a:latin typeface="Times New Roman" panose="02020603050405020304" pitchFamily="18" charset="0"/>
                <a:cs typeface="Times New Roman" panose="02020603050405020304" pitchFamily="18" charset="0"/>
              </a:rPr>
              <a:t>hiểu </a:t>
            </a:r>
            <a:r>
              <a:rPr lang="vi-VN" sz="2000" b="1" i="1" dirty="0">
                <a:solidFill>
                  <a:srgbClr val="FF0000"/>
                </a:solidFill>
                <a:latin typeface="Times New Roman" panose="02020603050405020304" pitchFamily="18" charset="0"/>
                <a:cs typeface="Times New Roman" panose="02020603050405020304" pitchFamily="18" charset="0"/>
              </a:rPr>
              <a:t>biết về cái đẹp, tạo cho trẻ có cảm xúc về cái đẹp thông qua việc tạo môi trường trong và ngoài lớp học.</a:t>
            </a:r>
            <a:endParaRPr lang="en-US" sz="2000" dirty="0">
              <a:solidFill>
                <a:srgbClr val="FF0000"/>
              </a:solidFill>
              <a:latin typeface="Times New Roman" panose="02020603050405020304" pitchFamily="18" charset="0"/>
              <a:cs typeface="Times New Roman" panose="02020603050405020304" pitchFamily="18" charset="0"/>
            </a:endParaRPr>
          </a:p>
          <a:p>
            <a:pPr algn="ctr"/>
            <a:r>
              <a:rPr lang="vi-VN"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19675" y="2319454"/>
            <a:ext cx="2152185" cy="2943921"/>
          </a:xfrm>
          <a:prstGeom prst="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i="1" dirty="0">
                <a:solidFill>
                  <a:srgbClr val="002060"/>
                </a:solidFill>
                <a:latin typeface="Times New Roman" panose="02020603050405020304" pitchFamily="18" charset="0"/>
                <a:cs typeface="Times New Roman" panose="02020603050405020304" pitchFamily="18" charset="0"/>
              </a:rPr>
              <a:t>Biện pháp </a:t>
            </a:r>
            <a:r>
              <a:rPr lang="nl-NL" sz="2000" b="1" i="1" dirty="0" smtClean="0">
                <a:solidFill>
                  <a:srgbClr val="002060"/>
                </a:solidFill>
                <a:latin typeface="Times New Roman" panose="02020603050405020304" pitchFamily="18" charset="0"/>
                <a:cs typeface="Times New Roman" panose="02020603050405020304" pitchFamily="18" charset="0"/>
              </a:rPr>
              <a:t>3: </a:t>
            </a:r>
            <a:r>
              <a:rPr lang="vi-VN" sz="2000" b="1" i="1" dirty="0">
                <a:solidFill>
                  <a:srgbClr val="002060"/>
                </a:solidFill>
                <a:latin typeface="Times New Roman" panose="02020603050405020304" pitchFamily="18" charset="0"/>
                <a:cs typeface="Times New Roman" panose="02020603050405020304" pitchFamily="18" charset="0"/>
              </a:rPr>
              <a:t>Cho trẻ làm quen với các nguyên vật liệu tạo hình quen thuộc và hình thành các kỹ năng tạo hình cơ bản cho </a:t>
            </a:r>
            <a:r>
              <a:rPr lang="vi-VN" sz="2000" b="1" i="1" dirty="0" smtClean="0">
                <a:solidFill>
                  <a:srgbClr val="002060"/>
                </a:solidFill>
                <a:latin typeface="Times New Roman" panose="02020603050405020304" pitchFamily="18" charset="0"/>
                <a:cs typeface="Times New Roman" panose="02020603050405020304" pitchFamily="18" charset="0"/>
              </a:rPr>
              <a:t>trẻ</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8363957" y="2277910"/>
            <a:ext cx="2168769" cy="30270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a:solidFill>
                  <a:srgbClr val="FF0000"/>
                </a:solidFill>
                <a:latin typeface="Times New Roman" panose="02020603050405020304" pitchFamily="18" charset="0"/>
                <a:cs typeface="Times New Roman" panose="02020603050405020304" pitchFamily="18" charset="0"/>
              </a:rPr>
              <a:t>Biện pháp 4: Xây dựng một số hoạt động tạo hình sáng tạo theo chủ đề.</a:t>
            </a:r>
            <a:endParaRPr lang="en-US" dirty="0">
              <a:solidFill>
                <a:srgbClr val="FF000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801165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Rectangle 1"/>
          <p:cNvSpPr/>
          <p:nvPr/>
        </p:nvSpPr>
        <p:spPr>
          <a:xfrm>
            <a:off x="-10641" y="0"/>
            <a:ext cx="12298680" cy="11906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i="1" dirty="0">
                <a:solidFill>
                  <a:srgbClr val="FF0000"/>
                </a:solidFill>
                <a:latin typeface="Times New Roman" panose="02020603050405020304" pitchFamily="18" charset="0"/>
                <a:cs typeface="Times New Roman" panose="02020603050405020304" pitchFamily="18" charset="0"/>
              </a:rPr>
              <a:t>Biện pháp 1. </a:t>
            </a:r>
            <a:r>
              <a:rPr lang="fr-FR" sz="2800" b="1" i="1" dirty="0" err="1">
                <a:solidFill>
                  <a:srgbClr val="F7092B"/>
                </a:solidFill>
                <a:latin typeface="Times New Roman" panose="02020603050405020304" pitchFamily="18" charset="0"/>
                <a:cs typeface="Times New Roman" panose="02020603050405020304" pitchFamily="18" charset="0"/>
              </a:rPr>
              <a:t>Điều</a:t>
            </a:r>
            <a:r>
              <a:rPr lang="fr-FR" sz="2800" b="1" i="1" dirty="0">
                <a:solidFill>
                  <a:srgbClr val="F7092B"/>
                </a:solidFill>
                <a:latin typeface="Times New Roman" panose="02020603050405020304" pitchFamily="18" charset="0"/>
                <a:cs typeface="Times New Roman" panose="02020603050405020304" pitchFamily="18" charset="0"/>
              </a:rPr>
              <a:t> </a:t>
            </a:r>
            <a:r>
              <a:rPr lang="fr-FR" sz="2800" b="1" i="1" dirty="0" err="1">
                <a:solidFill>
                  <a:srgbClr val="F7092B"/>
                </a:solidFill>
                <a:latin typeface="Times New Roman" panose="02020603050405020304" pitchFamily="18" charset="0"/>
                <a:cs typeface="Times New Roman" panose="02020603050405020304" pitchFamily="18" charset="0"/>
              </a:rPr>
              <a:t>tra</a:t>
            </a:r>
            <a:r>
              <a:rPr lang="fr-FR" sz="2800" b="1" i="1" dirty="0">
                <a:solidFill>
                  <a:srgbClr val="F7092B"/>
                </a:solidFill>
                <a:latin typeface="Times New Roman" panose="02020603050405020304" pitchFamily="18" charset="0"/>
                <a:cs typeface="Times New Roman" panose="02020603050405020304" pitchFamily="18" charset="0"/>
              </a:rPr>
              <a:t>, </a:t>
            </a:r>
            <a:r>
              <a:rPr lang="fr-FR" sz="2800" b="1" i="1" dirty="0" err="1">
                <a:solidFill>
                  <a:srgbClr val="F7092B"/>
                </a:solidFill>
                <a:latin typeface="Times New Roman" panose="02020603050405020304" pitchFamily="18" charset="0"/>
                <a:cs typeface="Times New Roman" panose="02020603050405020304" pitchFamily="18" charset="0"/>
              </a:rPr>
              <a:t>khảo</a:t>
            </a:r>
            <a:r>
              <a:rPr lang="fr-FR" sz="2800" b="1" i="1" dirty="0">
                <a:solidFill>
                  <a:srgbClr val="F7092B"/>
                </a:solidFill>
                <a:latin typeface="Times New Roman" panose="02020603050405020304" pitchFamily="18" charset="0"/>
                <a:cs typeface="Times New Roman" panose="02020603050405020304" pitchFamily="18" charset="0"/>
              </a:rPr>
              <a:t> </a:t>
            </a:r>
            <a:r>
              <a:rPr lang="fr-FR" sz="2800" b="1" i="1" dirty="0" err="1">
                <a:solidFill>
                  <a:srgbClr val="F7092B"/>
                </a:solidFill>
                <a:latin typeface="Times New Roman" panose="02020603050405020304" pitchFamily="18" charset="0"/>
                <a:cs typeface="Times New Roman" panose="02020603050405020304" pitchFamily="18" charset="0"/>
              </a:rPr>
              <a:t>sát</a:t>
            </a:r>
            <a:r>
              <a:rPr lang="fr-FR" sz="2800" b="1" i="1" dirty="0">
                <a:solidFill>
                  <a:srgbClr val="F7092B"/>
                </a:solidFill>
                <a:latin typeface="Times New Roman" panose="02020603050405020304" pitchFamily="18" charset="0"/>
                <a:cs typeface="Times New Roman" panose="02020603050405020304" pitchFamily="18" charset="0"/>
              </a:rPr>
              <a:t> </a:t>
            </a:r>
            <a:r>
              <a:rPr lang="fr-FR" sz="2800" b="1" i="1" dirty="0" err="1">
                <a:solidFill>
                  <a:srgbClr val="F7092B"/>
                </a:solidFill>
                <a:latin typeface="Times New Roman" panose="02020603050405020304" pitchFamily="18" charset="0"/>
                <a:cs typeface="Times New Roman" panose="02020603050405020304" pitchFamily="18" charset="0"/>
              </a:rPr>
              <a:t>tình</a:t>
            </a:r>
            <a:r>
              <a:rPr lang="fr-FR" sz="2800" b="1" i="1" dirty="0">
                <a:solidFill>
                  <a:srgbClr val="F7092B"/>
                </a:solidFill>
                <a:latin typeface="Times New Roman" panose="02020603050405020304" pitchFamily="18" charset="0"/>
                <a:cs typeface="Times New Roman" panose="02020603050405020304" pitchFamily="18" charset="0"/>
              </a:rPr>
              <a:t> </a:t>
            </a:r>
            <a:r>
              <a:rPr lang="fr-FR" sz="2800" b="1" i="1" dirty="0" err="1">
                <a:solidFill>
                  <a:srgbClr val="F7092B"/>
                </a:solidFill>
                <a:latin typeface="Times New Roman" panose="02020603050405020304" pitchFamily="18" charset="0"/>
                <a:cs typeface="Times New Roman" panose="02020603050405020304" pitchFamily="18" charset="0"/>
              </a:rPr>
              <a:t>hình</a:t>
            </a:r>
            <a:r>
              <a:rPr lang="fr-FR" sz="2800" b="1" i="1" dirty="0">
                <a:solidFill>
                  <a:srgbClr val="F7092B"/>
                </a:solidFill>
                <a:latin typeface="Times New Roman" panose="02020603050405020304" pitchFamily="18" charset="0"/>
                <a:cs typeface="Times New Roman" panose="02020603050405020304" pitchFamily="18" charset="0"/>
              </a:rPr>
              <a:t> </a:t>
            </a:r>
            <a:r>
              <a:rPr lang="fr-FR" sz="2800" b="1" i="1" dirty="0" err="1">
                <a:solidFill>
                  <a:srgbClr val="F7092B"/>
                </a:solidFill>
                <a:latin typeface="Times New Roman" panose="02020603050405020304" pitchFamily="18" charset="0"/>
                <a:cs typeface="Times New Roman" panose="02020603050405020304" pitchFamily="18" charset="0"/>
              </a:rPr>
              <a:t>trẻ</a:t>
            </a:r>
            <a:r>
              <a:rPr lang="fr-FR" sz="2800" b="1" i="1" dirty="0">
                <a:solidFill>
                  <a:srgbClr val="F7092B"/>
                </a:solidFill>
                <a:latin typeface="Times New Roman" panose="02020603050405020304" pitchFamily="18" charset="0"/>
                <a:cs typeface="Times New Roman" panose="02020603050405020304" pitchFamily="18" charset="0"/>
              </a:rPr>
              <a:t> </a:t>
            </a:r>
            <a:r>
              <a:rPr lang="fr-FR" sz="2800" b="1" i="1" dirty="0" err="1">
                <a:solidFill>
                  <a:srgbClr val="F7092B"/>
                </a:solidFill>
                <a:latin typeface="Times New Roman" panose="02020603050405020304" pitchFamily="18" charset="0"/>
                <a:cs typeface="Times New Roman" panose="02020603050405020304" pitchFamily="18" charset="0"/>
              </a:rPr>
              <a:t>trong</a:t>
            </a:r>
            <a:r>
              <a:rPr lang="fr-FR" sz="2800" b="1" i="1" dirty="0">
                <a:solidFill>
                  <a:srgbClr val="F7092B"/>
                </a:solidFill>
                <a:latin typeface="Times New Roman" panose="02020603050405020304" pitchFamily="18" charset="0"/>
                <a:cs typeface="Times New Roman" panose="02020603050405020304" pitchFamily="18" charset="0"/>
              </a:rPr>
              <a:t> </a:t>
            </a:r>
            <a:r>
              <a:rPr lang="fr-FR" sz="2800" b="1" i="1" dirty="0" err="1">
                <a:solidFill>
                  <a:srgbClr val="F7092B"/>
                </a:solidFill>
                <a:latin typeface="Times New Roman" panose="02020603050405020304" pitchFamily="18" charset="0"/>
                <a:cs typeface="Times New Roman" panose="02020603050405020304" pitchFamily="18" charset="0"/>
              </a:rPr>
              <a:t>lớp</a:t>
            </a:r>
            <a:endParaRPr lang="en-US" sz="2800" dirty="0">
              <a:solidFill>
                <a:srgbClr val="F7092B"/>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04762810"/>
              </p:ext>
            </p:extLst>
          </p:nvPr>
        </p:nvGraphicFramePr>
        <p:xfrm>
          <a:off x="3716217" y="1676399"/>
          <a:ext cx="7573105" cy="4865077"/>
        </p:xfrm>
        <a:graphic>
          <a:graphicData uri="http://schemas.openxmlformats.org/drawingml/2006/table">
            <a:tbl>
              <a:tblPr firstRow="1" firstCol="1" bandRow="1">
                <a:tableStyleId>{5C22544A-7EE6-4342-B048-85BDC9FD1C3A}</a:tableStyleId>
              </a:tblPr>
              <a:tblGrid>
                <a:gridCol w="1086528">
                  <a:extLst>
                    <a:ext uri="{9D8B030D-6E8A-4147-A177-3AD203B41FA5}">
                      <a16:colId xmlns:a16="http://schemas.microsoft.com/office/drawing/2014/main" val="3668598760"/>
                    </a:ext>
                  </a:extLst>
                </a:gridCol>
                <a:gridCol w="662782">
                  <a:extLst>
                    <a:ext uri="{9D8B030D-6E8A-4147-A177-3AD203B41FA5}">
                      <a16:colId xmlns:a16="http://schemas.microsoft.com/office/drawing/2014/main" val="287875075"/>
                    </a:ext>
                  </a:extLst>
                </a:gridCol>
                <a:gridCol w="662782">
                  <a:extLst>
                    <a:ext uri="{9D8B030D-6E8A-4147-A177-3AD203B41FA5}">
                      <a16:colId xmlns:a16="http://schemas.microsoft.com/office/drawing/2014/main" val="431455572"/>
                    </a:ext>
                  </a:extLst>
                </a:gridCol>
                <a:gridCol w="630187">
                  <a:extLst>
                    <a:ext uri="{9D8B030D-6E8A-4147-A177-3AD203B41FA5}">
                      <a16:colId xmlns:a16="http://schemas.microsoft.com/office/drawing/2014/main" val="2157364239"/>
                    </a:ext>
                  </a:extLst>
                </a:gridCol>
                <a:gridCol w="749704">
                  <a:extLst>
                    <a:ext uri="{9D8B030D-6E8A-4147-A177-3AD203B41FA5}">
                      <a16:colId xmlns:a16="http://schemas.microsoft.com/office/drawing/2014/main" val="4187982960"/>
                    </a:ext>
                  </a:extLst>
                </a:gridCol>
                <a:gridCol w="967011">
                  <a:extLst>
                    <a:ext uri="{9D8B030D-6E8A-4147-A177-3AD203B41FA5}">
                      <a16:colId xmlns:a16="http://schemas.microsoft.com/office/drawing/2014/main" val="3719347201"/>
                    </a:ext>
                  </a:extLst>
                </a:gridCol>
                <a:gridCol w="967011">
                  <a:extLst>
                    <a:ext uri="{9D8B030D-6E8A-4147-A177-3AD203B41FA5}">
                      <a16:colId xmlns:a16="http://schemas.microsoft.com/office/drawing/2014/main" val="1587992070"/>
                    </a:ext>
                  </a:extLst>
                </a:gridCol>
                <a:gridCol w="923550">
                  <a:extLst>
                    <a:ext uri="{9D8B030D-6E8A-4147-A177-3AD203B41FA5}">
                      <a16:colId xmlns:a16="http://schemas.microsoft.com/office/drawing/2014/main" val="2691180843"/>
                    </a:ext>
                  </a:extLst>
                </a:gridCol>
                <a:gridCol w="923550">
                  <a:extLst>
                    <a:ext uri="{9D8B030D-6E8A-4147-A177-3AD203B41FA5}">
                      <a16:colId xmlns:a16="http://schemas.microsoft.com/office/drawing/2014/main" val="2038409214"/>
                    </a:ext>
                  </a:extLst>
                </a:gridCol>
              </a:tblGrid>
              <a:tr h="3512995">
                <a:tc rowSpan="2">
                  <a:txBody>
                    <a:bodyPr/>
                    <a:lstStyle/>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r>
                        <a:rPr lang="vi-VN" sz="1400" dirty="0" smtClean="0">
                          <a:effectLst/>
                        </a:rPr>
                        <a:t>Nội </a:t>
                      </a:r>
                      <a:r>
                        <a:rPr lang="vi-VN" sz="1400" dirty="0">
                          <a:effectLst/>
                        </a:rPr>
                        <a:t>Dung tiêu chí</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gridSpan="2">
                  <a:txBody>
                    <a:bodyPr/>
                    <a:lstStyle/>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r>
                        <a:rPr lang="vi-VN" sz="1400" dirty="0" smtClean="0">
                          <a:effectLst/>
                        </a:rPr>
                        <a:t>Trẻ </a:t>
                      </a:r>
                      <a:r>
                        <a:rPr lang="vi-VN" sz="1400" dirty="0">
                          <a:effectLst/>
                        </a:rPr>
                        <a:t>tập trung chú ý quan sát cô làm mẫu</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hMerge="1">
                  <a:txBody>
                    <a:bodyPr/>
                    <a:lstStyle/>
                    <a:p>
                      <a:endParaRPr lang="en-US"/>
                    </a:p>
                  </a:txBody>
                  <a:tcPr/>
                </a:tc>
                <a:tc gridSpan="2">
                  <a:txBody>
                    <a:bodyPr/>
                    <a:lstStyle/>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r>
                        <a:rPr lang="vi-VN" sz="1400" dirty="0" smtClean="0">
                          <a:effectLst/>
                        </a:rPr>
                        <a:t>Trẻ </a:t>
                      </a:r>
                      <a:r>
                        <a:rPr lang="vi-VN" sz="1400" dirty="0">
                          <a:effectLst/>
                        </a:rPr>
                        <a:t>hứng thú tham gia hoạt động cùng cô</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hMerge="1">
                  <a:txBody>
                    <a:bodyPr/>
                    <a:lstStyle/>
                    <a:p>
                      <a:endParaRPr lang="en-US"/>
                    </a:p>
                  </a:txBody>
                  <a:tcPr/>
                </a:tc>
                <a:tc gridSpan="2">
                  <a:txBody>
                    <a:bodyPr/>
                    <a:lstStyle/>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r>
                        <a:rPr lang="vi-VN" sz="1400" dirty="0" smtClean="0">
                          <a:effectLst/>
                        </a:rPr>
                        <a:t>Biết </a:t>
                      </a:r>
                      <a:r>
                        <a:rPr lang="vi-VN" sz="1400" dirty="0">
                          <a:effectLst/>
                        </a:rPr>
                        <a:t>sử dụng,thao tác đơn giản với một số nguyên vật liệu tạo hình</a:t>
                      </a:r>
                      <a:endParaRPr lang="en-US" sz="1400" dirty="0">
                        <a:effectLst/>
                      </a:endParaRPr>
                    </a:p>
                    <a:p>
                      <a:pPr marL="0" marR="0" algn="ctr">
                        <a:spcBef>
                          <a:spcPts val="0"/>
                        </a:spcBef>
                        <a:spcAft>
                          <a:spcPts val="750"/>
                        </a:spcAft>
                      </a:pPr>
                      <a:r>
                        <a:rPr lang="vi-VN" sz="1400" dirty="0">
                          <a:effectLst/>
                        </a:rPr>
                        <a:t>( bút sáp, giấy, màu, đất nặn)</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hMerge="1">
                  <a:txBody>
                    <a:bodyPr/>
                    <a:lstStyle/>
                    <a:p>
                      <a:endParaRPr lang="en-US"/>
                    </a:p>
                  </a:txBody>
                  <a:tcPr/>
                </a:tc>
                <a:tc gridSpan="2">
                  <a:txBody>
                    <a:bodyPr/>
                    <a:lstStyle/>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endParaRPr lang="en-US" sz="1400" dirty="0" smtClean="0">
                        <a:effectLst/>
                      </a:endParaRPr>
                    </a:p>
                    <a:p>
                      <a:pPr marL="0" marR="0" algn="ctr">
                        <a:spcBef>
                          <a:spcPts val="0"/>
                        </a:spcBef>
                        <a:spcAft>
                          <a:spcPts val="750"/>
                        </a:spcAft>
                      </a:pPr>
                      <a:r>
                        <a:rPr lang="vi-VN" sz="1400" dirty="0" smtClean="0">
                          <a:effectLst/>
                        </a:rPr>
                        <a:t>Bước </a:t>
                      </a:r>
                      <a:r>
                        <a:rPr lang="vi-VN" sz="1400" dirty="0">
                          <a:effectLst/>
                        </a:rPr>
                        <a:t>đầu biết nói , giới thiệu về sản phẩm của mình</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hMerge="1">
                  <a:txBody>
                    <a:bodyPr/>
                    <a:lstStyle/>
                    <a:p>
                      <a:endParaRPr lang="en-US"/>
                    </a:p>
                  </a:txBody>
                  <a:tcPr/>
                </a:tc>
                <a:extLst>
                  <a:ext uri="{0D108BD9-81ED-4DB2-BD59-A6C34878D82A}">
                    <a16:rowId xmlns:a16="http://schemas.microsoft.com/office/drawing/2014/main" val="2092155145"/>
                  </a:ext>
                </a:extLst>
              </a:tr>
              <a:tr h="253515">
                <a:tc vMerge="1">
                  <a:txBody>
                    <a:bodyPr/>
                    <a:lstStyle/>
                    <a:p>
                      <a:endParaRPr lang="en-US"/>
                    </a:p>
                  </a:txBody>
                  <a:tcPr/>
                </a:tc>
                <a:tc>
                  <a:txBody>
                    <a:bodyPr/>
                    <a:lstStyle/>
                    <a:p>
                      <a:pPr marL="0" marR="0" algn="ctr">
                        <a:spcBef>
                          <a:spcPts val="0"/>
                        </a:spcBef>
                        <a:spcAft>
                          <a:spcPts val="750"/>
                        </a:spcAft>
                      </a:pPr>
                      <a:r>
                        <a:rPr lang="vi-VN" sz="1400">
                          <a:effectLst/>
                        </a:rPr>
                        <a:t>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CĐ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CĐ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CĐ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Đ</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CĐ</a:t>
                      </a:r>
                      <a:endParaRPr lang="en-US" sz="1400">
                        <a:effectLst/>
                        <a:latin typeface="Times New Roman" panose="02020603050405020304" pitchFamily="18" charset="0"/>
                        <a:ea typeface="Times New Roman" panose="02020603050405020304" pitchFamily="18" charset="0"/>
                      </a:endParaRPr>
                    </a:p>
                  </a:txBody>
                  <a:tcPr marL="66675" marR="66675" marT="0" marB="0"/>
                </a:tc>
                <a:extLst>
                  <a:ext uri="{0D108BD9-81ED-4DB2-BD59-A6C34878D82A}">
                    <a16:rowId xmlns:a16="http://schemas.microsoft.com/office/drawing/2014/main" val="3107282006"/>
                  </a:ext>
                </a:extLst>
              </a:tr>
              <a:tr h="507031">
                <a:tc>
                  <a:txBody>
                    <a:bodyPr/>
                    <a:lstStyle/>
                    <a:p>
                      <a:pPr marL="0" marR="0" algn="ctr">
                        <a:spcBef>
                          <a:spcPts val="0"/>
                        </a:spcBef>
                        <a:spcAft>
                          <a:spcPts val="750"/>
                        </a:spcAft>
                      </a:pPr>
                      <a:r>
                        <a:rPr lang="vi-VN" sz="1400">
                          <a:effectLst/>
                        </a:rPr>
                        <a:t>Tổng số trẻ 20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15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spcBef>
                          <a:spcPts val="0"/>
                        </a:spcBef>
                        <a:spcAft>
                          <a:spcPts val="750"/>
                        </a:spcAft>
                      </a:pPr>
                      <a:r>
                        <a:rPr lang="en-US" sz="1400">
                          <a:effectLst/>
                        </a:rPr>
                        <a:t>8</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12</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4</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16</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3</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17</a:t>
                      </a:r>
                      <a:endParaRPr lang="en-US" sz="1400">
                        <a:effectLst/>
                        <a:latin typeface="Times New Roman" panose="02020603050405020304" pitchFamily="18" charset="0"/>
                        <a:ea typeface="Times New Roman" panose="02020603050405020304" pitchFamily="18" charset="0"/>
                      </a:endParaRPr>
                    </a:p>
                  </a:txBody>
                  <a:tcPr marL="66675" marR="66675" marT="0" marB="0"/>
                </a:tc>
                <a:extLst>
                  <a:ext uri="{0D108BD9-81ED-4DB2-BD59-A6C34878D82A}">
                    <a16:rowId xmlns:a16="http://schemas.microsoft.com/office/drawing/2014/main" val="3117573094"/>
                  </a:ext>
                </a:extLst>
              </a:tr>
              <a:tr h="591536">
                <a:tc>
                  <a:txBody>
                    <a:bodyPr/>
                    <a:lstStyle/>
                    <a:p>
                      <a:pPr marL="0" marR="0" algn="ctr">
                        <a:spcBef>
                          <a:spcPts val="0"/>
                        </a:spcBef>
                        <a:spcAft>
                          <a:spcPts val="750"/>
                        </a:spcAft>
                      </a:pPr>
                      <a:r>
                        <a:rPr lang="vi-VN" sz="1400">
                          <a:effectLst/>
                        </a:rPr>
                        <a:t>Chiếm tỷ lệ  %</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spcBef>
                          <a:spcPts val="0"/>
                        </a:spcBef>
                        <a:spcAft>
                          <a:spcPts val="750"/>
                        </a:spcAft>
                      </a:pPr>
                      <a:r>
                        <a:rPr lang="en-US" sz="1400">
                          <a:effectLst/>
                        </a:rPr>
                        <a:t>25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75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40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60</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200">
                          <a:effectLst/>
                        </a:rPr>
                        <a:t> </a:t>
                      </a:r>
                      <a:r>
                        <a:rPr lang="vi-VN" sz="1400">
                          <a:effectLst/>
                        </a:rPr>
                        <a:t>20</a:t>
                      </a:r>
                      <a:endParaRPr lang="en-US" sz="1400">
                        <a:effectLst/>
                      </a:endParaRPr>
                    </a:p>
                    <a:p>
                      <a:pPr marL="0" marR="0" algn="ctr">
                        <a:spcBef>
                          <a:spcPts val="0"/>
                        </a:spcBef>
                        <a:spcAft>
                          <a:spcPts val="750"/>
                        </a:spcAft>
                      </a:pPr>
                      <a:r>
                        <a:rPr lang="vi-VN" sz="1200">
                          <a:effectLst/>
                        </a:rPr>
                        <a:t> </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dirty="0">
                          <a:effectLst/>
                        </a:rPr>
                        <a:t>80</a:t>
                      </a:r>
                      <a:endParaRPr lang="en-US" sz="1400" dirty="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a:effectLst/>
                        </a:rPr>
                        <a:t>15</a:t>
                      </a:r>
                      <a:endParaRPr lang="en-US" sz="1400">
                        <a:effectLst/>
                        <a:latin typeface="Times New Roman" panose="02020603050405020304" pitchFamily="18" charset="0"/>
                        <a:ea typeface="Times New Roman" panose="02020603050405020304" pitchFamily="18" charset="0"/>
                      </a:endParaRPr>
                    </a:p>
                  </a:txBody>
                  <a:tcPr marL="66675" marR="66675" marT="0" marB="0"/>
                </a:tc>
                <a:tc>
                  <a:txBody>
                    <a:bodyPr/>
                    <a:lstStyle/>
                    <a:p>
                      <a:pPr marL="0" marR="0" algn="ctr">
                        <a:spcBef>
                          <a:spcPts val="0"/>
                        </a:spcBef>
                        <a:spcAft>
                          <a:spcPts val="750"/>
                        </a:spcAft>
                      </a:pPr>
                      <a:r>
                        <a:rPr lang="vi-VN" sz="1400" dirty="0">
                          <a:effectLst/>
                        </a:rPr>
                        <a:t>85</a:t>
                      </a:r>
                      <a:endParaRPr lang="en-US" sz="1400" dirty="0">
                        <a:effectLst/>
                        <a:latin typeface="Times New Roman" panose="02020603050405020304" pitchFamily="18" charset="0"/>
                        <a:ea typeface="Times New Roman" panose="02020603050405020304" pitchFamily="18" charset="0"/>
                      </a:endParaRPr>
                    </a:p>
                  </a:txBody>
                  <a:tcPr marL="66675" marR="66675" marT="0" marB="0"/>
                </a:tc>
                <a:extLst>
                  <a:ext uri="{0D108BD9-81ED-4DB2-BD59-A6C34878D82A}">
                    <a16:rowId xmlns:a16="http://schemas.microsoft.com/office/drawing/2014/main" val="789106783"/>
                  </a:ext>
                </a:extLst>
              </a:tr>
            </a:tbl>
          </a:graphicData>
        </a:graphic>
      </p:graphicFrame>
      <p:sp>
        <p:nvSpPr>
          <p:cNvPr id="4" name="Rounded Rectangle 3"/>
          <p:cNvSpPr/>
          <p:nvPr/>
        </p:nvSpPr>
        <p:spPr>
          <a:xfrm>
            <a:off x="128953" y="2321130"/>
            <a:ext cx="3493479" cy="3709621"/>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Times New Roman" panose="02020603050405020304" pitchFamily="18" charset="0"/>
                <a:cs typeface="Times New Roman" panose="02020603050405020304" pitchFamily="18" charset="0"/>
              </a:rPr>
              <a:t>Qua bảng khảo sát trên có thể thấy kỹ năng hoạt động tạo hình của trẻ nhà trẻ lớp tôi tương đối thấp, trẻ thiếu sự phối hợp tương tác, trẻ giao tiếp một cách không thoải mái chỉ thụ động nói theo yêu cầu của cô khi tham gia hoạt động tạo hình</a:t>
            </a:r>
            <a:r>
              <a:rPr lang="vi-VN" dirty="0"/>
              <a:t>.</a:t>
            </a:r>
            <a:endParaRPr lang="en-US" dirty="0"/>
          </a:p>
          <a:p>
            <a:pPr algn="ctr"/>
            <a:endParaRPr lang="en-US" dirty="0"/>
          </a:p>
        </p:txBody>
      </p:sp>
    </p:spTree>
    <p:extLst>
      <p:ext uri="{BB962C8B-B14F-4D97-AF65-F5344CB8AC3E}">
        <p14:creationId xmlns:p14="http://schemas.microsoft.com/office/powerpoint/2010/main" val="4169679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329987" y="149002"/>
            <a:ext cx="3072303" cy="2984491"/>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i="1" u="sng" dirty="0" smtClean="0">
                <a:solidFill>
                  <a:srgbClr val="FF0000"/>
                </a:solidFill>
                <a:latin typeface="Times New Roman" panose="02020603050405020304" pitchFamily="18" charset="0"/>
                <a:cs typeface="Times New Roman" panose="02020603050405020304" pitchFamily="18" charset="0"/>
              </a:rPr>
              <a:t>Biện pháp 2</a:t>
            </a:r>
            <a:r>
              <a:rPr lang="nl-NL" sz="2400" b="1" i="1" dirty="0" smtClean="0">
                <a:solidFill>
                  <a:srgbClr val="FF0000"/>
                </a:solidFill>
                <a:latin typeface="Times New Roman" panose="02020603050405020304" pitchFamily="18" charset="0"/>
                <a:cs typeface="Times New Roman" panose="02020603050405020304" pitchFamily="18" charset="0"/>
              </a:rPr>
              <a:t>: </a:t>
            </a:r>
            <a:r>
              <a:rPr lang="vi-VN" sz="2400" b="1" i="1" dirty="0" smtClean="0">
                <a:solidFill>
                  <a:srgbClr val="FF0000"/>
                </a:solidFill>
                <a:latin typeface="Times New Roman" panose="02020603050405020304" pitchFamily="18" charset="0"/>
                <a:cs typeface="Times New Roman" panose="02020603050405020304" pitchFamily="18" charset="0"/>
              </a:rPr>
              <a:t>Cung </a:t>
            </a:r>
            <a:r>
              <a:rPr lang="vi-VN" sz="2400" b="1" i="1" dirty="0">
                <a:solidFill>
                  <a:srgbClr val="FF0000"/>
                </a:solidFill>
                <a:latin typeface="Times New Roman" panose="02020603050405020304" pitchFamily="18" charset="0"/>
                <a:cs typeface="Times New Roman" panose="02020603050405020304" pitchFamily="18" charset="0"/>
              </a:rPr>
              <a:t>cấp </a:t>
            </a:r>
            <a:r>
              <a:rPr lang="vi-VN" sz="2400" b="1" i="1" dirty="0" smtClean="0">
                <a:solidFill>
                  <a:srgbClr val="FF0000"/>
                </a:solidFill>
                <a:latin typeface="Times New Roman" panose="02020603050405020304" pitchFamily="18" charset="0"/>
                <a:cs typeface="Times New Roman" panose="02020603050405020304" pitchFamily="18" charset="0"/>
              </a:rPr>
              <a:t>hiểu </a:t>
            </a:r>
            <a:r>
              <a:rPr lang="vi-VN" sz="2400" b="1" i="1" dirty="0">
                <a:solidFill>
                  <a:srgbClr val="FF0000"/>
                </a:solidFill>
                <a:latin typeface="Times New Roman" panose="02020603050405020304" pitchFamily="18" charset="0"/>
                <a:cs typeface="Times New Roman" panose="02020603050405020304" pitchFamily="18" charset="0"/>
              </a:rPr>
              <a:t>biết về cái đẹp, tạo cho trẻ có cảm xúc về cái đẹp thông qua việc tạo môi trường trong và ngoài lớp học.</a:t>
            </a: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vi-VN"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331368" y="149002"/>
            <a:ext cx="7860632" cy="2031325"/>
          </a:xfrm>
          <a:prstGeom prst="rect">
            <a:avLst/>
          </a:prstGeom>
          <a:noFill/>
        </p:spPr>
        <p:txBody>
          <a:bodyPr wrap="square" rtlCol="0">
            <a:spAutoFit/>
          </a:bodyPr>
          <a:lstStyle/>
          <a:p>
            <a:r>
              <a:rPr lang="en-US" dirty="0" smtClean="0">
                <a:solidFill>
                  <a:srgbClr val="002060"/>
                </a:solidFill>
                <a:latin typeface="Times New Roman" panose="02020603050405020304" pitchFamily="18" charset="0"/>
                <a:cs typeface="Times New Roman" panose="02020603050405020304" pitchFamily="18" charset="0"/>
              </a:rPr>
              <a:t>-</a:t>
            </a:r>
            <a:r>
              <a:rPr lang="vi-VN" dirty="0" smtClean="0">
                <a:solidFill>
                  <a:srgbClr val="002060"/>
                </a:solidFill>
                <a:latin typeface="Times New Roman" panose="02020603050405020304" pitchFamily="18" charset="0"/>
                <a:cs typeface="Times New Roman" panose="02020603050405020304" pitchFamily="18" charset="0"/>
              </a:rPr>
              <a:t>Việc </a:t>
            </a:r>
            <a:r>
              <a:rPr lang="vi-VN" dirty="0">
                <a:solidFill>
                  <a:srgbClr val="002060"/>
                </a:solidFill>
                <a:latin typeface="Times New Roman" panose="02020603050405020304" pitchFamily="18" charset="0"/>
                <a:cs typeface="Times New Roman" panose="02020603050405020304" pitchFamily="18" charset="0"/>
              </a:rPr>
              <a:t>tạo môi trường đẹp có tính thẩm mỹ trong lớp học là để khi trẻ đến lớp ấn tượng đầu tiên tác động vào trẻ là toàn bộ sự bài trí, cách sắp xếp trang trí lớp học của bé. Bé quan sát xung quanh xem lớp mình có khác nhà bé không? Có đẹp hơn nhà bé không? Chính mô hình trường lớp học sẽ tạo ấn tượng khó phai trong bé. </a:t>
            </a:r>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a:t>
            </a:r>
            <a:r>
              <a:rPr lang="vi-VN" dirty="0" smtClean="0">
                <a:solidFill>
                  <a:srgbClr val="002060"/>
                </a:solidFill>
                <a:latin typeface="Times New Roman" panose="02020603050405020304" pitchFamily="18" charset="0"/>
                <a:cs typeface="Times New Roman" panose="02020603050405020304" pitchFamily="18" charset="0"/>
              </a:rPr>
              <a:t>Đây </a:t>
            </a:r>
            <a:r>
              <a:rPr lang="vi-VN" dirty="0">
                <a:solidFill>
                  <a:srgbClr val="002060"/>
                </a:solidFill>
                <a:latin typeface="Times New Roman" panose="02020603050405020304" pitchFamily="18" charset="0"/>
                <a:cs typeface="Times New Roman" panose="02020603050405020304" pitchFamily="18" charset="0"/>
              </a:rPr>
              <a:t>là tác động cần thiết để hình thành cảm xúc nghệ thuật cho trẻ. Vì vậy, tôi đã tìm hiểu yêu cầu của chủ đề, căn cứ vào cấu trúc phòng học của lớp mình và đặc điểm tâm lí của trẻ mà tạo môi trường nghệ thuật xung quanh trẻ</a:t>
            </a:r>
            <a:r>
              <a:rPr lang="vi-VN"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3264" y="2332792"/>
            <a:ext cx="3113882" cy="190971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267" y="4489938"/>
            <a:ext cx="3445282" cy="207445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572" y="2180327"/>
            <a:ext cx="2938468" cy="213114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8554" y="4527469"/>
            <a:ext cx="3287736" cy="2036927"/>
          </a:xfrm>
          <a:prstGeom prst="rect">
            <a:avLst/>
          </a:prstGeom>
        </p:spPr>
      </p:pic>
      <p:pic>
        <p:nvPicPr>
          <p:cNvPr id="12" name="Picture 11"/>
          <p:cNvPicPr>
            <a:picLocks noChangeAspect="1"/>
          </p:cNvPicPr>
          <p:nvPr/>
        </p:nvPicPr>
        <p:blipFill>
          <a:blip r:embed="rId7"/>
          <a:stretch>
            <a:fillRect/>
          </a:stretch>
        </p:blipFill>
        <p:spPr>
          <a:xfrm>
            <a:off x="410006" y="4165947"/>
            <a:ext cx="3201277" cy="2398449"/>
          </a:xfrm>
          <a:prstGeom prst="rect">
            <a:avLst/>
          </a:prstGeom>
        </p:spPr>
      </p:pic>
    </p:spTree>
    <p:extLst>
      <p:ext uri="{BB962C8B-B14F-4D97-AF65-F5344CB8AC3E}">
        <p14:creationId xmlns:p14="http://schemas.microsoft.com/office/powerpoint/2010/main" val="2404274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Mở ả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Mở ản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55575" y="160338"/>
            <a:ext cx="2614245" cy="2616316"/>
          </a:xfrm>
          <a:prstGeom prst="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i="1" dirty="0">
                <a:solidFill>
                  <a:srgbClr val="002060"/>
                </a:solidFill>
                <a:latin typeface="Times New Roman" panose="02020603050405020304" pitchFamily="18" charset="0"/>
                <a:cs typeface="Times New Roman" panose="02020603050405020304" pitchFamily="18" charset="0"/>
              </a:rPr>
              <a:t>Biện pháp </a:t>
            </a:r>
            <a:r>
              <a:rPr lang="nl-NL" sz="2000" b="1" i="1" dirty="0" smtClean="0">
                <a:solidFill>
                  <a:srgbClr val="002060"/>
                </a:solidFill>
                <a:latin typeface="Times New Roman" panose="02020603050405020304" pitchFamily="18" charset="0"/>
                <a:cs typeface="Times New Roman" panose="02020603050405020304" pitchFamily="18" charset="0"/>
              </a:rPr>
              <a:t>3: </a:t>
            </a:r>
            <a:r>
              <a:rPr lang="vi-VN" sz="2000" b="1" i="1" dirty="0">
                <a:solidFill>
                  <a:srgbClr val="002060"/>
                </a:solidFill>
                <a:latin typeface="Times New Roman" panose="02020603050405020304" pitchFamily="18" charset="0"/>
                <a:cs typeface="Times New Roman" panose="02020603050405020304" pitchFamily="18" charset="0"/>
              </a:rPr>
              <a:t>Cho trẻ làm quen với các nguyên vật liệu tạo hình quen thuộc và hình thành các kỹ năng tạo hình cơ bản cho </a:t>
            </a:r>
            <a:r>
              <a:rPr lang="vi-VN" sz="2000" b="1" i="1" dirty="0" smtClean="0">
                <a:solidFill>
                  <a:srgbClr val="002060"/>
                </a:solidFill>
                <a:latin typeface="Times New Roman" panose="02020603050405020304" pitchFamily="18" charset="0"/>
                <a:cs typeface="Times New Roman" panose="02020603050405020304" pitchFamily="18" charset="0"/>
              </a:rPr>
              <a:t>trẻ</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33855" y="26730"/>
            <a:ext cx="8240210" cy="2862322"/>
          </a:xfrm>
          <a:prstGeom prst="rect">
            <a:avLst/>
          </a:prstGeom>
          <a:noFill/>
        </p:spPr>
        <p:txBody>
          <a:bodyPr wrap="square" rtlCol="0">
            <a:spAutoFit/>
          </a:bodyPr>
          <a:lstStyle/>
          <a:p>
            <a:r>
              <a:rPr lang="en-US" dirty="0" smtClean="0">
                <a:solidFill>
                  <a:srgbClr val="002060"/>
                </a:solidFill>
                <a:latin typeface="Times New Roman" panose="02020603050405020304" pitchFamily="18" charset="0"/>
                <a:cs typeface="Times New Roman" panose="02020603050405020304" pitchFamily="18" charset="0"/>
              </a:rPr>
              <a:t>-</a:t>
            </a:r>
            <a:r>
              <a:rPr lang="vi-VN" dirty="0" smtClean="0">
                <a:solidFill>
                  <a:srgbClr val="002060"/>
                </a:solidFill>
                <a:latin typeface="Times New Roman" panose="02020603050405020304" pitchFamily="18" charset="0"/>
                <a:cs typeface="Times New Roman" panose="02020603050405020304" pitchFamily="18" charset="0"/>
              </a:rPr>
              <a:t>Các </a:t>
            </a:r>
            <a:r>
              <a:rPr lang="vi-VN" dirty="0">
                <a:solidFill>
                  <a:srgbClr val="002060"/>
                </a:solidFill>
                <a:latin typeface="Times New Roman" panose="02020603050405020304" pitchFamily="18" charset="0"/>
                <a:cs typeface="Times New Roman" panose="02020603050405020304" pitchFamily="18" charset="0"/>
              </a:rPr>
              <a:t>nguyên vật liệu tạo hình như giấy, giấy màu, sáp màu, màu nước, đất nặn, hồ dán là những nguyên vật liệu rất quen thuộc dành cho trẻ để tham gia hoạt động tạo hình</a:t>
            </a:r>
            <a:r>
              <a:rPr lang="vi-VN" dirty="0" smtClean="0">
                <a:solidFill>
                  <a:srgbClr val="002060"/>
                </a:solidFill>
                <a:latin typeface="Times New Roman" panose="02020603050405020304" pitchFamily="18" charset="0"/>
                <a:cs typeface="Times New Roman" panose="02020603050405020304" pitchFamily="18" charset="0"/>
              </a:rPr>
              <a:t>.</a:t>
            </a:r>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-T</a:t>
            </a:r>
            <a:r>
              <a:rPr lang="vi-VN" dirty="0" smtClean="0">
                <a:solidFill>
                  <a:srgbClr val="002060"/>
                </a:solidFill>
                <a:latin typeface="Times New Roman" panose="02020603050405020304" pitchFamily="18" charset="0"/>
                <a:cs typeface="Times New Roman" panose="02020603050405020304" pitchFamily="18" charset="0"/>
              </a:rPr>
              <a:t>ận </a:t>
            </a:r>
            <a:r>
              <a:rPr lang="vi-VN" dirty="0">
                <a:solidFill>
                  <a:srgbClr val="002060"/>
                </a:solidFill>
                <a:latin typeface="Times New Roman" panose="02020603050405020304" pitchFamily="18" charset="0"/>
                <a:cs typeface="Times New Roman" panose="02020603050405020304" pitchFamily="18" charset="0"/>
              </a:rPr>
              <a:t>dụng các nguyên vật liệu sẵn có, dễ tìm, phế liệu bỏ từ gia đình để tạo sự đa dạng của nguyên vật liệu nhằm khuyến khích khả năng sáng tạo của trẻ. </a:t>
            </a:r>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-Đ</a:t>
            </a:r>
            <a:r>
              <a:rPr lang="vi-VN" dirty="0" smtClean="0">
                <a:solidFill>
                  <a:srgbClr val="002060"/>
                </a:solidFill>
                <a:latin typeface="Times New Roman" panose="02020603050405020304" pitchFamily="18" charset="0"/>
                <a:cs typeface="Times New Roman" panose="02020603050405020304" pitchFamily="18" charset="0"/>
              </a:rPr>
              <a:t>ảm </a:t>
            </a:r>
            <a:r>
              <a:rPr lang="vi-VN" dirty="0">
                <a:solidFill>
                  <a:srgbClr val="002060"/>
                </a:solidFill>
                <a:latin typeface="Times New Roman" panose="02020603050405020304" pitchFamily="18" charset="0"/>
                <a:cs typeface="Times New Roman" panose="02020603050405020304" pitchFamily="18" charset="0"/>
              </a:rPr>
              <a:t>bảo khi sử dụng nguyên liệu tạo hình, tôi luôn chú ý những điểm sau:</a:t>
            </a:r>
            <a:endParaRPr lang="en-US" dirty="0">
              <a:solidFill>
                <a:srgbClr val="002060"/>
              </a:solidFill>
              <a:latin typeface="Times New Roman" panose="02020603050405020304" pitchFamily="18" charset="0"/>
              <a:cs typeface="Times New Roman" panose="02020603050405020304" pitchFamily="18" charset="0"/>
            </a:endParaRPr>
          </a:p>
          <a:p>
            <a:r>
              <a:rPr lang="vi-VN" dirty="0">
                <a:solidFill>
                  <a:srgbClr val="002060"/>
                </a:solidFill>
                <a:latin typeface="Times New Roman" panose="02020603050405020304" pitchFamily="18" charset="0"/>
                <a:cs typeface="Times New Roman" panose="02020603050405020304" pitchFamily="18" charset="0"/>
              </a:rPr>
              <a:t>+ An toàn </a:t>
            </a:r>
            <a:endParaRPr lang="en-US" dirty="0">
              <a:solidFill>
                <a:srgbClr val="002060"/>
              </a:solidFill>
              <a:latin typeface="Times New Roman" panose="02020603050405020304" pitchFamily="18" charset="0"/>
              <a:cs typeface="Times New Roman" panose="02020603050405020304" pitchFamily="18" charset="0"/>
            </a:endParaRPr>
          </a:p>
          <a:p>
            <a:r>
              <a:rPr lang="vi-VN" dirty="0">
                <a:solidFill>
                  <a:srgbClr val="002060"/>
                </a:solidFill>
                <a:latin typeface="Times New Roman" panose="02020603050405020304" pitchFamily="18" charset="0"/>
                <a:cs typeface="Times New Roman" panose="02020603050405020304" pitchFamily="18" charset="0"/>
              </a:rPr>
              <a:t>+ Dễ </a:t>
            </a:r>
            <a:r>
              <a:rPr lang="vi-VN" dirty="0" smtClean="0">
                <a:solidFill>
                  <a:srgbClr val="002060"/>
                </a:solidFill>
                <a:latin typeface="Times New Roman" panose="02020603050405020304" pitchFamily="18" charset="0"/>
                <a:cs typeface="Times New Roman" panose="02020603050405020304" pitchFamily="18" charset="0"/>
              </a:rPr>
              <a:t>kiếm</a:t>
            </a:r>
            <a:endParaRPr lang="en-US" dirty="0">
              <a:solidFill>
                <a:srgbClr val="002060"/>
              </a:solidFill>
              <a:latin typeface="Times New Roman" panose="02020603050405020304" pitchFamily="18" charset="0"/>
              <a:cs typeface="Times New Roman" panose="02020603050405020304" pitchFamily="18" charset="0"/>
            </a:endParaRPr>
          </a:p>
          <a:p>
            <a:r>
              <a:rPr lang="es-BO" dirty="0">
                <a:solidFill>
                  <a:srgbClr val="002060"/>
                </a:solidFill>
                <a:latin typeface="Times New Roman" panose="02020603050405020304" pitchFamily="18" charset="0"/>
                <a:cs typeface="Times New Roman" panose="02020603050405020304" pitchFamily="18" charset="0"/>
              </a:rPr>
              <a:t>+ </a:t>
            </a:r>
            <a:r>
              <a:rPr lang="es-BO" dirty="0" err="1">
                <a:solidFill>
                  <a:srgbClr val="002060"/>
                </a:solidFill>
                <a:latin typeface="Times New Roman" panose="02020603050405020304" pitchFamily="18" charset="0"/>
                <a:cs typeface="Times New Roman" panose="02020603050405020304" pitchFamily="18" charset="0"/>
              </a:rPr>
              <a:t>Dễ</a:t>
            </a:r>
            <a:r>
              <a:rPr lang="es-BO" dirty="0">
                <a:solidFill>
                  <a:srgbClr val="002060"/>
                </a:solidFill>
                <a:latin typeface="Times New Roman" panose="02020603050405020304" pitchFamily="18" charset="0"/>
                <a:cs typeface="Times New Roman" panose="02020603050405020304" pitchFamily="18" charset="0"/>
              </a:rPr>
              <a:t> </a:t>
            </a:r>
            <a:r>
              <a:rPr lang="es-BO" dirty="0" err="1">
                <a:solidFill>
                  <a:srgbClr val="002060"/>
                </a:solidFill>
                <a:latin typeface="Times New Roman" panose="02020603050405020304" pitchFamily="18" charset="0"/>
                <a:cs typeface="Times New Roman" panose="02020603050405020304" pitchFamily="18" charset="0"/>
              </a:rPr>
              <a:t>bảo</a:t>
            </a:r>
            <a:r>
              <a:rPr lang="es-BO" dirty="0">
                <a:solidFill>
                  <a:srgbClr val="002060"/>
                </a:solidFill>
                <a:latin typeface="Times New Roman" panose="02020603050405020304" pitchFamily="18" charset="0"/>
                <a:cs typeface="Times New Roman" panose="02020603050405020304" pitchFamily="18" charset="0"/>
              </a:rPr>
              <a:t> </a:t>
            </a:r>
            <a:r>
              <a:rPr lang="es-BO" dirty="0" err="1">
                <a:solidFill>
                  <a:srgbClr val="002060"/>
                </a:solidFill>
                <a:latin typeface="Times New Roman" panose="02020603050405020304" pitchFamily="18" charset="0"/>
                <a:cs typeface="Times New Roman" panose="02020603050405020304" pitchFamily="18" charset="0"/>
              </a:rPr>
              <a:t>quản</a:t>
            </a:r>
            <a:r>
              <a:rPr lang="es-BO" dirty="0">
                <a:solidFill>
                  <a:srgbClr val="002060"/>
                </a:solidFill>
                <a:latin typeface="Times New Roman" panose="02020603050405020304" pitchFamily="18" charset="0"/>
                <a:cs typeface="Times New Roman" panose="02020603050405020304" pitchFamily="18" charset="0"/>
              </a:rPr>
              <a:t> hay </a:t>
            </a:r>
            <a:r>
              <a:rPr lang="es-BO" dirty="0" err="1">
                <a:solidFill>
                  <a:srgbClr val="002060"/>
                </a:solidFill>
                <a:latin typeface="Times New Roman" panose="02020603050405020304" pitchFamily="18" charset="0"/>
                <a:cs typeface="Times New Roman" panose="02020603050405020304" pitchFamily="18" charset="0"/>
              </a:rPr>
              <a:t>cất</a:t>
            </a:r>
            <a:r>
              <a:rPr lang="es-BO" dirty="0">
                <a:solidFill>
                  <a:srgbClr val="002060"/>
                </a:solidFill>
                <a:latin typeface="Times New Roman" panose="02020603050405020304" pitchFamily="18" charset="0"/>
                <a:cs typeface="Times New Roman" panose="02020603050405020304" pitchFamily="18" charset="0"/>
              </a:rPr>
              <a:t> </a:t>
            </a:r>
            <a:r>
              <a:rPr lang="es-BO" dirty="0" err="1">
                <a:solidFill>
                  <a:srgbClr val="002060"/>
                </a:solidFill>
                <a:latin typeface="Times New Roman" panose="02020603050405020304" pitchFamily="18" charset="0"/>
                <a:cs typeface="Times New Roman" panose="02020603050405020304" pitchFamily="18" charset="0"/>
              </a:rPr>
              <a:t>giữ</a:t>
            </a:r>
            <a:r>
              <a:rPr lang="es-BO"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r>
              <a:rPr lang="es-BO" dirty="0">
                <a:solidFill>
                  <a:srgbClr val="002060"/>
                </a:solidFill>
                <a:latin typeface="Times New Roman" panose="02020603050405020304" pitchFamily="18" charset="0"/>
                <a:cs typeface="Times New Roman" panose="02020603050405020304" pitchFamily="18" charset="0"/>
              </a:rPr>
              <a:t>+ </a:t>
            </a:r>
            <a:r>
              <a:rPr lang="es-BO" dirty="0" err="1">
                <a:solidFill>
                  <a:srgbClr val="002060"/>
                </a:solidFill>
                <a:latin typeface="Times New Roman" panose="02020603050405020304" pitchFamily="18" charset="0"/>
                <a:cs typeface="Times New Roman" panose="02020603050405020304" pitchFamily="18" charset="0"/>
              </a:rPr>
              <a:t>Dễ</a:t>
            </a:r>
            <a:r>
              <a:rPr lang="es-BO" dirty="0">
                <a:solidFill>
                  <a:srgbClr val="002060"/>
                </a:solidFill>
                <a:latin typeface="Times New Roman" panose="02020603050405020304" pitchFamily="18" charset="0"/>
                <a:cs typeface="Times New Roman" panose="02020603050405020304" pitchFamily="18" charset="0"/>
              </a:rPr>
              <a:t> </a:t>
            </a:r>
            <a:r>
              <a:rPr lang="es-BO" dirty="0" err="1">
                <a:solidFill>
                  <a:srgbClr val="002060"/>
                </a:solidFill>
                <a:latin typeface="Times New Roman" panose="02020603050405020304" pitchFamily="18" charset="0"/>
                <a:cs typeface="Times New Roman" panose="02020603050405020304" pitchFamily="18" charset="0"/>
              </a:rPr>
              <a:t>cầm</a:t>
            </a:r>
            <a:r>
              <a:rPr lang="es-BO" dirty="0">
                <a:solidFill>
                  <a:srgbClr val="002060"/>
                </a:solidFill>
                <a:latin typeface="Times New Roman" panose="02020603050405020304" pitchFamily="18" charset="0"/>
                <a:cs typeface="Times New Roman" panose="02020603050405020304" pitchFamily="18" charset="0"/>
              </a:rPr>
              <a:t> </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6" name="Picture 5"/>
          <p:cNvPicPr>
            <a:picLocks noChangeAspect="1"/>
          </p:cNvPicPr>
          <p:nvPr/>
        </p:nvPicPr>
        <p:blipFill>
          <a:blip r:embed="rId2"/>
          <a:stretch>
            <a:fillRect/>
          </a:stretch>
        </p:blipFill>
        <p:spPr>
          <a:xfrm rot="16200000">
            <a:off x="8859161" y="4542089"/>
            <a:ext cx="1807895" cy="2410526"/>
          </a:xfrm>
          <a:prstGeom prst="rect">
            <a:avLst/>
          </a:prstGeom>
        </p:spPr>
      </p:pic>
      <p:pic>
        <p:nvPicPr>
          <p:cNvPr id="7" name="Picture 6"/>
          <p:cNvPicPr>
            <a:picLocks noChangeAspect="1"/>
          </p:cNvPicPr>
          <p:nvPr/>
        </p:nvPicPr>
        <p:blipFill>
          <a:blip r:embed="rId3"/>
          <a:stretch>
            <a:fillRect/>
          </a:stretch>
        </p:blipFill>
        <p:spPr>
          <a:xfrm rot="16200000">
            <a:off x="4246158" y="2461981"/>
            <a:ext cx="1957204" cy="2586549"/>
          </a:xfrm>
          <a:prstGeom prst="rect">
            <a:avLst/>
          </a:prstGeom>
        </p:spPr>
      </p:pic>
      <p:pic>
        <p:nvPicPr>
          <p:cNvPr id="8" name="Picture 7"/>
          <p:cNvPicPr>
            <a:picLocks noChangeAspect="1"/>
          </p:cNvPicPr>
          <p:nvPr/>
        </p:nvPicPr>
        <p:blipFill>
          <a:blip r:embed="rId4"/>
          <a:stretch>
            <a:fillRect/>
          </a:stretch>
        </p:blipFill>
        <p:spPr>
          <a:xfrm rot="16200000">
            <a:off x="5534789" y="4533375"/>
            <a:ext cx="1860173" cy="2480231"/>
          </a:xfrm>
          <a:prstGeom prst="rect">
            <a:avLst/>
          </a:prstGeom>
        </p:spPr>
      </p:pic>
      <p:pic>
        <p:nvPicPr>
          <p:cNvPr id="9" name="Picture 8"/>
          <p:cNvPicPr>
            <a:picLocks noChangeAspect="1"/>
          </p:cNvPicPr>
          <p:nvPr/>
        </p:nvPicPr>
        <p:blipFill>
          <a:blip r:embed="rId5"/>
          <a:stretch>
            <a:fillRect/>
          </a:stretch>
        </p:blipFill>
        <p:spPr>
          <a:xfrm rot="16200000">
            <a:off x="7103764" y="2533088"/>
            <a:ext cx="1912190" cy="2399321"/>
          </a:xfrm>
          <a:prstGeom prst="rect">
            <a:avLst/>
          </a:prstGeom>
        </p:spPr>
      </p:pic>
      <p:pic>
        <p:nvPicPr>
          <p:cNvPr id="10" name="Picture 9"/>
          <p:cNvPicPr>
            <a:picLocks noChangeAspect="1"/>
          </p:cNvPicPr>
          <p:nvPr/>
        </p:nvPicPr>
        <p:blipFill>
          <a:blip r:embed="rId6"/>
          <a:stretch>
            <a:fillRect/>
          </a:stretch>
        </p:blipFill>
        <p:spPr>
          <a:xfrm>
            <a:off x="368200" y="2889052"/>
            <a:ext cx="3497704" cy="3323729"/>
          </a:xfrm>
          <a:prstGeom prst="rect">
            <a:avLst/>
          </a:prstGeom>
        </p:spPr>
      </p:pic>
      <p:pic>
        <p:nvPicPr>
          <p:cNvPr id="11" name="Picture 10"/>
          <p:cNvPicPr>
            <a:picLocks noChangeAspect="1"/>
          </p:cNvPicPr>
          <p:nvPr/>
        </p:nvPicPr>
        <p:blipFill>
          <a:blip r:embed="rId7"/>
          <a:stretch>
            <a:fillRect/>
          </a:stretch>
        </p:blipFill>
        <p:spPr>
          <a:xfrm rot="16200000">
            <a:off x="9813122" y="2610227"/>
            <a:ext cx="1912190" cy="2335070"/>
          </a:xfrm>
          <a:prstGeom prst="rect">
            <a:avLst/>
          </a:prstGeom>
        </p:spPr>
      </p:pic>
    </p:spTree>
    <p:extLst>
      <p:ext uri="{BB962C8B-B14F-4D97-AF65-F5344CB8AC3E}">
        <p14:creationId xmlns:p14="http://schemas.microsoft.com/office/powerpoint/2010/main" val="3153168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Rounded Rectangle 1"/>
          <p:cNvSpPr/>
          <p:nvPr/>
        </p:nvSpPr>
        <p:spPr>
          <a:xfrm>
            <a:off x="312464" y="571978"/>
            <a:ext cx="2168769" cy="30270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i="1" dirty="0">
                <a:solidFill>
                  <a:srgbClr val="FF0000"/>
                </a:solidFill>
                <a:latin typeface="Times New Roman" panose="02020603050405020304" pitchFamily="18" charset="0"/>
                <a:cs typeface="Times New Roman" panose="02020603050405020304" pitchFamily="18" charset="0"/>
              </a:rPr>
              <a:t>Biện pháp 4: Xây dựng một số hoạt động tạo hình sáng tạo theo chủ đề.</a:t>
            </a:r>
            <a:endParaRPr lang="en-US" dirty="0">
              <a:solidFill>
                <a:srgbClr val="FF0000"/>
              </a:solidFill>
              <a:latin typeface="Times New Roman" panose="02020603050405020304" pitchFamily="18" charset="0"/>
              <a:cs typeface="Times New Roman" panose="02020603050405020304" pitchFamily="18" charset="0"/>
            </a:endParaRPr>
          </a:p>
          <a:p>
            <a:pPr algn="ctr"/>
            <a:endParaRPr lang="en-US" dirty="0"/>
          </a:p>
        </p:txBody>
      </p:sp>
      <p:sp>
        <p:nvSpPr>
          <p:cNvPr id="3" name="TextBox 2"/>
          <p:cNvSpPr txBox="1"/>
          <p:nvPr/>
        </p:nvSpPr>
        <p:spPr>
          <a:xfrm>
            <a:off x="3134112" y="183974"/>
            <a:ext cx="6316162" cy="1477328"/>
          </a:xfrm>
          <a:prstGeom prst="rect">
            <a:avLst/>
          </a:prstGeom>
          <a:noFill/>
        </p:spPr>
        <p:txBody>
          <a:bodyPr wrap="square" rtlCol="0">
            <a:spAutoFit/>
          </a:bodyPr>
          <a:lstStyle/>
          <a:p>
            <a:r>
              <a:rPr lang="pt-BR" dirty="0" smtClean="0">
                <a:solidFill>
                  <a:srgbClr val="002060"/>
                </a:solidFill>
                <a:latin typeface="Times New Roman" panose="02020603050405020304" pitchFamily="18" charset="0"/>
                <a:cs typeface="Times New Roman" panose="02020603050405020304" pitchFamily="18" charset="0"/>
              </a:rPr>
              <a:t>-Xây </a:t>
            </a:r>
            <a:r>
              <a:rPr lang="pt-BR" dirty="0">
                <a:solidFill>
                  <a:srgbClr val="002060"/>
                </a:solidFill>
                <a:latin typeface="Times New Roman" panose="02020603050405020304" pitchFamily="18" charset="0"/>
                <a:cs typeface="Times New Roman" panose="02020603050405020304" pitchFamily="18" charset="0"/>
              </a:rPr>
              <a:t>dựng thêm một một số đề tài tạo hình sáng tạo phù hợp với khả năng tạo hình của trẻ nhà trẻ</a:t>
            </a:r>
            <a:endParaRPr lang="pt-BR" dirty="0" smtClean="0">
              <a:solidFill>
                <a:srgbClr val="002060"/>
              </a:solidFill>
              <a:latin typeface="Times New Roman" panose="02020603050405020304" pitchFamily="18" charset="0"/>
              <a:cs typeface="Times New Roman" panose="02020603050405020304" pitchFamily="18" charset="0"/>
            </a:endParaRPr>
          </a:p>
          <a:p>
            <a:r>
              <a:rPr lang="pt-BR" dirty="0" smtClean="0">
                <a:solidFill>
                  <a:srgbClr val="002060"/>
                </a:solidFill>
                <a:latin typeface="Times New Roman" panose="02020603050405020304" pitchFamily="18" charset="0"/>
                <a:cs typeface="Times New Roman" panose="02020603050405020304" pitchFamily="18" charset="0"/>
              </a:rPr>
              <a:t>-Trẻ được </a:t>
            </a:r>
            <a:r>
              <a:rPr lang="pt-BR" dirty="0">
                <a:solidFill>
                  <a:srgbClr val="002060"/>
                </a:solidFill>
                <a:latin typeface="Times New Roman" panose="02020603050405020304" pitchFamily="18" charset="0"/>
                <a:cs typeface="Times New Roman" panose="02020603050405020304" pitchFamily="18" charset="0"/>
              </a:rPr>
              <a:t>trải nghiệm và được tiếp xúc với nhiều nguyên vật liệu khác </a:t>
            </a:r>
            <a:r>
              <a:rPr lang="pt-BR" dirty="0" smtClean="0">
                <a:solidFill>
                  <a:srgbClr val="002060"/>
                </a:solidFill>
                <a:latin typeface="Times New Roman" panose="02020603050405020304" pitchFamily="18" charset="0"/>
                <a:cs typeface="Times New Roman" panose="02020603050405020304" pitchFamily="18" charset="0"/>
              </a:rPr>
              <a:t>nhau</a:t>
            </a:r>
            <a:endParaRPr lang="en-US" dirty="0"/>
          </a:p>
          <a:p>
            <a:endParaRPr lang="en-US" dirty="0" smtClean="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31318" y="4141351"/>
            <a:ext cx="3201277" cy="2398449"/>
          </a:xfrm>
          <a:prstGeom prst="rect">
            <a:avLst/>
          </a:prstGeom>
        </p:spPr>
      </p:pic>
      <p:pic>
        <p:nvPicPr>
          <p:cNvPr id="5" name="Picture 4"/>
          <p:cNvPicPr>
            <a:picLocks noChangeAspect="1"/>
          </p:cNvPicPr>
          <p:nvPr/>
        </p:nvPicPr>
        <p:blipFill>
          <a:blip r:embed="rId4"/>
          <a:stretch>
            <a:fillRect/>
          </a:stretch>
        </p:blipFill>
        <p:spPr>
          <a:xfrm>
            <a:off x="3357991" y="1586024"/>
            <a:ext cx="3308575" cy="2478838"/>
          </a:xfrm>
          <a:prstGeom prst="rect">
            <a:avLst/>
          </a:prstGeom>
        </p:spPr>
      </p:pic>
      <p:pic>
        <p:nvPicPr>
          <p:cNvPr id="6" name="Picture 5"/>
          <p:cNvPicPr>
            <a:picLocks noChangeAspect="1"/>
          </p:cNvPicPr>
          <p:nvPr/>
        </p:nvPicPr>
        <p:blipFill>
          <a:blip r:embed="rId5"/>
          <a:stretch>
            <a:fillRect/>
          </a:stretch>
        </p:blipFill>
        <p:spPr>
          <a:xfrm>
            <a:off x="6099476" y="4279163"/>
            <a:ext cx="3350798" cy="2375497"/>
          </a:xfrm>
          <a:prstGeom prst="rect">
            <a:avLst/>
          </a:prstGeom>
        </p:spPr>
      </p:pic>
      <p:pic>
        <p:nvPicPr>
          <p:cNvPr id="7" name="Picture 6"/>
          <p:cNvPicPr>
            <a:picLocks noChangeAspect="1"/>
          </p:cNvPicPr>
          <p:nvPr/>
        </p:nvPicPr>
        <p:blipFill>
          <a:blip r:embed="rId6"/>
          <a:stretch>
            <a:fillRect/>
          </a:stretch>
        </p:blipFill>
        <p:spPr>
          <a:xfrm>
            <a:off x="8677673" y="1501856"/>
            <a:ext cx="2850959" cy="2722452"/>
          </a:xfrm>
          <a:prstGeom prst="rect">
            <a:avLst/>
          </a:prstGeom>
        </p:spPr>
      </p:pic>
    </p:spTree>
    <p:extLst>
      <p:ext uri="{BB962C8B-B14F-4D97-AF65-F5344CB8AC3E}">
        <p14:creationId xmlns:p14="http://schemas.microsoft.com/office/powerpoint/2010/main" val="1442435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107227">
            <a:off x="351250" y="255791"/>
            <a:ext cx="3118009" cy="3267509"/>
          </a:xfrm>
          <a:prstGeom prst="rect">
            <a:avLst/>
          </a:prstGeom>
        </p:spPr>
      </p:pic>
      <p:pic>
        <p:nvPicPr>
          <p:cNvPr id="3" name="Picture 2"/>
          <p:cNvPicPr>
            <a:picLocks noChangeAspect="1"/>
          </p:cNvPicPr>
          <p:nvPr/>
        </p:nvPicPr>
        <p:blipFill>
          <a:blip r:embed="rId3"/>
          <a:stretch>
            <a:fillRect/>
          </a:stretch>
        </p:blipFill>
        <p:spPr>
          <a:xfrm rot="20770777">
            <a:off x="1605960" y="3632231"/>
            <a:ext cx="3072800" cy="2900745"/>
          </a:xfrm>
          <a:prstGeom prst="rect">
            <a:avLst/>
          </a:prstGeom>
        </p:spPr>
      </p:pic>
      <p:pic>
        <p:nvPicPr>
          <p:cNvPr id="4" name="Picture 3"/>
          <p:cNvPicPr>
            <a:picLocks noChangeAspect="1"/>
          </p:cNvPicPr>
          <p:nvPr/>
        </p:nvPicPr>
        <p:blipFill>
          <a:blip r:embed="rId4"/>
          <a:stretch>
            <a:fillRect/>
          </a:stretch>
        </p:blipFill>
        <p:spPr>
          <a:xfrm>
            <a:off x="4620057" y="251537"/>
            <a:ext cx="3309552" cy="3276016"/>
          </a:xfrm>
          <a:prstGeom prst="rect">
            <a:avLst/>
          </a:prstGeom>
        </p:spPr>
      </p:pic>
      <p:pic>
        <p:nvPicPr>
          <p:cNvPr id="5" name="Picture 4"/>
          <p:cNvPicPr>
            <a:picLocks noChangeAspect="1"/>
          </p:cNvPicPr>
          <p:nvPr/>
        </p:nvPicPr>
        <p:blipFill>
          <a:blip r:embed="rId5"/>
          <a:stretch>
            <a:fillRect/>
          </a:stretch>
        </p:blipFill>
        <p:spPr>
          <a:xfrm rot="465096">
            <a:off x="6079530" y="3826571"/>
            <a:ext cx="3494990" cy="2632048"/>
          </a:xfrm>
          <a:prstGeom prst="rect">
            <a:avLst/>
          </a:prstGeom>
        </p:spPr>
      </p:pic>
      <p:pic>
        <p:nvPicPr>
          <p:cNvPr id="6" name="Picture 5"/>
          <p:cNvPicPr>
            <a:picLocks noChangeAspect="1"/>
          </p:cNvPicPr>
          <p:nvPr/>
        </p:nvPicPr>
        <p:blipFill>
          <a:blip r:embed="rId6"/>
          <a:stretch>
            <a:fillRect/>
          </a:stretch>
        </p:blipFill>
        <p:spPr>
          <a:xfrm rot="440002">
            <a:off x="8309094" y="353803"/>
            <a:ext cx="3376298" cy="3392527"/>
          </a:xfrm>
          <a:prstGeom prst="rect">
            <a:avLst/>
          </a:prstGeom>
        </p:spPr>
      </p:pic>
    </p:spTree>
    <p:extLst>
      <p:ext uri="{BB962C8B-B14F-4D97-AF65-F5344CB8AC3E}">
        <p14:creationId xmlns:p14="http://schemas.microsoft.com/office/powerpoint/2010/main" val="124222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
  <TotalTime>1046</TotalTime>
  <Words>1067</Words>
  <Application>Microsoft Office PowerPoint</Application>
  <PresentationFormat>Widescreen</PresentationFormat>
  <Paragraphs>138</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Tahoma</vt:lpstr>
      <vt:lpstr>Times New Roman</vt:lpstr>
      <vt:lpstr>Tw Cen MT</vt:lpstr>
      <vt:lpstr>Tw Cen MT Condensed</vt:lpstr>
      <vt:lpstr>Wingdings 3</vt:lpstr>
      <vt:lpstr>Integral</vt:lpstr>
      <vt:lpstr>MỘT SỐ BIỆN PHÁP PHÁT TRIỂN THẨM MĨ CHO TRẺ 24-36 THÁNG TUỔI THÔNG QUA HOẠT ĐỘNG TẠO HÌNH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www.blogthuthuatwin10.com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105</cp:revision>
  <dcterms:created xsi:type="dcterms:W3CDTF">2020-11-07T09:54:31Z</dcterms:created>
  <dcterms:modified xsi:type="dcterms:W3CDTF">2024-11-18T16:58:35Z</dcterms:modified>
</cp:coreProperties>
</file>