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65" r:id="rId3"/>
    <p:sldId id="266" r:id="rId4"/>
    <p:sldId id="268" r:id="rId5"/>
    <p:sldId id="267" r:id="rId6"/>
    <p:sldId id="257" r:id="rId7"/>
    <p:sldId id="258" r:id="rId8"/>
    <p:sldId id="262" r:id="rId9"/>
    <p:sldId id="259" r:id="rId10"/>
    <p:sldId id="260" r:id="rId11"/>
    <p:sldId id="261"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90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0B8D69-9114-49A2-B1B7-0A88EE7802FC}" type="datetimeFigureOut">
              <a:rPr lang="en-US" smtClean="0"/>
              <a:pPr/>
              <a:t>3/30/2024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AADA72E-77B4-4741-95F5-DB187D33255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9C4CDF-5E36-4663-8A88-7A301793EBBF}" type="datetimeFigureOut">
              <a:rPr lang="en-US" smtClean="0"/>
              <a:pPr/>
              <a:t>3/30/2024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7DF012-404A-41A9-BB81-89467E416C5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07DF012-404A-41A9-BB81-89467E416C5D}"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dirty="0"/>
          </a:p>
        </p:txBody>
      </p:sp>
      <p:sp>
        <p:nvSpPr>
          <p:cNvPr id="4" name="Slide Number Placeholder 3"/>
          <p:cNvSpPr>
            <a:spLocks noGrp="1"/>
          </p:cNvSpPr>
          <p:nvPr>
            <p:ph type="sldNum" sz="quarter" idx="10"/>
          </p:nvPr>
        </p:nvSpPr>
        <p:spPr/>
        <p:txBody>
          <a:bodyPr/>
          <a:lstStyle/>
          <a:p>
            <a:fld id="{B07DF012-404A-41A9-BB81-89467E416C5D}" type="slidenum">
              <a:rPr lang="en-US" smtClean="0"/>
              <a:pPr/>
              <a:t>6</a:t>
            </a:fld>
            <a:endParaRPr lang="en-US"/>
          </a:p>
        </p:txBody>
      </p:sp>
    </p:spTree>
    <p:extLst>
      <p:ext uri="{BB962C8B-B14F-4D97-AF65-F5344CB8AC3E}">
        <p14:creationId xmlns:p14="http://schemas.microsoft.com/office/powerpoint/2010/main" val="4045257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B0F253-AB22-47A4-8ED3-FF4B0DA4E972}" type="datetime1">
              <a:rPr lang="vi-VN" smtClean="0"/>
              <a:pPr/>
              <a:t>30/03/2024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A06F32-A2F4-4DCE-895C-0F314A3CBAA8}" type="datetime1">
              <a:rPr lang="vi-VN" smtClean="0"/>
              <a:pPr/>
              <a:t>30/03/2024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00A2A-9102-44E2-B920-0F8BCDA76F59}" type="datetime1">
              <a:rPr lang="vi-VN" smtClean="0"/>
              <a:pPr/>
              <a:t>30/03/2024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D4B2B6-05E6-4B9C-83EC-E38D3821BE3B}" type="datetime1">
              <a:rPr lang="vi-VN" smtClean="0"/>
              <a:pPr/>
              <a:t>30/03/2024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3F918E-1E55-41BE-AD21-E7D540EAAD01}" type="datetime1">
              <a:rPr lang="vi-VN" smtClean="0"/>
              <a:pPr/>
              <a:t>30/03/2024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D63706-FBA2-48CB-8AC2-901E4086F740}" type="datetime1">
              <a:rPr lang="vi-VN" smtClean="0"/>
              <a:pPr/>
              <a:t>30/03/2024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C0ABDD-D275-4C49-9720-9CA40BBF523D}" type="datetime1">
              <a:rPr lang="vi-VN" smtClean="0"/>
              <a:pPr/>
              <a:t>30/03/2024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BFD866-3102-448B-ABCD-B06E6E65ED99}" type="datetime1">
              <a:rPr lang="vi-VN" smtClean="0"/>
              <a:pPr/>
              <a:t>30/03/2024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20C02F-94C9-472C-8547-06CB156AB9A6}" type="datetime1">
              <a:rPr lang="vi-VN" smtClean="0"/>
              <a:pPr/>
              <a:t>30/03/2024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E94B79-234F-45E5-A756-1E876171336F}" type="datetime1">
              <a:rPr lang="vi-VN" smtClean="0"/>
              <a:pPr/>
              <a:t>30/03/2024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368E1B-AAE5-4183-BBC7-D036691B42BD}" type="datetime1">
              <a:rPr lang="vi-VN" smtClean="0"/>
              <a:pPr/>
              <a:t>30/03/2024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2AFB05-10A2-4331-A9E1-587C0DF3606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D910EC-CDE6-4096-969A-C25C9798C538}" type="datetime1">
              <a:rPr lang="vi-VN" smtClean="0"/>
              <a:pPr/>
              <a:t>30/03/2024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2AFB05-10A2-4331-A9E1-587C0DF3606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audio" Target="file:///C:\Users\MyPC\Documents\&#194;U%20HUY&#7872;N\BGDT%20THANG9-%20AU%20HUYEN\Xu&#226;n%20Mai%20&#8211;%20Tr&#432;&#7901;ng%20Ch&#250;ng%20Ch&#225;u%20L&#224;%20Tr&#432;&#7901;ng%20M&#7847;m%20Non.mp3" TargetMode="Externa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audio" Target="file:///C:\Users\MyPC\Documents\&#194;U%20HUY&#7872;N\BGDT%20THANG9-%20AU%20HUYEN\V.A%20&#8211;%20&#272;o&#224;n%20T&#224;u%20Nh&#7887;%20X&#237;u.mp3" TargetMode="External"/><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1.xml"/><Relationship Id="rId1" Type="http://schemas.openxmlformats.org/officeDocument/2006/relationships/audio" Target="file:///C:\Users\MyPC\Documents\&#194;U%20HUY&#7872;N\BGDT%20THANG9-%20AU%20HUYEN\VuiDenTruongBeat-VA-5598594.mp3" TargetMode="Externa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p:txBody>
          <a:bodyPr/>
          <a:lstStyle/>
          <a:p>
            <a:endParaRPr lang="en-US"/>
          </a:p>
        </p:txBody>
      </p:sp>
      <p:sp>
        <p:nvSpPr>
          <p:cNvPr id="22" name="Subtitle 21"/>
          <p:cNvSpPr>
            <a:spLocks noGrp="1"/>
          </p:cNvSpPr>
          <p:nvPr>
            <p:ph type="subTitle" idx="1"/>
          </p:nvPr>
        </p:nvSpPr>
        <p:spPr/>
        <p:txBody>
          <a:bodyPr/>
          <a:lstStyle/>
          <a:p>
            <a:endParaRPr lang="en-US"/>
          </a:p>
        </p:txBody>
      </p:sp>
      <p:pic>
        <p:nvPicPr>
          <p:cNvPr id="9" name="Picture 8" descr="Kết quả hình ảnh cho hinh nen power point d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152" y="-99392"/>
            <a:ext cx="96012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p:cNvSpPr/>
          <p:nvPr/>
        </p:nvSpPr>
        <p:spPr>
          <a:xfrm>
            <a:off x="0" y="304800"/>
            <a:ext cx="184730" cy="923330"/>
          </a:xfrm>
          <a:prstGeom prst="rect">
            <a:avLst/>
          </a:prstGeom>
          <a:noFill/>
        </p:spPr>
        <p:txBody>
          <a:bodyPr wrap="none" lIns="91440" tIns="45720" rIns="91440" bIns="45720">
            <a:spAutoFit/>
          </a:bodyPr>
          <a:lstStyle/>
          <a:p>
            <a:pPr algn="ct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24" name="TextBox 23"/>
          <p:cNvSpPr txBox="1"/>
          <p:nvPr/>
        </p:nvSpPr>
        <p:spPr>
          <a:xfrm>
            <a:off x="1169646" y="2856751"/>
            <a:ext cx="7239000" cy="646331"/>
          </a:xfrm>
          <a:prstGeom prst="rect">
            <a:avLst/>
          </a:prstGeom>
          <a:noFill/>
        </p:spPr>
        <p:txBody>
          <a:bodyPr wrap="square" rtlCol="0">
            <a:spAutoFit/>
          </a:bodyPr>
          <a:lstStyle/>
          <a:p>
            <a:pPr algn="ctr"/>
            <a:r>
              <a:rPr lang="en-US" sz="3600" b="1" dirty="0" smtClean="0">
                <a:solidFill>
                  <a:srgbClr val="FF0000"/>
                </a:solidFill>
              </a:rPr>
              <a:t>GIÁO DỤC THỂ CHẤT</a:t>
            </a:r>
            <a:endParaRPr lang="en-US" sz="3600" b="1" dirty="0">
              <a:solidFill>
                <a:srgbClr val="FF0000"/>
              </a:solidFill>
            </a:endParaRPr>
          </a:p>
        </p:txBody>
      </p:sp>
      <p:sp>
        <p:nvSpPr>
          <p:cNvPr id="25" name="TextBox 24"/>
          <p:cNvSpPr txBox="1"/>
          <p:nvPr/>
        </p:nvSpPr>
        <p:spPr>
          <a:xfrm>
            <a:off x="2590800" y="3904662"/>
            <a:ext cx="6096000" cy="1384995"/>
          </a:xfrm>
          <a:prstGeom prst="rect">
            <a:avLst/>
          </a:prstGeom>
          <a:noFill/>
        </p:spPr>
        <p:txBody>
          <a:bodyPr wrap="square" rtlCol="0">
            <a:spAutoFit/>
          </a:bodyPr>
          <a:lstStyle/>
          <a:p>
            <a:r>
              <a:rPr lang="en-US" sz="2100" b="1" dirty="0" smtClean="0"/>
              <a:t>Đề </a:t>
            </a:r>
            <a:r>
              <a:rPr lang="en-US" sz="2100" b="1" dirty="0" err="1" smtClean="0"/>
              <a:t>tài</a:t>
            </a:r>
            <a:r>
              <a:rPr lang="en-US" sz="2100" b="1" dirty="0" smtClean="0"/>
              <a:t>: VĐCB: </a:t>
            </a:r>
            <a:r>
              <a:rPr lang="en-US" sz="2100" b="1" dirty="0" err="1" smtClean="0"/>
              <a:t>Đi</a:t>
            </a:r>
            <a:r>
              <a:rPr lang="en-US" sz="2100" b="1" dirty="0" smtClean="0"/>
              <a:t> </a:t>
            </a:r>
            <a:r>
              <a:rPr lang="en-US" sz="2100" b="1" dirty="0" err="1" smtClean="0"/>
              <a:t>theo</a:t>
            </a:r>
            <a:r>
              <a:rPr lang="en-US" sz="2100" b="1" dirty="0" smtClean="0"/>
              <a:t> </a:t>
            </a:r>
            <a:r>
              <a:rPr lang="en-US" sz="2100" b="1" dirty="0" err="1" smtClean="0"/>
              <a:t>hiệu</a:t>
            </a:r>
            <a:r>
              <a:rPr lang="en-US" sz="2100" b="1" dirty="0" smtClean="0"/>
              <a:t> </a:t>
            </a:r>
            <a:r>
              <a:rPr lang="en-US" sz="2100" b="1" dirty="0" err="1" smtClean="0"/>
              <a:t>lệnh</a:t>
            </a:r>
            <a:endParaRPr lang="en-US" sz="2100" b="1" dirty="0" smtClean="0"/>
          </a:p>
          <a:p>
            <a:r>
              <a:rPr lang="en-US" sz="2100" b="1" dirty="0" smtClean="0"/>
              <a:t>             TCVĐ</a:t>
            </a:r>
            <a:r>
              <a:rPr lang="en-US" sz="2100" b="1" dirty="0" smtClean="0"/>
              <a:t>: “</a:t>
            </a:r>
            <a:r>
              <a:rPr lang="en-US" sz="2100" b="1" dirty="0" err="1" smtClean="0"/>
              <a:t>Chơi</a:t>
            </a:r>
            <a:r>
              <a:rPr lang="en-US" sz="2100" b="1" dirty="0" smtClean="0"/>
              <a:t> </a:t>
            </a:r>
            <a:r>
              <a:rPr lang="en-US" sz="2100" b="1" dirty="0" err="1" smtClean="0"/>
              <a:t>với</a:t>
            </a:r>
            <a:r>
              <a:rPr lang="en-US" sz="2100" b="1" dirty="0" smtClean="0"/>
              <a:t> </a:t>
            </a:r>
            <a:r>
              <a:rPr lang="en-US" sz="2100" b="1" dirty="0" err="1" smtClean="0"/>
              <a:t>dải</a:t>
            </a:r>
            <a:r>
              <a:rPr lang="en-US" sz="2100" b="1" dirty="0" smtClean="0"/>
              <a:t> </a:t>
            </a:r>
            <a:r>
              <a:rPr lang="en-US" sz="2100" b="1" dirty="0" err="1" smtClean="0"/>
              <a:t>lụa</a:t>
            </a:r>
            <a:r>
              <a:rPr lang="en-US" sz="2100" b="1" dirty="0" smtClean="0"/>
              <a:t>”</a:t>
            </a:r>
          </a:p>
          <a:p>
            <a:r>
              <a:rPr lang="en-US" sz="2100" b="1" dirty="0" err="1" smtClean="0"/>
              <a:t>Lứa</a:t>
            </a:r>
            <a:r>
              <a:rPr lang="en-US" sz="2100" b="1" dirty="0" smtClean="0"/>
              <a:t> </a:t>
            </a:r>
            <a:r>
              <a:rPr lang="en-US" sz="2100" b="1" dirty="0" err="1" smtClean="0"/>
              <a:t>tuổi</a:t>
            </a:r>
            <a:r>
              <a:rPr lang="en-US" sz="2100" b="1" dirty="0" smtClean="0"/>
              <a:t>: </a:t>
            </a:r>
            <a:r>
              <a:rPr lang="en-US" sz="2100" b="1" dirty="0" err="1" smtClean="0"/>
              <a:t>Nhà</a:t>
            </a:r>
            <a:r>
              <a:rPr lang="en-US" sz="2100" b="1" dirty="0" smtClean="0"/>
              <a:t> </a:t>
            </a:r>
            <a:r>
              <a:rPr lang="en-US" sz="2100" b="1" dirty="0" err="1" smtClean="0"/>
              <a:t>trẻ</a:t>
            </a:r>
            <a:r>
              <a:rPr lang="en-US" sz="2100" b="1" dirty="0" smtClean="0"/>
              <a:t> (24 </a:t>
            </a:r>
            <a:r>
              <a:rPr lang="en-US" sz="2100" b="1" dirty="0" smtClean="0"/>
              <a:t>– 36 </a:t>
            </a:r>
            <a:r>
              <a:rPr lang="en-US" sz="2100" b="1" dirty="0" err="1" smtClean="0"/>
              <a:t>tháng</a:t>
            </a:r>
            <a:r>
              <a:rPr lang="en-US" sz="2100" b="1" dirty="0" smtClean="0"/>
              <a:t>)</a:t>
            </a:r>
            <a:endParaRPr lang="en-US" sz="2100" b="1" dirty="0" smtClean="0"/>
          </a:p>
          <a:p>
            <a:r>
              <a:rPr lang="en-US" sz="2100" b="1" dirty="0" err="1" smtClean="0"/>
              <a:t>Giáo</a:t>
            </a:r>
            <a:r>
              <a:rPr lang="en-US" sz="2100" b="1" dirty="0" smtClean="0"/>
              <a:t> </a:t>
            </a:r>
            <a:r>
              <a:rPr lang="en-US" sz="2100" b="1" dirty="0" err="1" smtClean="0"/>
              <a:t>viên</a:t>
            </a:r>
            <a:r>
              <a:rPr lang="en-US" sz="2100" b="1" dirty="0" smtClean="0"/>
              <a:t>: </a:t>
            </a:r>
            <a:r>
              <a:rPr lang="en-US" sz="2100" b="1" dirty="0" err="1" smtClean="0"/>
              <a:t>Nguyễn</a:t>
            </a:r>
            <a:r>
              <a:rPr lang="en-US" sz="2100" b="1" dirty="0" smtClean="0"/>
              <a:t> </a:t>
            </a:r>
            <a:r>
              <a:rPr lang="en-US" sz="2100" b="1" dirty="0" err="1" smtClean="0"/>
              <a:t>Thị</a:t>
            </a:r>
            <a:r>
              <a:rPr lang="en-US" sz="2100" b="1" dirty="0" smtClean="0"/>
              <a:t> </a:t>
            </a:r>
            <a:r>
              <a:rPr lang="en-US" sz="2100" b="1" dirty="0" err="1" smtClean="0"/>
              <a:t>Hà</a:t>
            </a:r>
            <a:endParaRPr lang="en-US" sz="2100" b="1" dirty="0" smtClean="0"/>
          </a:p>
        </p:txBody>
      </p:sp>
      <p:sp>
        <p:nvSpPr>
          <p:cNvPr id="28" name="TextBox 27"/>
          <p:cNvSpPr txBox="1"/>
          <p:nvPr/>
        </p:nvSpPr>
        <p:spPr>
          <a:xfrm>
            <a:off x="3093857" y="6276273"/>
            <a:ext cx="2592376" cy="400110"/>
          </a:xfrm>
          <a:prstGeom prst="rect">
            <a:avLst/>
          </a:prstGeom>
          <a:noFill/>
        </p:spPr>
        <p:txBody>
          <a:bodyPr wrap="none" rtlCol="0">
            <a:spAutoFit/>
          </a:bodyPr>
          <a:lstStyle/>
          <a:p>
            <a:r>
              <a:rPr lang="en-US" sz="2000" b="1" dirty="0" smtClean="0"/>
              <a:t>Năm học: </a:t>
            </a:r>
            <a:r>
              <a:rPr lang="en-US" sz="2000" b="1" dirty="0" smtClean="0"/>
              <a:t>2023 </a:t>
            </a:r>
            <a:r>
              <a:rPr lang="en-US" sz="2000" b="1" dirty="0" smtClean="0"/>
              <a:t>– </a:t>
            </a:r>
            <a:r>
              <a:rPr lang="en-US" sz="2000" b="1" dirty="0" smtClean="0"/>
              <a:t>2024</a:t>
            </a:r>
            <a:endParaRPr lang="en-US" sz="2000" b="1" dirty="0"/>
          </a:p>
        </p:txBody>
      </p:sp>
      <p:sp>
        <p:nvSpPr>
          <p:cNvPr id="3" name="TextBox 2"/>
          <p:cNvSpPr txBox="1"/>
          <p:nvPr/>
        </p:nvSpPr>
        <p:spPr>
          <a:xfrm>
            <a:off x="568179" y="89033"/>
            <a:ext cx="7768537" cy="830997"/>
          </a:xfrm>
          <a:prstGeom prst="rect">
            <a:avLst/>
          </a:prstGeom>
          <a:noFill/>
        </p:spPr>
        <p:txBody>
          <a:bodyPr wrap="none" rtlCol="0">
            <a:spAutoFit/>
          </a:bodyPr>
          <a:lstStyle/>
          <a:p>
            <a:pPr algn="ctr"/>
            <a:r>
              <a:rPr lang="en-US" sz="2400" b="1" dirty="0" smtClean="0">
                <a:solidFill>
                  <a:srgbClr val="7030A0"/>
                </a:solidFill>
              </a:rPr>
              <a:t>PHÒNG GIÁO DỤC VÀ ĐÀO TẠO QUẬN LONG BIÊN</a:t>
            </a:r>
          </a:p>
          <a:p>
            <a:pPr algn="ctr"/>
            <a:r>
              <a:rPr lang="en-US" sz="2400" b="1" dirty="0" smtClean="0">
                <a:solidFill>
                  <a:srgbClr val="7030A0"/>
                </a:solidFill>
              </a:rPr>
              <a:t>TRƯỜNG MẦM NON NGUYỆT QUẾ</a:t>
            </a:r>
            <a:endParaRPr lang="en-US" sz="2400" b="1" dirty="0">
              <a:solidFill>
                <a:srgbClr val="7030A0"/>
              </a:solidFill>
            </a:endParaRPr>
          </a:p>
        </p:txBody>
      </p:sp>
      <p:pic>
        <p:nvPicPr>
          <p:cNvPr id="14" name="Picture 2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28276" y="1005782"/>
            <a:ext cx="2181225" cy="169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0034" y="785794"/>
            <a:ext cx="8305800" cy="1470025"/>
          </a:xfrm>
        </p:spPr>
        <p:txBody>
          <a:bodyPr>
            <a:noAutofit/>
          </a:bodyPr>
          <a:lstStyle/>
          <a:p>
            <a:r>
              <a:rPr lang="en-US" sz="5400" b="1" dirty="0" smtClean="0">
                <a:solidFill>
                  <a:srgbClr val="FF0000"/>
                </a:solidFill>
                <a:effectLst>
                  <a:outerShdw blurRad="38100" dist="38100" dir="2700000" algn="tl">
                    <a:srgbClr val="000000">
                      <a:alpha val="43137"/>
                    </a:srgbClr>
                  </a:outerShdw>
                </a:effectLst>
              </a:rPr>
              <a:t>TRÒ CHƠI VẬN ĐỘNG !!</a:t>
            </a:r>
            <a:endParaRPr lang="en-US" sz="5400" b="1" dirty="0">
              <a:solidFill>
                <a:srgbClr val="FF0000"/>
              </a:solidFill>
              <a:effectLst>
                <a:outerShdw blurRad="38100" dist="38100" dir="2700000" algn="tl">
                  <a:srgbClr val="000000">
                    <a:alpha val="43137"/>
                  </a:srgbClr>
                </a:outerShdw>
              </a:effectLst>
            </a:endParaRPr>
          </a:p>
        </p:txBody>
      </p:sp>
      <p:sp>
        <p:nvSpPr>
          <p:cNvPr id="3" name="TextBox 2"/>
          <p:cNvSpPr txBox="1"/>
          <p:nvPr/>
        </p:nvSpPr>
        <p:spPr>
          <a:xfrm>
            <a:off x="1142976" y="2285992"/>
            <a:ext cx="7500990" cy="1200329"/>
          </a:xfrm>
          <a:prstGeom prst="rect">
            <a:avLst/>
          </a:prstGeom>
          <a:noFill/>
        </p:spPr>
        <p:txBody>
          <a:bodyPr wrap="square" rtlCol="0">
            <a:spAutoFit/>
          </a:bodyPr>
          <a:lstStyle/>
          <a:p>
            <a:pPr lvl="0" fontAlgn="base">
              <a:spcBef>
                <a:spcPct val="0"/>
              </a:spcBef>
              <a:spcAft>
                <a:spcPct val="0"/>
              </a:spcAft>
            </a:pPr>
            <a:r>
              <a:rPr lang="pt-BR" sz="3600" b="1" dirty="0" smtClean="0">
                <a:latin typeface="Arial" pitchFamily="34" charset="0"/>
                <a:ea typeface=".VnTime" pitchFamily="34" charset="0"/>
                <a:cs typeface="Times New Roman" pitchFamily="18" charset="0"/>
              </a:rPr>
              <a:t>* TCVĐ:Chơi với dải lụa.</a:t>
            </a:r>
            <a:endParaRPr lang="vi-VN" sz="2800" b="1" dirty="0" smtClean="0">
              <a:latin typeface="Arial" pitchFamily="34" charset="0"/>
              <a:cs typeface="Arial" pitchFamily="34" charset="0"/>
            </a:endParaRPr>
          </a:p>
          <a:p>
            <a:pPr lvl="0" eaLnBrk="0" fontAlgn="base" hangingPunct="0">
              <a:spcBef>
                <a:spcPct val="0"/>
              </a:spcBef>
              <a:spcAft>
                <a:spcPct val="0"/>
              </a:spcAft>
            </a:pPr>
            <a:r>
              <a:rPr lang="pt-BR" dirty="0" smtClean="0">
                <a:latin typeface="Arial" pitchFamily="34" charset="0"/>
                <a:ea typeface=".VnTime" pitchFamily="34" charset="0"/>
                <a:cs typeface="Times New Roman" pitchFamily="18" charset="0"/>
              </a:rPr>
              <a:t> Cô giới thiệu tên trò chơi, cách chơi: Cô dùng tay cầm que có buộc dải lụa phất mạnh các con phải nhảy thật cao để tóm dải lụa.</a:t>
            </a:r>
            <a:endParaRPr lang="pt-BR" dirty="0" smtClean="0">
              <a:latin typeface="Times New Roman" pitchFamily="18" charset="0"/>
              <a:ea typeface=".VnTime"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2514600"/>
            <a:ext cx="8534400" cy="1470025"/>
          </a:xfrm>
        </p:spPr>
        <p:txBody>
          <a:bodyPr>
            <a:normAutofit/>
          </a:bodyPr>
          <a:lstStyle/>
          <a:p>
            <a:r>
              <a:rPr lang="en-US" sz="6600" b="1" dirty="0" smtClean="0">
                <a:solidFill>
                  <a:srgbClr val="7030A0"/>
                </a:solidFill>
                <a:effectLst>
                  <a:outerShdw blurRad="38100" dist="38100" dir="2700000" algn="tl">
                    <a:srgbClr val="000000">
                      <a:alpha val="43137"/>
                    </a:srgbClr>
                  </a:outerShdw>
                </a:effectLst>
              </a:rPr>
              <a:t>HỒI TĨNH !</a:t>
            </a:r>
            <a:endParaRPr lang="en-US" sz="6600" b="1" dirty="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676400"/>
            <a:ext cx="8534400" cy="2743200"/>
          </a:xfrm>
        </p:spPr>
        <p:txBody>
          <a:bodyPr>
            <a:normAutofit/>
          </a:bodyPr>
          <a:lstStyle/>
          <a:p>
            <a:r>
              <a:rPr lang="en-US" sz="6000" b="1" dirty="0" err="1" smtClean="0">
                <a:solidFill>
                  <a:srgbClr val="FF0000"/>
                </a:solidFill>
              </a:rPr>
              <a:t>Kết</a:t>
            </a:r>
            <a:r>
              <a:rPr lang="en-US" sz="6000" b="1" dirty="0" smtClean="0">
                <a:solidFill>
                  <a:srgbClr val="FF0000"/>
                </a:solidFill>
              </a:rPr>
              <a:t> </a:t>
            </a:r>
            <a:r>
              <a:rPr lang="en-US" sz="6000" b="1" dirty="0" err="1" smtClean="0">
                <a:solidFill>
                  <a:srgbClr val="FF0000"/>
                </a:solidFill>
              </a:rPr>
              <a:t>thúc</a:t>
            </a:r>
            <a:r>
              <a:rPr lang="en-US" sz="6000" b="1" dirty="0" smtClean="0">
                <a:solidFill>
                  <a:srgbClr val="FF0000"/>
                </a:solidFill>
              </a:rPr>
              <a:t> </a:t>
            </a:r>
            <a:r>
              <a:rPr lang="en-US" sz="6000" b="1" dirty="0" err="1" smtClean="0">
                <a:solidFill>
                  <a:srgbClr val="FF0000"/>
                </a:solidFill>
              </a:rPr>
              <a:t>giờ</a:t>
            </a:r>
            <a:r>
              <a:rPr lang="en-US" sz="6000" b="1" dirty="0" smtClean="0">
                <a:solidFill>
                  <a:srgbClr val="FF0000"/>
                </a:solidFill>
              </a:rPr>
              <a:t> </a:t>
            </a:r>
            <a:r>
              <a:rPr lang="en-US" sz="6000" b="1" dirty="0" err="1" smtClean="0">
                <a:solidFill>
                  <a:srgbClr val="FF0000"/>
                </a:solidFill>
              </a:rPr>
              <a:t>học</a:t>
            </a:r>
            <a:r>
              <a:rPr lang="en-US" sz="6000" b="1" dirty="0" smtClean="0">
                <a:solidFill>
                  <a:srgbClr val="FF0000"/>
                </a:solidFill>
              </a:rPr>
              <a:t>!</a:t>
            </a:r>
            <a:endParaRPr lang="en-US" sz="6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D4B2B6-05E6-4B9C-83EC-E38D3821BE3B}" type="datetime1">
              <a:rPr lang="vi-VN" smtClean="0"/>
              <a:pPr/>
              <a:t>30/03/2024</a:t>
            </a:fld>
            <a:endParaRPr lang="en-US"/>
          </a:p>
        </p:txBody>
      </p:sp>
      <p:sp>
        <p:nvSpPr>
          <p:cNvPr id="5" name="TextBox 4"/>
          <p:cNvSpPr txBox="1"/>
          <p:nvPr/>
        </p:nvSpPr>
        <p:spPr>
          <a:xfrm>
            <a:off x="857224" y="1357298"/>
            <a:ext cx="6858048" cy="3847207"/>
          </a:xfrm>
          <a:prstGeom prst="rect">
            <a:avLst/>
          </a:prstGeom>
          <a:noFill/>
        </p:spPr>
        <p:txBody>
          <a:bodyPr wrap="square" rtlCol="0">
            <a:spAutoFit/>
          </a:bodyPr>
          <a:lstStyle/>
          <a:p>
            <a:pPr marL="400050" indent="-400050">
              <a:buAutoNum type="romanUcPeriod"/>
            </a:pPr>
            <a:r>
              <a:rPr lang="en-US" sz="2800" b="1" dirty="0" smtClean="0"/>
              <a:t>MỤC ĐÍCH-YÊU CẦU:</a:t>
            </a:r>
          </a:p>
          <a:p>
            <a:pPr lvl="0" fontAlgn="base">
              <a:spcBef>
                <a:spcPct val="0"/>
              </a:spcBef>
              <a:spcAft>
                <a:spcPct val="0"/>
              </a:spcAft>
            </a:pPr>
            <a:r>
              <a:rPr lang="en-US" b="1" dirty="0" smtClean="0">
                <a:latin typeface="Arial" pitchFamily="34" charset="0"/>
                <a:ea typeface="Times New Roman" pitchFamily="18" charset="0"/>
                <a:cs typeface="Times New Roman" pitchFamily="18" charset="0"/>
              </a:rPr>
              <a:t>* </a:t>
            </a:r>
            <a:r>
              <a:rPr lang="en-US" b="1" dirty="0" err="1" smtClean="0">
                <a:latin typeface="Arial" pitchFamily="34" charset="0"/>
                <a:ea typeface="Times New Roman" pitchFamily="18" charset="0"/>
                <a:cs typeface="Times New Roman" pitchFamily="18" charset="0"/>
              </a:rPr>
              <a:t>Kiến</a:t>
            </a:r>
            <a:r>
              <a:rPr lang="en-US" b="1" dirty="0" smtClean="0">
                <a:latin typeface="Arial" pitchFamily="34" charset="0"/>
                <a:ea typeface="Times New Roman" pitchFamily="18" charset="0"/>
                <a:cs typeface="Times New Roman" pitchFamily="18" charset="0"/>
              </a:rPr>
              <a:t> </a:t>
            </a:r>
            <a:r>
              <a:rPr lang="en-US" b="1" dirty="0" err="1" smtClean="0">
                <a:latin typeface="Arial" pitchFamily="34" charset="0"/>
                <a:ea typeface="Times New Roman" pitchFamily="18" charset="0"/>
                <a:cs typeface="Times New Roman" pitchFamily="18" charset="0"/>
              </a:rPr>
              <a:t>thức</a:t>
            </a:r>
            <a:r>
              <a:rPr lang="en-US" dirty="0" smtClean="0">
                <a:latin typeface="Arial" pitchFamily="34" charset="0"/>
                <a:ea typeface="Times New Roman" pitchFamily="18" charset="0"/>
                <a:cs typeface="Times New Roman" pitchFamily="18" charset="0"/>
              </a:rPr>
              <a:t>: </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a:t>
            </a:r>
            <a:r>
              <a:rPr lang="en-US" dirty="0" err="1" smtClean="0">
                <a:latin typeface="Arial" pitchFamily="34" charset="0"/>
                <a:ea typeface=".VnTime" pitchFamily="34" charset="0"/>
                <a:cs typeface="Times New Roman" pitchFamily="18" charset="0"/>
              </a:rPr>
              <a:t>Trẻ</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nhớ</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tên</a:t>
            </a:r>
            <a:r>
              <a:rPr lang="en-US" dirty="0" smtClean="0">
                <a:latin typeface="Arial" pitchFamily="34" charset="0"/>
                <a:ea typeface=".VnTime" pitchFamily="34" charset="0"/>
                <a:cs typeface="Times New Roman" pitchFamily="18" charset="0"/>
              </a:rPr>
              <a:t> BTPTC, </a:t>
            </a:r>
            <a:r>
              <a:rPr lang="en-US" dirty="0" err="1" smtClean="0">
                <a:latin typeface="Arial" pitchFamily="34" charset="0"/>
                <a:ea typeface=".VnTime" pitchFamily="34" charset="0"/>
                <a:cs typeface="Times New Roman" pitchFamily="18" charset="0"/>
              </a:rPr>
              <a:t>tên</a:t>
            </a:r>
            <a:r>
              <a:rPr lang="en-US" dirty="0" smtClean="0">
                <a:latin typeface="Arial" pitchFamily="34" charset="0"/>
                <a:ea typeface=".VnTime" pitchFamily="34" charset="0"/>
                <a:cs typeface="Times New Roman" pitchFamily="18" charset="0"/>
              </a:rPr>
              <a:t> VĐCB, </a:t>
            </a:r>
            <a:r>
              <a:rPr lang="en-US" dirty="0" err="1" smtClean="0">
                <a:latin typeface="Arial" pitchFamily="34" charset="0"/>
                <a:ea typeface=".VnTime" pitchFamily="34" charset="0"/>
                <a:cs typeface="Times New Roman" pitchFamily="18" charset="0"/>
              </a:rPr>
              <a:t>tên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trò</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chơi</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Biết</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cách</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thực</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hiện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các</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vận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động</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b="1" dirty="0" smtClean="0">
                <a:latin typeface="Arial" pitchFamily="34" charset="0"/>
                <a:ea typeface=".VnTime" pitchFamily="34" charset="0"/>
                <a:cs typeface="Times New Roman" pitchFamily="18" charset="0"/>
              </a:rPr>
              <a:t>* </a:t>
            </a:r>
            <a:r>
              <a:rPr lang="en-US" b="1" dirty="0" err="1" smtClean="0">
                <a:latin typeface="Arial" pitchFamily="34" charset="0"/>
                <a:ea typeface=".VnTime" pitchFamily="34" charset="0"/>
                <a:cs typeface="Times New Roman" pitchFamily="18" charset="0"/>
              </a:rPr>
              <a:t>Kỹ</a:t>
            </a:r>
            <a:r>
              <a:rPr lang="en-US" b="1" dirty="0" smtClean="0">
                <a:latin typeface="Arial" pitchFamily="34" charset="0"/>
                <a:ea typeface=".VnTime" pitchFamily="34" charset="0"/>
                <a:cs typeface="Times New Roman" pitchFamily="18" charset="0"/>
              </a:rPr>
              <a:t> </a:t>
            </a:r>
            <a:r>
              <a:rPr lang="en-US" b="1" dirty="0" err="1" smtClean="0">
                <a:latin typeface="Arial" pitchFamily="34" charset="0"/>
                <a:ea typeface=".VnTime" pitchFamily="34" charset="0"/>
                <a:cs typeface="Times New Roman" pitchFamily="18" charset="0"/>
              </a:rPr>
              <a:t>năng</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Rèn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kỹ</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năng</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đi</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nghe</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theo</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hiệu</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lệnh</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của</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cô</a:t>
            </a:r>
            <a:r>
              <a:rPr lang="en-US" dirty="0" smtClean="0">
                <a:latin typeface="Arial" pitchFamily="34" charset="0"/>
                <a:ea typeface=".VnTime" pitchFamily="34" charset="0"/>
                <a:cs typeface="Times New Roman" pitchFamily="18" charset="0"/>
              </a:rPr>
              <a:t>. </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Rèn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kỹ</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năng</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nhảy</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cao</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cho</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trẻ</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b="1" dirty="0" smtClean="0">
                <a:latin typeface="Arial" pitchFamily="34" charset="0"/>
                <a:ea typeface=".VnTime" pitchFamily="34" charset="0"/>
                <a:cs typeface="Times New Roman" pitchFamily="18" charset="0"/>
              </a:rPr>
              <a:t>* </a:t>
            </a:r>
            <a:r>
              <a:rPr lang="en-US" b="1" dirty="0" err="1" smtClean="0">
                <a:latin typeface="Arial" pitchFamily="34" charset="0"/>
                <a:ea typeface=".VnTime" pitchFamily="34" charset="0"/>
                <a:cs typeface="Times New Roman" pitchFamily="18" charset="0"/>
              </a:rPr>
              <a:t>Thái</a:t>
            </a:r>
            <a:r>
              <a:rPr lang="en-US" b="1" dirty="0" smtClean="0">
                <a:latin typeface="Arial" pitchFamily="34" charset="0"/>
                <a:ea typeface=".VnTime" pitchFamily="34" charset="0"/>
                <a:cs typeface="Times New Roman" pitchFamily="18" charset="0"/>
              </a:rPr>
              <a:t> </a:t>
            </a:r>
            <a:r>
              <a:rPr lang="en-US" b="1" dirty="0" err="1" smtClean="0">
                <a:latin typeface="Arial" pitchFamily="34" charset="0"/>
                <a:ea typeface=".VnTime" pitchFamily="34" charset="0"/>
                <a:cs typeface="Times New Roman" pitchFamily="18" charset="0"/>
              </a:rPr>
              <a:t>độ</a:t>
            </a:r>
            <a:r>
              <a:rPr lang="en-US" b="1"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Trẻ</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ngoan</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không</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xô</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đẩy</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bạn</a:t>
            </a:r>
            <a:r>
              <a:rPr lang="en-US" dirty="0" smtClean="0">
                <a:latin typeface="Arial" pitchFamily="34" charset="0"/>
                <a:ea typeface=".VnTime" pitchFamily="34" charset="0"/>
                <a:cs typeface="Times New Roman" pitchFamily="18" charset="0"/>
              </a:rPr>
              <a:t>.</a:t>
            </a:r>
            <a:endParaRPr lang="vi-VN" sz="14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Hứng</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thú</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tham</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gia</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vào</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hoạt</a:t>
            </a:r>
            <a:r>
              <a:rPr lang="en-US" dirty="0" smtClean="0">
                <a:latin typeface="Arial" pitchFamily="34" charset="0"/>
                <a:ea typeface=".VnTime" pitchFamily="34" charset="0"/>
                <a:cs typeface="Times New Roman" pitchFamily="18" charset="0"/>
              </a:rPr>
              <a:t> </a:t>
            </a:r>
            <a:r>
              <a:rPr lang="en-US" dirty="0" err="1" smtClean="0">
                <a:latin typeface="Arial" pitchFamily="34" charset="0"/>
                <a:ea typeface=".VnTime" pitchFamily="34" charset="0"/>
                <a:cs typeface="Times New Roman" pitchFamily="18" charset="0"/>
              </a:rPr>
              <a:t>động</a:t>
            </a:r>
            <a:r>
              <a:rPr lang="en-US" dirty="0" smtClean="0">
                <a:latin typeface="Arial" pitchFamily="34" charset="0"/>
                <a:ea typeface=".VnTime" pitchFamily="34" charset="0"/>
                <a:cs typeface="Times New Roman" pitchFamily="18" charset="0"/>
              </a:rPr>
              <a:t>.</a:t>
            </a:r>
            <a:endParaRPr lang="en-US" b="1" dirty="0" smtClean="0"/>
          </a:p>
          <a:p>
            <a:pPr marL="400050" indent="-400050">
              <a:buAutoNum type="romanUcPeriod"/>
            </a:pPr>
            <a:endParaRPr lang="en-US" b="1" dirty="0" smtClean="0"/>
          </a:p>
          <a:p>
            <a:pPr marL="400050" indent="-400050">
              <a:buAutoNum type="romanUcPeriod"/>
            </a:pPr>
            <a:endParaRPr lang="en-US" b="1" dirty="0" smtClean="0"/>
          </a:p>
          <a:p>
            <a:endParaRPr lang="vi-VN"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D4B2B6-05E6-4B9C-83EC-E38D3821BE3B}" type="datetime1">
              <a:rPr lang="vi-VN" smtClean="0"/>
              <a:pPr/>
              <a:t>30/03/2024</a:t>
            </a:fld>
            <a:endParaRPr lang="en-US"/>
          </a:p>
        </p:txBody>
      </p:sp>
      <p:sp>
        <p:nvSpPr>
          <p:cNvPr id="5" name="TextBox 4"/>
          <p:cNvSpPr txBox="1"/>
          <p:nvPr/>
        </p:nvSpPr>
        <p:spPr>
          <a:xfrm>
            <a:off x="1071538" y="2357430"/>
            <a:ext cx="6429420" cy="1754326"/>
          </a:xfrm>
          <a:prstGeom prst="rect">
            <a:avLst/>
          </a:prstGeom>
          <a:noFill/>
        </p:spPr>
        <p:txBody>
          <a:bodyPr wrap="square" rtlCol="0">
            <a:spAutoFit/>
          </a:bodyPr>
          <a:lstStyle/>
          <a:p>
            <a:pPr lvl="0" fontAlgn="base">
              <a:spcBef>
                <a:spcPct val="0"/>
              </a:spcBef>
              <a:spcAft>
                <a:spcPct val="0"/>
              </a:spcAft>
            </a:pPr>
            <a:r>
              <a:rPr lang="sv-SE" dirty="0" smtClean="0">
                <a:solidFill>
                  <a:schemeClr val="tx1">
                    <a:lumMod val="75000"/>
                    <a:lumOff val="25000"/>
                  </a:schemeClr>
                </a:solidFill>
                <a:latin typeface="Arial" pitchFamily="34" charset="0"/>
                <a:ea typeface="Times New Roman" pitchFamily="18" charset="0"/>
                <a:cs typeface="Times New Roman" pitchFamily="18" charset="0"/>
              </a:rPr>
              <a:t>* Đồ dùng của cô:</a:t>
            </a:r>
            <a:endParaRPr lang="vi-VN" sz="1400" dirty="0" smtClean="0">
              <a:solidFill>
                <a:schemeClr val="tx1">
                  <a:lumMod val="75000"/>
                  <a:lumOff val="25000"/>
                </a:schemeClr>
              </a:solidFill>
              <a:latin typeface="Arial" pitchFamily="34" charset="0"/>
              <a:cs typeface="Arial" pitchFamily="34" charset="0"/>
            </a:endParaRPr>
          </a:p>
          <a:p>
            <a:pPr lvl="0" eaLnBrk="0" fontAlgn="base" hangingPunct="0">
              <a:spcBef>
                <a:spcPct val="0"/>
              </a:spcBef>
              <a:spcAft>
                <a:spcPct val="0"/>
              </a:spcAft>
            </a:pPr>
            <a:r>
              <a:rPr lang="sv-SE" dirty="0" smtClean="0">
                <a:solidFill>
                  <a:schemeClr val="tx1">
                    <a:lumMod val="75000"/>
                    <a:lumOff val="25000"/>
                  </a:schemeClr>
                </a:solidFill>
                <a:latin typeface="Arial" pitchFamily="34" charset="0"/>
                <a:ea typeface=".VnTime" pitchFamily="34" charset="0"/>
                <a:cs typeface="Times New Roman" pitchFamily="18" charset="0"/>
              </a:rPr>
              <a:t>- Nhạc tập thể dục cho trẻ (không lời) - Trang phục gọn gàng</a:t>
            </a:r>
            <a:endParaRPr lang="vi-VN" sz="1400" dirty="0" smtClean="0">
              <a:solidFill>
                <a:schemeClr val="tx1">
                  <a:lumMod val="75000"/>
                  <a:lumOff val="25000"/>
                </a:schemeClr>
              </a:solidFill>
              <a:latin typeface="Arial" pitchFamily="34" charset="0"/>
              <a:cs typeface="Arial" pitchFamily="34" charset="0"/>
            </a:endParaRPr>
          </a:p>
          <a:p>
            <a:pPr lvl="0" eaLnBrk="0" fontAlgn="base" hangingPunct="0">
              <a:spcBef>
                <a:spcPct val="0"/>
              </a:spcBef>
              <a:spcAft>
                <a:spcPct val="0"/>
              </a:spcAft>
            </a:pPr>
            <a:r>
              <a:rPr lang="sv-SE" dirty="0" smtClean="0">
                <a:solidFill>
                  <a:schemeClr val="tx1">
                    <a:lumMod val="75000"/>
                    <a:lumOff val="25000"/>
                  </a:schemeClr>
                </a:solidFill>
                <a:latin typeface="Arial" pitchFamily="34" charset="0"/>
                <a:ea typeface=".VnTime" pitchFamily="34" charset="0"/>
                <a:cs typeface="Times New Roman" pitchFamily="18" charset="0"/>
              </a:rPr>
              <a:t>- Vạch</a:t>
            </a:r>
            <a:r>
              <a:rPr lang="sv-SE" dirty="0" smtClean="0">
                <a:solidFill>
                  <a:schemeClr val="tx1">
                    <a:lumMod val="75000"/>
                    <a:lumOff val="25000"/>
                  </a:schemeClr>
                </a:solidFill>
                <a:latin typeface="Arial" pitchFamily="34" charset="0"/>
                <a:ea typeface="Times New Roman" pitchFamily="18" charset="0"/>
                <a:cs typeface="Times New Roman" pitchFamily="18" charset="0"/>
              </a:rPr>
              <a:t> chuẩn, nhà bạn gấu, bạn búp bê cách vạch chuẩn khoảng 3-3,5m, xắc xô.</a:t>
            </a:r>
            <a:endParaRPr lang="vi-VN" sz="1400" dirty="0" smtClean="0">
              <a:solidFill>
                <a:schemeClr val="tx1">
                  <a:lumMod val="75000"/>
                  <a:lumOff val="25000"/>
                </a:schemeClr>
              </a:solidFill>
              <a:latin typeface="Arial" pitchFamily="34" charset="0"/>
              <a:cs typeface="Arial" pitchFamily="34" charset="0"/>
            </a:endParaRPr>
          </a:p>
          <a:p>
            <a:pPr lvl="0" eaLnBrk="0" fontAlgn="base" hangingPunct="0">
              <a:spcBef>
                <a:spcPct val="0"/>
              </a:spcBef>
              <a:spcAft>
                <a:spcPct val="0"/>
              </a:spcAft>
            </a:pPr>
            <a:r>
              <a:rPr lang="sv-SE" dirty="0" smtClean="0">
                <a:solidFill>
                  <a:schemeClr val="tx1">
                    <a:lumMod val="75000"/>
                    <a:lumOff val="25000"/>
                  </a:schemeClr>
                </a:solidFill>
                <a:latin typeface="Arial" pitchFamily="34" charset="0"/>
                <a:ea typeface=".VnTime" pitchFamily="34" charset="0"/>
                <a:cs typeface="Times New Roman" pitchFamily="18" charset="0"/>
              </a:rPr>
              <a:t>* Đồ dùng của trẻ:</a:t>
            </a:r>
            <a:endParaRPr lang="vi-VN" sz="1400" dirty="0" smtClean="0">
              <a:solidFill>
                <a:schemeClr val="tx1">
                  <a:lumMod val="75000"/>
                  <a:lumOff val="25000"/>
                </a:schemeClr>
              </a:solidFill>
              <a:latin typeface="Arial" pitchFamily="34" charset="0"/>
              <a:cs typeface="Arial" pitchFamily="34" charset="0"/>
            </a:endParaRPr>
          </a:p>
          <a:p>
            <a:pPr lvl="0" eaLnBrk="0" fontAlgn="base" hangingPunct="0">
              <a:spcBef>
                <a:spcPct val="0"/>
              </a:spcBef>
              <a:spcAft>
                <a:spcPct val="0"/>
              </a:spcAft>
            </a:pPr>
            <a:r>
              <a:rPr lang="sv-SE" dirty="0" smtClean="0">
                <a:solidFill>
                  <a:schemeClr val="tx1">
                    <a:lumMod val="75000"/>
                    <a:lumOff val="25000"/>
                  </a:schemeClr>
                </a:solidFill>
                <a:latin typeface="Arial" pitchFamily="34" charset="0"/>
                <a:ea typeface=".VnTime" pitchFamily="34" charset="0"/>
                <a:cs typeface="Times New Roman" pitchFamily="18" charset="0"/>
              </a:rPr>
              <a:t>- Trang phục gọn gàng.</a:t>
            </a:r>
            <a:endParaRPr lang="sv-SE" sz="2400" dirty="0" smtClean="0">
              <a:solidFill>
                <a:schemeClr val="tx1">
                  <a:lumMod val="75000"/>
                  <a:lumOff val="25000"/>
                </a:schemeClr>
              </a:solidFill>
              <a:latin typeface="Arial" pitchFamily="34" charset="0"/>
              <a:cs typeface="Arial" pitchFamily="34" charset="0"/>
            </a:endParaRPr>
          </a:p>
        </p:txBody>
      </p:sp>
      <p:sp>
        <p:nvSpPr>
          <p:cNvPr id="7" name="TextBox 6"/>
          <p:cNvSpPr txBox="1"/>
          <p:nvPr/>
        </p:nvSpPr>
        <p:spPr>
          <a:xfrm>
            <a:off x="1142976" y="928670"/>
            <a:ext cx="6572296" cy="1415772"/>
          </a:xfrm>
          <a:prstGeom prst="rect">
            <a:avLst/>
          </a:prstGeom>
          <a:noFill/>
        </p:spPr>
        <p:txBody>
          <a:bodyPr wrap="square" rtlCol="0">
            <a:spAutoFit/>
          </a:bodyPr>
          <a:lstStyle/>
          <a:p>
            <a:endParaRPr lang="en-US" dirty="0" smtClean="0"/>
          </a:p>
          <a:p>
            <a:endParaRPr lang="en-US" dirty="0" smtClean="0"/>
          </a:p>
          <a:p>
            <a:endParaRPr lang="en-US" b="1" dirty="0" smtClean="0">
              <a:solidFill>
                <a:srgbClr val="FF0000"/>
              </a:solidFill>
            </a:endParaRPr>
          </a:p>
          <a:p>
            <a:r>
              <a:rPr lang="en-US" sz="3200" b="1" dirty="0" smtClean="0">
                <a:solidFill>
                  <a:srgbClr val="FF0000"/>
                </a:solidFill>
              </a:rPr>
              <a:t>II. CHUẨN BỊ</a:t>
            </a:r>
            <a:endParaRPr lang="vi-VN"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D4B2B6-05E6-4B9C-83EC-E38D3821BE3B}" type="datetime1">
              <a:rPr lang="vi-VN" smtClean="0"/>
              <a:pPr/>
              <a:t>30/03/2024</a:t>
            </a:fld>
            <a:endParaRPr lang="en-US"/>
          </a:p>
        </p:txBody>
      </p:sp>
      <p:sp>
        <p:nvSpPr>
          <p:cNvPr id="5" name="TextBox 4"/>
          <p:cNvSpPr txBox="1"/>
          <p:nvPr/>
        </p:nvSpPr>
        <p:spPr>
          <a:xfrm>
            <a:off x="785786" y="2285992"/>
            <a:ext cx="7286676" cy="1015663"/>
          </a:xfrm>
          <a:prstGeom prst="rect">
            <a:avLst/>
          </a:prstGeom>
          <a:noFill/>
        </p:spPr>
        <p:txBody>
          <a:bodyPr wrap="square" rtlCol="0">
            <a:spAutoFit/>
          </a:bodyPr>
          <a:lstStyle/>
          <a:p>
            <a:r>
              <a:rPr lang="vi-VN" sz="6000" dirty="0" smtClean="0"/>
              <a:t>CÁCH TIẾN HÀNH</a:t>
            </a:r>
            <a:endParaRPr lang="vi-VN" sz="6000" dirty="0"/>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style.rotation</p:attrName>
                                        </p:attrNameLst>
                                      </p:cBhvr>
                                      <p:tavLst>
                                        <p:tav tm="0">
                                          <p:val>
                                            <p:fltVal val="720"/>
                                          </p:val>
                                        </p:tav>
                                        <p:tav tm="100000">
                                          <p:val>
                                            <p:fltVal val="0"/>
                                          </p:val>
                                        </p:tav>
                                      </p:tavLst>
                                    </p:anim>
                                    <p:anim calcmode="lin" valueType="num">
                                      <p:cBhvr>
                                        <p:cTn id="9" dur="2000" fill="hold"/>
                                        <p:tgtEl>
                                          <p:spTgt spid="5"/>
                                        </p:tgtEl>
                                        <p:attrNameLst>
                                          <p:attrName>ppt_h</p:attrName>
                                        </p:attrNameLst>
                                      </p:cBhvr>
                                      <p:tavLst>
                                        <p:tav tm="0">
                                          <p:val>
                                            <p:fltVal val="0"/>
                                          </p:val>
                                        </p:tav>
                                        <p:tav tm="100000">
                                          <p:val>
                                            <p:strVal val="#ppt_h"/>
                                          </p:val>
                                        </p:tav>
                                      </p:tavLst>
                                    </p:anim>
                                    <p:anim calcmode="lin" valueType="num">
                                      <p:cBhvr>
                                        <p:cTn id="10" dur="2000" fill="hold"/>
                                        <p:tgtEl>
                                          <p:spTgt spid="5"/>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1"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ox(in)">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7000" r="-7000"/>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7D4B2B6-05E6-4B9C-83EC-E38D3821BE3B}" type="datetime1">
              <a:rPr lang="vi-VN" smtClean="0"/>
              <a:pPr/>
              <a:t>30/03/2024</a:t>
            </a:fld>
            <a:endParaRPr lang="en-US"/>
          </a:p>
        </p:txBody>
      </p:sp>
      <p:sp>
        <p:nvSpPr>
          <p:cNvPr id="5" name="TextBox 4"/>
          <p:cNvSpPr txBox="1"/>
          <p:nvPr/>
        </p:nvSpPr>
        <p:spPr>
          <a:xfrm>
            <a:off x="928662" y="2143116"/>
            <a:ext cx="7572428" cy="1815882"/>
          </a:xfrm>
          <a:prstGeom prst="rect">
            <a:avLst/>
          </a:prstGeom>
          <a:noFill/>
        </p:spPr>
        <p:txBody>
          <a:bodyPr wrap="square" rtlCol="0">
            <a:spAutoFit/>
          </a:bodyPr>
          <a:lstStyle/>
          <a:p>
            <a:pPr lvl="0" algn="ctr" fontAlgn="base">
              <a:spcBef>
                <a:spcPct val="0"/>
              </a:spcBef>
              <a:spcAft>
                <a:spcPct val="0"/>
              </a:spcAft>
            </a:pPr>
            <a:r>
              <a:rPr lang="vi-VN" sz="4800" b="1" dirty="0" smtClean="0">
                <a:latin typeface="Arial" pitchFamily="34" charset="0"/>
                <a:ea typeface="Times New Roman" pitchFamily="18" charset="0"/>
                <a:cs typeface="Times New Roman" pitchFamily="18" charset="0"/>
              </a:rPr>
              <a:t>Ổn định tổ chức:</a:t>
            </a:r>
            <a:endParaRPr lang="vi-VN" sz="4000" dirty="0" smtClean="0">
              <a:latin typeface="Arial" pitchFamily="34" charset="0"/>
              <a:cs typeface="Arial" pitchFamily="34" charset="0"/>
            </a:endParaRPr>
          </a:p>
          <a:p>
            <a:pPr lvl="0" eaLnBrk="0" fontAlgn="base" hangingPunct="0">
              <a:spcBef>
                <a:spcPct val="0"/>
              </a:spcBef>
              <a:spcAft>
                <a:spcPct val="0"/>
              </a:spcAft>
            </a:pPr>
            <a:r>
              <a:rPr lang="pt-BR" sz="3200" dirty="0" smtClean="0">
                <a:latin typeface="Arial" pitchFamily="34" charset="0"/>
                <a:ea typeface=".VnTime" pitchFamily="34" charset="0"/>
                <a:cs typeface="Times New Roman" pitchFamily="18" charset="0"/>
              </a:rPr>
              <a:t>Cô và trẻ cùng hát bài: “ Trường của cháu là trường mầm non”.</a:t>
            </a:r>
            <a:endParaRPr lang="pt-BR" sz="4000" dirty="0" smtClean="0">
              <a:latin typeface="Arial" pitchFamily="34" charset="0"/>
              <a:cs typeface="Arial" pitchFamily="34" charset="0"/>
            </a:endParaRPr>
          </a:p>
        </p:txBody>
      </p:sp>
      <p:pic>
        <p:nvPicPr>
          <p:cNvPr id="6" name="Xuân Mai – Trường Chúng Cháu Là Trường Mầm Non.mp3">
            <a:hlinkClick r:id="" action="ppaction://media"/>
          </p:cNvPr>
          <p:cNvPicPr>
            <a:picLocks noRot="1" noChangeAspect="1"/>
          </p:cNvPicPr>
          <p:nvPr>
            <a:audioFile r:link="rId1"/>
          </p:nvPr>
        </p:nvPicPr>
        <p:blipFill>
          <a:blip r:embed="rId4"/>
          <a:stretch>
            <a:fillRect/>
          </a:stretch>
        </p:blipFill>
        <p:spPr>
          <a:xfrm flipV="1">
            <a:off x="3714744" y="5072074"/>
            <a:ext cx="1062046" cy="106204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0" fill="hold"/>
                                        <p:tgtEl>
                                          <p:spTgt spid="5"/>
                                        </p:tgtEl>
                                        <p:attrNameLst>
                                          <p:attrName>ppt_w</p:attrName>
                                        </p:attrNameLst>
                                      </p:cBhvr>
                                      <p:tavLst>
                                        <p:tav tm="0" fmla="#ppt_w*sin(2.5*pi*$)">
                                          <p:val>
                                            <p:fltVal val="0"/>
                                          </p:val>
                                        </p:tav>
                                        <p:tav tm="100000">
                                          <p:val>
                                            <p:fltVal val="1"/>
                                          </p:val>
                                        </p:tav>
                                      </p:tavLst>
                                    </p:anim>
                                    <p:anim calcmode="lin" valueType="num">
                                      <p:cBhvr>
                                        <p:cTn id="8" dur="5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1"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childTnLst>
                          </p:cTn>
                        </p:par>
                        <p:par>
                          <p:cTn id="14" fill="hold">
                            <p:stCondLst>
                              <p:cond delay="500"/>
                            </p:stCondLst>
                            <p:childTnLst>
                              <p:par>
                                <p:cTn id="15" presetID="1" presetClass="mediacall" presetSubtype="0" fill="hold" nodeType="afterEffect">
                                  <p:stCondLst>
                                    <p:cond delay="0"/>
                                  </p:stCondLst>
                                  <p:childTnLst>
                                    <p:cmd type="call" cmd="playFrom(0.0)">
                                      <p:cBhvr>
                                        <p:cTn id="16" dur="146203"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bldLst>
      <p:bldP spid="5" grpId="0"/>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t="-6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071546"/>
            <a:ext cx="7772400" cy="1524000"/>
          </a:xfrm>
        </p:spPr>
        <p:txBody>
          <a:bodyPr>
            <a:normAutofit/>
          </a:bodyPr>
          <a:lstStyle/>
          <a:p>
            <a:r>
              <a:rPr lang="en-US" sz="7200" b="1" dirty="0" smtClean="0">
                <a:solidFill>
                  <a:schemeClr val="accent6">
                    <a:lumMod val="75000"/>
                  </a:schemeClr>
                </a:solidFill>
                <a:latin typeface="+mn-lt"/>
              </a:rPr>
              <a:t>KHỞI ĐỘNG !</a:t>
            </a:r>
            <a:endParaRPr lang="en-US" sz="7200" b="1" dirty="0">
              <a:solidFill>
                <a:schemeClr val="accent6">
                  <a:lumMod val="75000"/>
                </a:schemeClr>
              </a:solidFill>
              <a:latin typeface="+mn-lt"/>
            </a:endParaRPr>
          </a:p>
        </p:txBody>
      </p:sp>
      <p:sp>
        <p:nvSpPr>
          <p:cNvPr id="4" name="TextBox 3"/>
          <p:cNvSpPr txBox="1"/>
          <p:nvPr/>
        </p:nvSpPr>
        <p:spPr>
          <a:xfrm>
            <a:off x="500034" y="2857496"/>
            <a:ext cx="7572428" cy="830997"/>
          </a:xfrm>
          <a:prstGeom prst="rect">
            <a:avLst/>
          </a:prstGeom>
          <a:noFill/>
        </p:spPr>
        <p:txBody>
          <a:bodyPr wrap="square" rtlCol="0">
            <a:spAutoFit/>
          </a:bodyPr>
          <a:lstStyle/>
          <a:p>
            <a:pPr lvl="0" algn="ctr" fontAlgn="base">
              <a:spcBef>
                <a:spcPct val="0"/>
              </a:spcBef>
              <a:spcAft>
                <a:spcPct val="0"/>
              </a:spcAft>
            </a:pPr>
            <a:r>
              <a:rPr lang="pt-BR" sz="2400" dirty="0" smtClean="0">
                <a:latin typeface="Arial" pitchFamily="34" charset="0"/>
                <a:ea typeface=".VnTime" pitchFamily="34" charset="0"/>
                <a:cs typeface="Times New Roman" pitchFamily="18" charset="0"/>
              </a:rPr>
              <a:t>Cô và trẻ đi thường, chạy, chạy nhanh, chạy chậm, đi thường quanh sân, đứng thành vòng tròn.</a:t>
            </a:r>
            <a:endParaRPr lang="pt-BR" sz="3200" dirty="0" smtClean="0">
              <a:latin typeface="Arial" pitchFamily="34" charset="0"/>
              <a:cs typeface="Arial" pitchFamily="34" charset="0"/>
            </a:endParaRPr>
          </a:p>
        </p:txBody>
      </p:sp>
      <p:pic>
        <p:nvPicPr>
          <p:cNvPr id="5" name="V.A – Đoàn Tàu Nhỏ Xíu.mp3">
            <a:hlinkClick r:id="" action="ppaction://media"/>
          </p:cNvPr>
          <p:cNvPicPr>
            <a:picLocks noRot="1" noChangeAspect="1"/>
          </p:cNvPicPr>
          <p:nvPr>
            <a:audioFile r:link="rId1"/>
          </p:nvPr>
        </p:nvPicPr>
        <p:blipFill>
          <a:blip r:embed="rId5"/>
          <a:stretch>
            <a:fillRect/>
          </a:stretch>
        </p:blipFill>
        <p:spPr>
          <a:xfrm>
            <a:off x="3786182" y="5357826"/>
            <a:ext cx="1223970" cy="1223970"/>
          </a:xfrm>
          <a:prstGeom prst="rect">
            <a:avLst/>
          </a:prstGeom>
        </p:spPr>
      </p:pic>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1" presetClass="mediacall" presetSubtype="0" fill="hold" nodeType="afterEffect">
                                  <p:stCondLst>
                                    <p:cond delay="0"/>
                                  </p:stCondLst>
                                  <p:childTnLst>
                                    <p:cmd type="call" cmd="playFrom(0.0)">
                                      <p:cBhvr>
                                        <p:cTn id="17" dur="97693"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r="-5000" b="-4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4282" y="571481"/>
            <a:ext cx="8624918" cy="1143008"/>
          </a:xfrm>
        </p:spPr>
        <p:txBody>
          <a:bodyPr/>
          <a:lstStyle/>
          <a:p>
            <a:r>
              <a:rPr lang="en-US" b="1" dirty="0" smtClean="0">
                <a:solidFill>
                  <a:srgbClr val="0070C0"/>
                </a:solidFill>
                <a:effectLst>
                  <a:outerShdw blurRad="38100" dist="38100" dir="2700000" algn="tl">
                    <a:srgbClr val="000000">
                      <a:alpha val="43137"/>
                    </a:srgbClr>
                  </a:outerShdw>
                </a:effectLst>
                <a:latin typeface="+mn-lt"/>
              </a:rPr>
              <a:t>BÀI TẬP PHÁT TRIỂN CHUNG !</a:t>
            </a:r>
            <a:endParaRPr lang="en-US" b="1" dirty="0">
              <a:solidFill>
                <a:srgbClr val="0070C0"/>
              </a:solidFill>
              <a:effectLst>
                <a:outerShdw blurRad="38100" dist="38100" dir="2700000" algn="tl">
                  <a:srgbClr val="000000">
                    <a:alpha val="43137"/>
                  </a:srgbClr>
                </a:outerShdw>
              </a:effectLst>
              <a:latin typeface="+mn-lt"/>
            </a:endParaRPr>
          </a:p>
        </p:txBody>
      </p:sp>
      <p:sp>
        <p:nvSpPr>
          <p:cNvPr id="5" name="TextBox 4"/>
          <p:cNvSpPr txBox="1"/>
          <p:nvPr/>
        </p:nvSpPr>
        <p:spPr>
          <a:xfrm>
            <a:off x="1000100" y="2214554"/>
            <a:ext cx="7286676" cy="2431435"/>
          </a:xfrm>
          <a:prstGeom prst="rect">
            <a:avLst/>
          </a:prstGeom>
          <a:noFill/>
        </p:spPr>
        <p:txBody>
          <a:bodyPr wrap="square" rtlCol="0">
            <a:spAutoFit/>
          </a:bodyPr>
          <a:lstStyle/>
          <a:p>
            <a:pPr lvl="0" algn="ctr" fontAlgn="base">
              <a:spcBef>
                <a:spcPct val="0"/>
              </a:spcBef>
              <a:spcAft>
                <a:spcPct val="0"/>
              </a:spcAft>
            </a:pPr>
            <a:r>
              <a:rPr lang="pt-BR" sz="4000" b="1" dirty="0" smtClean="0">
                <a:solidFill>
                  <a:srgbClr val="FF0000"/>
                </a:solidFill>
                <a:latin typeface="Arial" pitchFamily="34" charset="0"/>
                <a:ea typeface="Times New Roman" pitchFamily="18" charset="0"/>
                <a:cs typeface="Times New Roman" pitchFamily="18" charset="0"/>
              </a:rPr>
              <a:t>Giấu tay.</a:t>
            </a:r>
            <a:endParaRPr lang="vi-VN" sz="3200" b="1" dirty="0" smtClean="0">
              <a:solidFill>
                <a:srgbClr val="FF0000"/>
              </a:solidFill>
              <a:latin typeface="Arial" pitchFamily="34" charset="0"/>
              <a:cs typeface="Arial" pitchFamily="34" charset="0"/>
            </a:endParaRPr>
          </a:p>
          <a:p>
            <a:pPr lvl="0" eaLnBrk="0" fontAlgn="base" hangingPunct="0">
              <a:spcBef>
                <a:spcPct val="0"/>
              </a:spcBef>
              <a:spcAft>
                <a:spcPct val="0"/>
              </a:spcAft>
            </a:pPr>
            <a:r>
              <a:rPr lang="pt-BR" sz="2800" dirty="0" smtClean="0">
                <a:solidFill>
                  <a:schemeClr val="tx1">
                    <a:lumMod val="85000"/>
                    <a:lumOff val="15000"/>
                  </a:schemeClr>
                </a:solidFill>
                <a:latin typeface="Arial" pitchFamily="34" charset="0"/>
                <a:ea typeface="Times New Roman" pitchFamily="18" charset="0"/>
                <a:cs typeface="Times New Roman" pitchFamily="18" charset="0"/>
              </a:rPr>
              <a:t>ĐT1: Tay đưa ra trước, sau  (4l x 2n). </a:t>
            </a:r>
            <a:endParaRPr lang="vi-VN" sz="2000" dirty="0" smtClean="0">
              <a:solidFill>
                <a:schemeClr val="tx1">
                  <a:lumMod val="85000"/>
                  <a:lumOff val="15000"/>
                </a:schemeClr>
              </a:solidFill>
              <a:latin typeface="Arial" pitchFamily="34" charset="0"/>
              <a:cs typeface="Arial" pitchFamily="34" charset="0"/>
            </a:endParaRPr>
          </a:p>
          <a:p>
            <a:pPr lvl="0" eaLnBrk="0" fontAlgn="base" hangingPunct="0">
              <a:spcBef>
                <a:spcPct val="0"/>
              </a:spcBef>
              <a:spcAft>
                <a:spcPct val="0"/>
              </a:spcAft>
            </a:pPr>
            <a:r>
              <a:rPr lang="pt-BR" sz="2800" dirty="0" smtClean="0">
                <a:solidFill>
                  <a:schemeClr val="tx1">
                    <a:lumMod val="85000"/>
                    <a:lumOff val="15000"/>
                  </a:schemeClr>
                </a:solidFill>
                <a:latin typeface="Arial" pitchFamily="34" charset="0"/>
                <a:ea typeface="Times New Roman" pitchFamily="18" charset="0"/>
                <a:cs typeface="Times New Roman" pitchFamily="18" charset="0"/>
              </a:rPr>
              <a:t>ĐT2: Nhún chân (6l x 2n)   </a:t>
            </a:r>
            <a:endParaRPr lang="vi-VN" sz="2000" dirty="0" smtClean="0">
              <a:solidFill>
                <a:schemeClr val="tx1">
                  <a:lumMod val="85000"/>
                  <a:lumOff val="15000"/>
                </a:schemeClr>
              </a:solidFill>
              <a:latin typeface="Arial" pitchFamily="34" charset="0"/>
              <a:cs typeface="Arial" pitchFamily="34" charset="0"/>
            </a:endParaRPr>
          </a:p>
          <a:p>
            <a:pPr lvl="0" eaLnBrk="0" fontAlgn="base" hangingPunct="0">
              <a:spcBef>
                <a:spcPct val="0"/>
              </a:spcBef>
              <a:spcAft>
                <a:spcPct val="0"/>
              </a:spcAft>
            </a:pPr>
            <a:r>
              <a:rPr lang="pt-BR" sz="2800" dirty="0" smtClean="0">
                <a:solidFill>
                  <a:schemeClr val="tx1">
                    <a:lumMod val="85000"/>
                    <a:lumOff val="15000"/>
                  </a:schemeClr>
                </a:solidFill>
                <a:latin typeface="Arial" pitchFamily="34" charset="0"/>
                <a:ea typeface="Times New Roman" pitchFamily="18" charset="0"/>
                <a:cs typeface="Times New Roman" pitchFamily="18" charset="0"/>
              </a:rPr>
              <a:t>ĐT3: Tay đưa lên cao, cúi gập (4l x 2n). </a:t>
            </a:r>
            <a:endParaRPr lang="vi-VN" sz="2000" dirty="0" smtClean="0">
              <a:solidFill>
                <a:schemeClr val="tx1">
                  <a:lumMod val="85000"/>
                  <a:lumOff val="15000"/>
                </a:schemeClr>
              </a:solidFill>
              <a:latin typeface="Arial" pitchFamily="34" charset="0"/>
              <a:cs typeface="Arial" pitchFamily="34" charset="0"/>
            </a:endParaRPr>
          </a:p>
          <a:p>
            <a:pPr lvl="0" eaLnBrk="0" fontAlgn="base" hangingPunct="0">
              <a:spcBef>
                <a:spcPct val="0"/>
              </a:spcBef>
              <a:spcAft>
                <a:spcPct val="0"/>
              </a:spcAft>
            </a:pPr>
            <a:r>
              <a:rPr lang="pt-BR" sz="2800" dirty="0" smtClean="0">
                <a:solidFill>
                  <a:schemeClr val="tx1">
                    <a:lumMod val="85000"/>
                    <a:lumOff val="15000"/>
                  </a:schemeClr>
                </a:solidFill>
                <a:latin typeface="Arial" pitchFamily="34" charset="0"/>
                <a:ea typeface="Times New Roman" pitchFamily="18" charset="0"/>
                <a:cs typeface="Times New Roman" pitchFamily="18" charset="0"/>
              </a:rPr>
              <a:t>ĐT4: Bật tại chỗ(4l x 2n)   </a:t>
            </a:r>
            <a:endParaRPr lang="pt-BR" sz="3600" dirty="0" smtClean="0">
              <a:solidFill>
                <a:schemeClr val="tx1">
                  <a:lumMod val="85000"/>
                  <a:lumOff val="15000"/>
                </a:schemeClr>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3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571480"/>
            <a:ext cx="9144000" cy="1285884"/>
          </a:xfrm>
        </p:spPr>
        <p:txBody>
          <a:bodyPr>
            <a:normAutofit fontScale="90000"/>
          </a:bodyPr>
          <a:lstStyle/>
          <a:p>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VẬN ĐỘNG CƠ BẢN:</a:t>
            </a:r>
            <a:br>
              <a:rPr lang="en-US" sz="4000" b="1" dirty="0" smtClean="0">
                <a:solidFill>
                  <a:srgbClr val="FF0000"/>
                </a:solidFill>
                <a:effectLst>
                  <a:outerShdw blurRad="38100" dist="38100" dir="2700000" algn="tl">
                    <a:srgbClr val="000000">
                      <a:alpha val="43137"/>
                    </a:srgbClr>
                  </a:outerShdw>
                </a:effectLst>
                <a:latin typeface="+mn-lt"/>
              </a:rPr>
            </a:br>
            <a:r>
              <a:rPr lang="en-US" sz="4000" b="1" dirty="0" smtClean="0">
                <a:solidFill>
                  <a:srgbClr val="FF0000"/>
                </a:solidFill>
                <a:effectLst>
                  <a:outerShdw blurRad="38100" dist="38100" dir="2700000" algn="tl">
                    <a:srgbClr val="000000">
                      <a:alpha val="43137"/>
                    </a:srgbClr>
                  </a:outerShdw>
                </a:effectLst>
                <a:latin typeface="+mn-lt"/>
              </a:rPr>
              <a:t>“</a:t>
            </a:r>
            <a:r>
              <a:rPr lang="en-US" sz="4000" b="1" dirty="0" err="1" smtClean="0">
                <a:solidFill>
                  <a:srgbClr val="FF0000"/>
                </a:solidFill>
                <a:effectLst>
                  <a:outerShdw blurRad="38100" dist="38100" dir="2700000" algn="tl">
                    <a:srgbClr val="000000">
                      <a:alpha val="43137"/>
                    </a:srgbClr>
                  </a:outerShdw>
                </a:effectLst>
                <a:latin typeface="+mn-lt"/>
              </a:rPr>
              <a:t>Đi</a:t>
            </a:r>
            <a:r>
              <a:rPr lang="en-US" sz="4000" b="1" dirty="0" smtClean="0">
                <a:solidFill>
                  <a:srgbClr val="FF0000"/>
                </a:solidFill>
                <a:effectLst>
                  <a:outerShdw blurRad="38100" dist="38100" dir="2700000" algn="tl">
                    <a:srgbClr val="000000">
                      <a:alpha val="43137"/>
                    </a:srgbClr>
                  </a:outerShdw>
                </a:effectLst>
                <a:latin typeface="+mn-lt"/>
              </a:rPr>
              <a:t> </a:t>
            </a:r>
            <a:r>
              <a:rPr lang="en-US" sz="4000" b="1" dirty="0" err="1" smtClean="0">
                <a:solidFill>
                  <a:srgbClr val="FF0000"/>
                </a:solidFill>
                <a:effectLst>
                  <a:outerShdw blurRad="38100" dist="38100" dir="2700000" algn="tl">
                    <a:srgbClr val="000000">
                      <a:alpha val="43137"/>
                    </a:srgbClr>
                  </a:outerShdw>
                </a:effectLst>
                <a:latin typeface="+mn-lt"/>
              </a:rPr>
              <a:t>theo</a:t>
            </a:r>
            <a:r>
              <a:rPr lang="en-US" sz="4000" b="1" dirty="0" smtClean="0">
                <a:solidFill>
                  <a:srgbClr val="FF0000"/>
                </a:solidFill>
                <a:effectLst>
                  <a:outerShdw blurRad="38100" dist="38100" dir="2700000" algn="tl">
                    <a:srgbClr val="000000">
                      <a:alpha val="43137"/>
                    </a:srgbClr>
                  </a:outerShdw>
                </a:effectLst>
                <a:latin typeface="+mn-lt"/>
              </a:rPr>
              <a:t> </a:t>
            </a:r>
            <a:r>
              <a:rPr lang="en-US" sz="4000" b="1" dirty="0" err="1" smtClean="0">
                <a:solidFill>
                  <a:srgbClr val="FF0000"/>
                </a:solidFill>
                <a:effectLst>
                  <a:outerShdw blurRad="38100" dist="38100" dir="2700000" algn="tl">
                    <a:srgbClr val="000000">
                      <a:alpha val="43137"/>
                    </a:srgbClr>
                  </a:outerShdw>
                </a:effectLst>
                <a:latin typeface="+mn-lt"/>
              </a:rPr>
              <a:t>hiệu</a:t>
            </a:r>
            <a:r>
              <a:rPr lang="en-US" sz="4000" b="1" dirty="0" smtClean="0">
                <a:solidFill>
                  <a:srgbClr val="FF0000"/>
                </a:solidFill>
                <a:effectLst>
                  <a:outerShdw blurRad="38100" dist="38100" dir="2700000" algn="tl">
                    <a:srgbClr val="000000">
                      <a:alpha val="43137"/>
                    </a:srgbClr>
                  </a:outerShdw>
                </a:effectLst>
                <a:latin typeface="+mn-lt"/>
              </a:rPr>
              <a:t> </a:t>
            </a:r>
            <a:r>
              <a:rPr lang="en-US" sz="4000" b="1" dirty="0" err="1" smtClean="0">
                <a:solidFill>
                  <a:srgbClr val="FF0000"/>
                </a:solidFill>
                <a:effectLst>
                  <a:outerShdw blurRad="38100" dist="38100" dir="2700000" algn="tl">
                    <a:srgbClr val="000000">
                      <a:alpha val="43137"/>
                    </a:srgbClr>
                  </a:outerShdw>
                </a:effectLst>
                <a:latin typeface="+mn-lt"/>
              </a:rPr>
              <a:t>lệnh</a:t>
            </a:r>
            <a:r>
              <a:rPr lang="en-US" sz="4000" b="1" dirty="0" smtClean="0">
                <a:solidFill>
                  <a:srgbClr val="FF0000"/>
                </a:solidFill>
                <a:effectLst>
                  <a:outerShdw blurRad="38100" dist="38100" dir="2700000" algn="tl">
                    <a:srgbClr val="000000">
                      <a:alpha val="43137"/>
                    </a:srgbClr>
                  </a:outerShdw>
                </a:effectLst>
                <a:latin typeface="+mn-lt"/>
              </a:rPr>
              <a:t>”</a:t>
            </a:r>
            <a:br>
              <a:rPr lang="en-US" sz="4000" b="1" dirty="0" smtClean="0">
                <a:solidFill>
                  <a:srgbClr val="FF0000"/>
                </a:solidFill>
                <a:effectLst>
                  <a:outerShdw blurRad="38100" dist="38100" dir="2700000" algn="tl">
                    <a:srgbClr val="000000">
                      <a:alpha val="43137"/>
                    </a:srgbClr>
                  </a:outerShdw>
                </a:effectLst>
                <a:latin typeface="+mn-lt"/>
              </a:rPr>
            </a:br>
            <a:r>
              <a:rPr lang="pt-BR" sz="4000" dirty="0" smtClean="0"/>
              <a:t> </a:t>
            </a:r>
            <a:r>
              <a:rPr lang="pt-BR" sz="2700" dirty="0" smtClean="0"/>
              <a:t>Cô giới thiệu tên VĐCB; Cô làm mẫu lần 1: Hỏi trẻ tên bài tập</a:t>
            </a:r>
            <a:r>
              <a:rPr lang="vi-VN" sz="2700" dirty="0" smtClean="0"/>
              <a:t/>
            </a:r>
            <a:br>
              <a:rPr lang="vi-VN" sz="2700" dirty="0" smtClean="0"/>
            </a:br>
            <a:r>
              <a:rPr lang="pt-BR" sz="2700" dirty="0" smtClean="0"/>
              <a:t> Cô làm mẫu lần 2: Chậm kết hợp phân tích động tác: TTCB: Cô đứng trước vạch chuẩn mắt nhìn thẳng, 2 tay buông tự nhiên. Khi có hiệu lệnh: “ Đi”, côđi thẳng hướng về phía trước, khi có hiệu lệnh “Đi về phía nhà bạn Gấu”, cô nhẹ nhàng xoay người và đi thẳng về phía đặt bạn Gấu. Khi có hiệu lệnh “Đi về phía nhà bạn búp bê”, cô đi thẳng về phía nhà bạn búp bê. Khi đi không dừng lại giữa chừng, bước chân ngay ngắn, không cúi đầu. Sau khi làm xong thì về cuối hàng đứng chờ đến lượt mình. </a:t>
            </a:r>
            <a:endParaRPr lang="en-US" sz="4000" b="1" dirty="0">
              <a:solidFill>
                <a:srgbClr val="FF0000"/>
              </a:solidFill>
              <a:effectLst>
                <a:outerShdw blurRad="38100" dist="38100" dir="2700000" algn="tl">
                  <a:srgbClr val="000000">
                    <a:alpha val="43137"/>
                  </a:srgbClr>
                </a:outerShdw>
              </a:effectLst>
              <a:latin typeface="+mn-lt"/>
            </a:endParaRPr>
          </a:p>
        </p:txBody>
      </p:sp>
      <p:sp>
        <p:nvSpPr>
          <p:cNvPr id="4" name="Date Placeholder 3"/>
          <p:cNvSpPr>
            <a:spLocks noGrp="1"/>
          </p:cNvSpPr>
          <p:nvPr>
            <p:ph type="dt" sz="half" idx="10"/>
          </p:nvPr>
        </p:nvSpPr>
        <p:spPr/>
        <p:txBody>
          <a:bodyPr/>
          <a:lstStyle/>
          <a:p>
            <a:fld id="{57D4B2B6-05E6-4B9C-83EC-E38D3821BE3B}" type="datetime1">
              <a:rPr lang="vi-VN" smtClean="0"/>
              <a:pPr/>
              <a:t>30/03/2024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4000"/>
            <a:lum/>
          </a:blip>
          <a:srcRect/>
          <a:stretch>
            <a:fillRect l="-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514600"/>
            <a:ext cx="8001000" cy="1913965"/>
          </a:xfrm>
        </p:spPr>
        <p:txBody>
          <a:bodyPr>
            <a:noAutofit/>
          </a:bodyPr>
          <a:lstStyle/>
          <a:p>
            <a:r>
              <a:rPr lang="en-US" sz="7200" b="1" dirty="0" smtClean="0">
                <a:solidFill>
                  <a:srgbClr val="7030A0"/>
                </a:solidFill>
                <a:effectLst>
                  <a:outerShdw blurRad="38100" dist="38100" dir="2700000" algn="tl">
                    <a:srgbClr val="000000">
                      <a:alpha val="43137"/>
                    </a:srgbClr>
                  </a:outerShdw>
                </a:effectLst>
              </a:rPr>
              <a:t>THI ĐUA !</a:t>
            </a:r>
            <a:endParaRPr lang="en-US" sz="7200" b="1" dirty="0">
              <a:solidFill>
                <a:srgbClr val="7030A0"/>
              </a:solidFill>
              <a:effectLst>
                <a:outerShdw blurRad="38100" dist="38100" dir="2700000" algn="tl">
                  <a:srgbClr val="000000">
                    <a:alpha val="43137"/>
                  </a:srgbClr>
                </a:outerShdw>
              </a:effectLst>
            </a:endParaRPr>
          </a:p>
        </p:txBody>
      </p:sp>
      <p:pic>
        <p:nvPicPr>
          <p:cNvPr id="4" name="VuiDenTruongBeat-VA-5598594.mp3">
            <a:hlinkClick r:id="" action="ppaction://media"/>
          </p:cNvPr>
          <p:cNvPicPr>
            <a:picLocks noRot="1" noChangeAspect="1"/>
          </p:cNvPicPr>
          <p:nvPr>
            <a:audioFile r:link="rId1"/>
          </p:nvPr>
        </p:nvPicPr>
        <p:blipFill>
          <a:blip r:embed="rId4"/>
          <a:stretch>
            <a:fillRect/>
          </a:stretch>
        </p:blipFill>
        <p:spPr>
          <a:xfrm>
            <a:off x="4286248" y="4286256"/>
            <a:ext cx="804866" cy="80486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1" presetClass="mediacall" presetSubtype="0" fill="hold" nodeType="afterEffect">
                                  <p:stCondLst>
                                    <p:cond delay="0"/>
                                  </p:stCondLst>
                                  <p:childTnLst>
                                    <p:cmd type="call" cmd="playFrom(0.0)">
                                      <p:cBhvr>
                                        <p:cTn id="10" dur="20926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1"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TotalTime>
  <Words>362</Words>
  <Application>Microsoft Office PowerPoint</Application>
  <PresentationFormat>On-screen Show (4:3)</PresentationFormat>
  <Paragraphs>53</Paragraphs>
  <Slides>12</Slides>
  <Notes>2</Notes>
  <HiddenSlides>0</HiddenSlides>
  <MMClips>3</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.VnTime</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KHỞI ĐỘNG !</vt:lpstr>
      <vt:lpstr>BÀI TẬP PHÁT TRIỂN CHUNG !</vt:lpstr>
      <vt:lpstr>      VẬN ĐỘNG CƠ BẢN: “Đi theo hiệu lệnh”  Cô giới thiệu tên VĐCB; Cô làm mẫu lần 1: Hỏi trẻ tên bài tập  Cô làm mẫu lần 2: Chậm kết hợp phân tích động tác: TTCB: Cô đứng trước vạch chuẩn mắt nhìn thẳng, 2 tay buông tự nhiên. Khi có hiệu lệnh: “ Đi”, côđi thẳng hướng về phía trước, khi có hiệu lệnh “Đi về phía nhà bạn Gấu”, cô nhẹ nhàng xoay người và đi thẳng về phía đặt bạn Gấu. Khi có hiệu lệnh “Đi về phía nhà bạn búp bê”, cô đi thẳng về phía nhà bạn búp bê. Khi đi không dừng lại giữa chừng, bước chân ngay ngắn, không cúi đầu. Sau khi làm xong thì về cuối hàng đứng chờ đến lượt mình. </vt:lpstr>
      <vt:lpstr>THI ĐUA !</vt:lpstr>
      <vt:lpstr>TRÒ CHƠI VẬN ĐỘNG !!</vt:lpstr>
      <vt:lpstr>HỒI TĨNH !</vt:lpstr>
      <vt:lpstr>Kết thúc giờ học!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MayTinhDucDung</dc:creator>
  <cp:lastModifiedBy>Techsi.vn</cp:lastModifiedBy>
  <cp:revision>38</cp:revision>
  <dcterms:created xsi:type="dcterms:W3CDTF">2018-04-14T01:34:07Z</dcterms:created>
  <dcterms:modified xsi:type="dcterms:W3CDTF">2024-03-30T20:46:02Z</dcterms:modified>
</cp:coreProperties>
</file>