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73" r:id="rId3"/>
    <p:sldId id="268" r:id="rId4"/>
    <p:sldId id="259" r:id="rId5"/>
    <p:sldId id="277" r:id="rId6"/>
    <p:sldId id="279" r:id="rId7"/>
    <p:sldId id="278" r:id="rId8"/>
    <p:sldId id="280" r:id="rId9"/>
    <p:sldId id="272" r:id="rId10"/>
    <p:sldId id="276" r:id="rId11"/>
    <p:sldId id="274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9900CC"/>
    <a:srgbClr val="FF00FF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2" d="100"/>
          <a:sy n="42" d="100"/>
        </p:scale>
        <p:origin x="1326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A1A63-B286-42B7-AF80-5835F41F5EE6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5EB84-5D89-49B2-8479-E64C9577A1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95958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A1A63-B286-42B7-AF80-5835F41F5EE6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5EB84-5D89-49B2-8479-E64C9577A1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6333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A1A63-B286-42B7-AF80-5835F41F5EE6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5EB84-5D89-49B2-8479-E64C9577A1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06935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A1A63-B286-42B7-AF80-5835F41F5EE6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5EB84-5D89-49B2-8479-E64C9577A1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74634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A1A63-B286-42B7-AF80-5835F41F5EE6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5EB84-5D89-49B2-8479-E64C9577A1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06343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A1A63-B286-42B7-AF80-5835F41F5EE6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5EB84-5D89-49B2-8479-E64C9577A1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92082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A1A63-B286-42B7-AF80-5835F41F5EE6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5EB84-5D89-49B2-8479-E64C9577A1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13260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A1A63-B286-42B7-AF80-5835F41F5EE6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5EB84-5D89-49B2-8479-E64C9577A1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90042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A1A63-B286-42B7-AF80-5835F41F5EE6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5EB84-5D89-49B2-8479-E64C9577A1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854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A1A63-B286-42B7-AF80-5835F41F5EE6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5EB84-5D89-49B2-8479-E64C9577A1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0060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A1A63-B286-42B7-AF80-5835F41F5EE6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5EB84-5D89-49B2-8479-E64C9577A1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4457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DA1A63-B286-42B7-AF80-5835F41F5EE6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C5EB84-5D89-49B2-8479-E64C9577A1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97025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8.pn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Kết quả hình ảnh cho hinh nen don gia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5715"/>
            <a:ext cx="9144000" cy="6883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581400" y="18288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5" name="Picture 4" descr="Kết quả hình ảnh cho hinh nen power point dep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9" y="-25715"/>
            <a:ext cx="9178636" cy="6949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WordArt 4"/>
          <p:cNvSpPr>
            <a:spLocks noChangeArrowheads="1" noChangeShapeType="1" noTextEdit="1"/>
          </p:cNvSpPr>
          <p:nvPr/>
        </p:nvSpPr>
        <p:spPr bwMode="auto">
          <a:xfrm>
            <a:off x="486508" y="233923"/>
            <a:ext cx="8323263" cy="3189753"/>
          </a:xfrm>
          <a:prstGeom prst="rect">
            <a:avLst/>
          </a:prstGeom>
        </p:spPr>
        <p:txBody>
          <a:bodyPr spcFirstLastPara="1" wrap="none" numCol="1" fromWordArt="1">
            <a:prstTxWarp prst="textArchUp">
              <a:avLst>
                <a:gd name="adj" fmla="val 10800004"/>
              </a:avLst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600" kern="10" dirty="0">
              <a:ln w="9525">
                <a:solidFill>
                  <a:srgbClr val="CC99FF"/>
                </a:solidFill>
                <a:round/>
                <a:headEnd/>
                <a:tailEnd/>
              </a:ln>
              <a:solidFill>
                <a:srgbClr val="0000FF"/>
              </a:soli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087034" y="2769811"/>
            <a:ext cx="52485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Giờ học: Xâu hoa màu đỏ</a:t>
            </a:r>
            <a:endParaRPr lang="en-US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64587" y="5295265"/>
            <a:ext cx="27671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Năm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2021-2022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Mau-Hoa-beat-Mam-non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85800" y="5959733"/>
            <a:ext cx="609600" cy="6096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479798" y="120134"/>
            <a:ext cx="627806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vi-VN" sz="2000" dirty="0" smtClean="0">
                <a:solidFill>
                  <a:srgbClr val="0000FF"/>
                </a:solidFill>
                <a:latin typeface="+mj-lt"/>
              </a:rPr>
              <a:t>PHÒNG GIÁO DỤC VÀ ĐÀO TẠO QUẬN LONG BIÊN</a:t>
            </a:r>
            <a:endParaRPr lang="en-US" sz="2000" dirty="0">
              <a:solidFill>
                <a:srgbClr val="0000FF"/>
              </a:solidFill>
              <a:latin typeface="+mj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949167" y="658892"/>
            <a:ext cx="53029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vi-VN" sz="2400" b="1" dirty="0" smtClean="0">
                <a:solidFill>
                  <a:srgbClr val="0000FF"/>
                </a:solidFill>
                <a:latin typeface="+mj-lt"/>
              </a:rPr>
              <a:t>TRƯỜNG MẦM NON GIA THƯỢNG</a:t>
            </a:r>
            <a:endParaRPr lang="en-US" sz="2400" b="1" dirty="0">
              <a:solidFill>
                <a:srgbClr val="0000FF"/>
              </a:solidFill>
              <a:latin typeface="+mj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24237" y="3681694"/>
            <a:ext cx="43741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Giáo viên: Nguyễn Thị Hồng Hoa</a:t>
            </a:r>
            <a:endParaRPr lang="en-US" sz="24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717963" y="4267200"/>
            <a:ext cx="386035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Lứa tuổi: Nhà trẻ 24-36 tháng</a:t>
            </a:r>
          </a:p>
          <a:p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Thời gian: 12-15 phút.</a:t>
            </a:r>
            <a:endParaRPr lang="en-US" sz="24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1647" y="1331214"/>
            <a:ext cx="1552984" cy="1411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880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4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915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Administrator\Desktop\hoa anh pp\images (4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914400" y="1295400"/>
            <a:ext cx="69342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pt-BR" sz="3600" b="1" dirty="0">
                <a:solidFill>
                  <a:srgbClr val="0000FF"/>
                </a:solidFill>
                <a:latin typeface="Times New Roman"/>
                <a:ea typeface="Times New Roman"/>
              </a:rPr>
              <a:t>3. Kết Thúc:</a:t>
            </a:r>
            <a:r>
              <a:rPr lang="pt-BR" sz="3600" dirty="0">
                <a:solidFill>
                  <a:srgbClr val="0000FF"/>
                </a:solidFill>
                <a:latin typeface="Times New Roman"/>
                <a:ea typeface="Times New Roman"/>
              </a:rPr>
              <a:t> </a:t>
            </a:r>
            <a:endParaRPr lang="pt-BR" sz="3600" dirty="0" smtClean="0">
              <a:solidFill>
                <a:srgbClr val="0000FF"/>
              </a:solidFill>
              <a:latin typeface="Times New Roman"/>
              <a:ea typeface="Times New Roman"/>
            </a:endParaRPr>
          </a:p>
          <a:p>
            <a:pPr lvl="0"/>
            <a:r>
              <a:rPr lang="pt-BR" sz="3600" dirty="0" smtClean="0">
                <a:solidFill>
                  <a:srgbClr val="0000FF"/>
                </a:solidFill>
                <a:latin typeface="Times New Roman"/>
                <a:ea typeface="Times New Roman"/>
              </a:rPr>
              <a:t>- Cô </a:t>
            </a:r>
            <a:r>
              <a:rPr lang="pt-BR" sz="3600" dirty="0">
                <a:solidFill>
                  <a:srgbClr val="0000FF"/>
                </a:solidFill>
                <a:latin typeface="Times New Roman"/>
                <a:ea typeface="Times New Roman"/>
              </a:rPr>
              <a:t>nhận xét động </a:t>
            </a:r>
            <a:r>
              <a:rPr lang="pt-BR" sz="3600" dirty="0" smtClean="0">
                <a:solidFill>
                  <a:srgbClr val="0000FF"/>
                </a:solidFill>
                <a:latin typeface="Times New Roman"/>
                <a:ea typeface="Times New Roman"/>
              </a:rPr>
              <a:t>viên, </a:t>
            </a:r>
            <a:r>
              <a:rPr lang="pt-BR" sz="3600" dirty="0">
                <a:solidFill>
                  <a:srgbClr val="0000FF"/>
                </a:solidFill>
                <a:latin typeface="Times New Roman"/>
                <a:ea typeface="Times New Roman"/>
              </a:rPr>
              <a:t>khuyến khích trẻ.</a:t>
            </a:r>
            <a:endParaRPr lang="en-US" sz="36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0466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C:\Users\Administrator\Desktop\hoa anh pp\images (10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0068"/>
            <a:ext cx="9164782" cy="6918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950656" y="2318266"/>
            <a:ext cx="7242688" cy="2101334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Xin chân thành cảm ơn</a:t>
            </a:r>
            <a:endParaRPr lang="en-US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98403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hoa anh pp\images (1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2667000" y="457200"/>
            <a:ext cx="421782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Mục đích- yêu cầu</a:t>
            </a:r>
          </a:p>
        </p:txBody>
      </p:sp>
      <p:sp>
        <p:nvSpPr>
          <p:cNvPr id="3" name="Rectangle 2"/>
          <p:cNvSpPr/>
          <p:nvPr/>
        </p:nvSpPr>
        <p:spPr>
          <a:xfrm>
            <a:off x="1066800" y="1475837"/>
            <a:ext cx="6934200" cy="37657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Bef>
                <a:spcPts val="600"/>
              </a:spcBef>
            </a:pPr>
            <a:r>
              <a:rPr lang="vi-VN" sz="2400" b="1" dirty="0">
                <a:solidFill>
                  <a:srgbClr val="0000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* Kiến thức: </a:t>
            </a:r>
          </a:p>
          <a:p>
            <a:pPr lvl="0">
              <a:lnSpc>
                <a:spcPct val="107000"/>
              </a:lnSpc>
              <a:spcBef>
                <a:spcPts val="600"/>
              </a:spcBef>
            </a:pPr>
            <a:r>
              <a:rPr lang="vi-VN" sz="2400" b="1" dirty="0">
                <a:solidFill>
                  <a:srgbClr val="0000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- Trẻ nhận biết được màu đỏ.</a:t>
            </a:r>
          </a:p>
          <a:p>
            <a:pPr lvl="0">
              <a:lnSpc>
                <a:spcPct val="107000"/>
              </a:lnSpc>
              <a:spcBef>
                <a:spcPts val="600"/>
              </a:spcBef>
            </a:pPr>
            <a:r>
              <a:rPr lang="vi-VN" sz="2400" b="1" dirty="0">
                <a:solidFill>
                  <a:srgbClr val="0000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* Kỹ năng:</a:t>
            </a:r>
          </a:p>
          <a:p>
            <a:pPr lvl="0">
              <a:lnSpc>
                <a:spcPct val="107000"/>
              </a:lnSpc>
              <a:spcBef>
                <a:spcPts val="600"/>
              </a:spcBef>
            </a:pPr>
            <a:r>
              <a:rPr lang="vi-VN" sz="2400" b="1" dirty="0">
                <a:solidFill>
                  <a:srgbClr val="0000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- Rèn kỹ năng xâu dây qua lỗ của bông hoa.</a:t>
            </a:r>
          </a:p>
          <a:p>
            <a:pPr lvl="0">
              <a:lnSpc>
                <a:spcPct val="107000"/>
              </a:lnSpc>
              <a:spcBef>
                <a:spcPts val="600"/>
              </a:spcBef>
            </a:pPr>
            <a:r>
              <a:rPr lang="vi-VN" sz="2400" b="1" dirty="0">
                <a:solidFill>
                  <a:srgbClr val="0000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- Chọn đúng bông hoa màu đỏ theo yêu cầu.</a:t>
            </a:r>
          </a:p>
          <a:p>
            <a:pPr lvl="0">
              <a:lnSpc>
                <a:spcPct val="107000"/>
              </a:lnSpc>
              <a:spcBef>
                <a:spcPts val="600"/>
              </a:spcBef>
            </a:pPr>
            <a:r>
              <a:rPr lang="vi-VN" sz="2400" b="1" dirty="0">
                <a:solidFill>
                  <a:srgbClr val="0000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* Thái độ: </a:t>
            </a:r>
          </a:p>
          <a:p>
            <a:pPr lvl="0">
              <a:lnSpc>
                <a:spcPct val="107000"/>
              </a:lnSpc>
              <a:spcBef>
                <a:spcPts val="600"/>
              </a:spcBef>
            </a:pPr>
            <a:r>
              <a:rPr lang="vi-VN" sz="2400" b="1" dirty="0">
                <a:solidFill>
                  <a:srgbClr val="0000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- Trẻ ngoan, hứng thú tham gia hoạt động.</a:t>
            </a:r>
          </a:p>
          <a:p>
            <a:pPr lvl="0">
              <a:lnSpc>
                <a:spcPct val="107000"/>
              </a:lnSpc>
              <a:spcBef>
                <a:spcPts val="600"/>
              </a:spcBef>
            </a:pPr>
            <a:r>
              <a:rPr lang="vi-VN" sz="2400" b="1" dirty="0">
                <a:solidFill>
                  <a:srgbClr val="0000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- Trẻ giữ gìn đồ chơi</a:t>
            </a:r>
            <a:r>
              <a:rPr lang="vi-VN" sz="2400" b="1" dirty="0" smtClean="0">
                <a:solidFill>
                  <a:srgbClr val="0000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,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vi-VN" sz="2400" b="1" dirty="0" smtClean="0">
                <a:solidFill>
                  <a:srgbClr val="0000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cất </a:t>
            </a:r>
            <a:r>
              <a:rPr lang="vi-VN" sz="2400" b="1" dirty="0">
                <a:solidFill>
                  <a:srgbClr val="0000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dọn đồ chơi sau khi chơi .</a:t>
            </a:r>
          </a:p>
        </p:txBody>
      </p:sp>
    </p:spTree>
    <p:extLst>
      <p:ext uri="{BB962C8B-B14F-4D97-AF65-F5344CB8AC3E}">
        <p14:creationId xmlns:p14="http://schemas.microsoft.com/office/powerpoint/2010/main" val="2071794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dministrator\Desktop\hoa anh pp\images (9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0" y="-13855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2057400" y="1371600"/>
            <a:ext cx="5715000" cy="4580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Bef>
                <a:spcPts val="600"/>
              </a:spcBef>
            </a:pPr>
            <a:r>
              <a:rPr lang="vi-VN" sz="3200" b="1" dirty="0">
                <a:solidFill>
                  <a:srgbClr val="9900CC"/>
                </a:solidFill>
                <a:latin typeface="Times New Roman"/>
                <a:ea typeface="Times New Roman"/>
                <a:cs typeface="Times New Roman"/>
              </a:rPr>
              <a:t>* Đồ dùng của cô:</a:t>
            </a:r>
          </a:p>
          <a:p>
            <a:pPr lvl="0">
              <a:lnSpc>
                <a:spcPct val="107000"/>
              </a:lnSpc>
              <a:spcBef>
                <a:spcPts val="600"/>
              </a:spcBef>
            </a:pPr>
            <a:r>
              <a:rPr lang="vi-VN" sz="3200" b="1" dirty="0">
                <a:solidFill>
                  <a:srgbClr val="9900CC"/>
                </a:solidFill>
                <a:latin typeface="Times New Roman"/>
                <a:ea typeface="Times New Roman"/>
                <a:cs typeface="Times New Roman"/>
              </a:rPr>
              <a:t>- Vòng tay hoa màu đỏ</a:t>
            </a:r>
          </a:p>
          <a:p>
            <a:pPr lvl="0">
              <a:lnSpc>
                <a:spcPct val="107000"/>
              </a:lnSpc>
              <a:spcBef>
                <a:spcPts val="600"/>
              </a:spcBef>
            </a:pPr>
            <a:r>
              <a:rPr lang="vi-VN" sz="3200" b="1" dirty="0">
                <a:solidFill>
                  <a:srgbClr val="9900CC"/>
                </a:solidFill>
                <a:latin typeface="Times New Roman"/>
                <a:ea typeface="Times New Roman"/>
                <a:cs typeface="Times New Roman"/>
              </a:rPr>
              <a:t>- Hoa màu đỏ 7-9 bông, 2 bông màu xanh, dây xâu</a:t>
            </a:r>
          </a:p>
          <a:p>
            <a:pPr lvl="0">
              <a:lnSpc>
                <a:spcPct val="107000"/>
              </a:lnSpc>
              <a:spcBef>
                <a:spcPts val="600"/>
              </a:spcBef>
            </a:pPr>
            <a:r>
              <a:rPr lang="vi-VN" sz="3200" b="1" dirty="0">
                <a:solidFill>
                  <a:srgbClr val="9900CC"/>
                </a:solidFill>
                <a:latin typeface="Times New Roman"/>
                <a:ea typeface="Times New Roman"/>
                <a:cs typeface="Times New Roman"/>
              </a:rPr>
              <a:t>* Đồ dùng của trẻ:</a:t>
            </a:r>
          </a:p>
          <a:p>
            <a:pPr lvl="0">
              <a:lnSpc>
                <a:spcPct val="107000"/>
              </a:lnSpc>
              <a:spcBef>
                <a:spcPts val="600"/>
              </a:spcBef>
            </a:pPr>
            <a:r>
              <a:rPr lang="vi-VN" sz="3200" b="1" dirty="0">
                <a:solidFill>
                  <a:srgbClr val="9900CC"/>
                </a:solidFill>
                <a:latin typeface="Times New Roman"/>
                <a:ea typeface="Times New Roman"/>
                <a:cs typeface="Times New Roman"/>
              </a:rPr>
              <a:t>- Mỗi trẻ 1 rổ </a:t>
            </a:r>
            <a:r>
              <a:rPr lang="vi-VN" sz="3200" b="1" dirty="0" smtClean="0">
                <a:solidFill>
                  <a:srgbClr val="9900CC"/>
                </a:solidFill>
                <a:latin typeface="Times New Roman"/>
                <a:ea typeface="Times New Roman"/>
                <a:cs typeface="Times New Roman"/>
              </a:rPr>
              <a:t>5</a:t>
            </a:r>
            <a:r>
              <a:rPr lang="en-US" sz="3200" b="1" dirty="0" smtClean="0">
                <a:solidFill>
                  <a:srgbClr val="9900CC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vi-VN" sz="3200" b="1" dirty="0" smtClean="0">
                <a:solidFill>
                  <a:srgbClr val="9900CC"/>
                </a:solidFill>
                <a:latin typeface="Times New Roman"/>
                <a:ea typeface="Times New Roman"/>
                <a:cs typeface="Times New Roman"/>
              </a:rPr>
              <a:t>-</a:t>
            </a:r>
            <a:r>
              <a:rPr lang="en-US" sz="3200" b="1" dirty="0" smtClean="0">
                <a:solidFill>
                  <a:srgbClr val="9900CC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vi-VN" sz="3200" b="1" dirty="0" smtClean="0">
                <a:solidFill>
                  <a:srgbClr val="9900CC"/>
                </a:solidFill>
                <a:latin typeface="Times New Roman"/>
                <a:ea typeface="Times New Roman"/>
                <a:cs typeface="Times New Roman"/>
              </a:rPr>
              <a:t>7 </a:t>
            </a:r>
            <a:r>
              <a:rPr lang="vi-VN" sz="3200" b="1" dirty="0">
                <a:solidFill>
                  <a:srgbClr val="9900CC"/>
                </a:solidFill>
                <a:latin typeface="Times New Roman"/>
                <a:ea typeface="Times New Roman"/>
                <a:cs typeface="Times New Roman"/>
              </a:rPr>
              <a:t>bông hoa màu đỏ, 2 bông màu xanh, dây xâu.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999509" y="228600"/>
            <a:ext cx="3200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Chuẩn bị</a:t>
            </a:r>
            <a:endParaRPr lang="en-US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3736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istrator\Desktop\hoa anh pp\20-hinh-nen-don-gian-danh-cho-nguoi-thich-su-don-gian-1486868702-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708" y="0"/>
            <a:ext cx="9143999" cy="6896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332115" y="776368"/>
            <a:ext cx="385394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Cách tiến hành</a:t>
            </a:r>
            <a:endParaRPr lang="en-US" sz="4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295400" y="1905000"/>
            <a:ext cx="6781800" cy="1905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Bef>
                <a:spcPts val="600"/>
              </a:spcBef>
            </a:pPr>
            <a:r>
              <a:rPr lang="pt-BR" sz="2800" b="1" dirty="0">
                <a:solidFill>
                  <a:srgbClr val="0000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1. Ổn định tổ chức:</a:t>
            </a:r>
            <a:endParaRPr lang="en-US" sz="2800" dirty="0">
              <a:solidFill>
                <a:srgbClr val="0000FF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342900" lvl="0" indent="-342900">
              <a:lnSpc>
                <a:spcPct val="107000"/>
              </a:lnSpc>
              <a:buFontTx/>
              <a:buChar char="-"/>
            </a:pPr>
            <a:r>
              <a:rPr lang="vi-VN" sz="2800" dirty="0" smtClean="0">
                <a:solidFill>
                  <a:srgbClr val="0000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Cô </a:t>
            </a:r>
            <a:r>
              <a:rPr lang="vi-VN" sz="2800" dirty="0">
                <a:solidFill>
                  <a:srgbClr val="0000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và trẻ cùng hát bài: “Cả nhà thương nhau</a:t>
            </a:r>
            <a:r>
              <a:rPr lang="vi-VN" sz="2800" dirty="0" smtClean="0">
                <a:solidFill>
                  <a:srgbClr val="0000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”</a:t>
            </a:r>
            <a:endParaRPr lang="en-US" sz="2800" dirty="0" smtClean="0">
              <a:solidFill>
                <a:srgbClr val="0000FF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342900" lvl="0" indent="-342900">
              <a:lnSpc>
                <a:spcPct val="107000"/>
              </a:lnSpc>
              <a:buFontTx/>
              <a:buChar char="-"/>
            </a:pP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Đàm thoại dẫn dắt vào bài.</a:t>
            </a:r>
            <a:endParaRPr lang="en-US" sz="2800" dirty="0">
              <a:solidFill>
                <a:srgbClr val="0000FF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pic>
        <p:nvPicPr>
          <p:cNvPr id="2" name="V.A – Cả Nhà Thương Nhau Beat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934691" y="416952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061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778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Administrator\Desktop\hoa anh pp\images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30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1836372" y="561521"/>
            <a:ext cx="5623655" cy="5533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07000"/>
              </a:lnSpc>
            </a:pPr>
            <a:r>
              <a:rPr lang="pt-BR" sz="2800" b="1" dirty="0" smtClean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</a:rPr>
              <a:t>2. </a:t>
            </a:r>
            <a:r>
              <a:rPr lang="en-US" sz="2800" b="1" dirty="0" smtClean="0">
                <a:solidFill>
                  <a:srgbClr val="0000FF"/>
                </a:solidFill>
                <a:latin typeface="Times New Roman"/>
                <a:ea typeface="Calibri"/>
                <a:cs typeface="Times New Roman"/>
              </a:rPr>
              <a:t>Phương pháp, hình thức tổ chức</a:t>
            </a:r>
            <a:r>
              <a:rPr lang="vi-VN" sz="2800" b="1" dirty="0" smtClean="0">
                <a:solidFill>
                  <a:srgbClr val="0000FF"/>
                </a:solidFill>
                <a:latin typeface="Times New Roman"/>
                <a:ea typeface="Calibri"/>
                <a:cs typeface="Times New Roman"/>
              </a:rPr>
              <a:t>:</a:t>
            </a:r>
            <a:endParaRPr lang="en-US" sz="2800" dirty="0">
              <a:solidFill>
                <a:srgbClr val="0000FF"/>
              </a:solidFill>
              <a:ea typeface="Calibri"/>
              <a:cs typeface="Times New Roman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371599" y="1163746"/>
            <a:ext cx="65532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* Quan sát và đàm thoại:</a:t>
            </a:r>
          </a:p>
          <a:p>
            <a:r>
              <a:rPr lang="vi-VN" sz="2800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vi-VN" sz="2800" dirty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Cô cho trẻ quan sát chiếc vòng hoa màu đỏ cô đã xâu </a:t>
            </a:r>
            <a:r>
              <a:rPr lang="vi-VN" sz="2800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và </a:t>
            </a:r>
            <a:r>
              <a:rPr lang="vi-VN" sz="2800" dirty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hỏi trẻ:</a:t>
            </a:r>
          </a:p>
          <a:p>
            <a:r>
              <a:rPr lang="vi-VN" sz="2800" dirty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+ Cô có cái gì đây? (Vòng)</a:t>
            </a:r>
          </a:p>
          <a:p>
            <a:r>
              <a:rPr lang="vi-VN" sz="2800" dirty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+ Chiếc vòng có hoa màu gì? (Đỏ)</a:t>
            </a:r>
          </a:p>
          <a:p>
            <a:r>
              <a:rPr lang="vi-VN" sz="2800" dirty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+ Làm thế nào để có chiếc vòng?( Xâu hoa )</a:t>
            </a:r>
          </a:p>
        </p:txBody>
      </p:sp>
    </p:spTree>
    <p:extLst>
      <p:ext uri="{BB962C8B-B14F-4D97-AF65-F5344CB8AC3E}">
        <p14:creationId xmlns:p14="http://schemas.microsoft.com/office/powerpoint/2010/main" val="3996471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8150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24000" y="1443841"/>
            <a:ext cx="640080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2800" dirty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n-US" sz="2800" dirty="0" err="1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800" dirty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800" dirty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2800" dirty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lvl="0"/>
            <a:r>
              <a:rPr lang="vi-VN" sz="2800" dirty="0">
                <a:solidFill>
                  <a:srgbClr val="9900CC"/>
                </a:solidFill>
                <a:latin typeface="Times New Roman" panose="02020603050405020304" pitchFamily="18" charset="0"/>
              </a:rPr>
              <a:t>- Tay phải cô cầm dây để thừa 1 đoạn vừa phải, tay trái cô cầm hoa để hở phần lỗ xâu lên trên, cô xâu dây qua lỗ ở  bông hoa, cô cầm đầu dây xâu thả bông hoa ra để bông hoa rơi xuống. Cứ tiếp tục như vậy cô xâu hết bông hoa màu đỏ.</a:t>
            </a:r>
            <a:endParaRPr lang="en-US" sz="2800" dirty="0">
              <a:solidFill>
                <a:srgbClr val="99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8907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xau hoa mãu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 rot="5400000">
            <a:off x="1143000" y="-1143000"/>
            <a:ext cx="6858000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5688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C:\Users\Administrator\Desktop\hoa anh pp\images (6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838200" y="914400"/>
            <a:ext cx="5791200" cy="37453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</a:pPr>
            <a:r>
              <a:rPr lang="en-US" sz="3200" b="1" dirty="0" smtClean="0">
                <a:solidFill>
                  <a:srgbClr val="0000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* Trẻ thực hiện:</a:t>
            </a:r>
          </a:p>
          <a:p>
            <a:pPr lvl="0">
              <a:lnSpc>
                <a:spcPct val="107000"/>
              </a:lnSpc>
            </a:pPr>
            <a:r>
              <a:rPr lang="en-US" sz="3200" b="1" i="1" dirty="0" smtClean="0">
                <a:solidFill>
                  <a:srgbClr val="0000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vi-VN" sz="3200" b="1" i="1" dirty="0">
                <a:solidFill>
                  <a:srgbClr val="0000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- </a:t>
            </a:r>
            <a:r>
              <a:rPr lang="en-US" sz="3200" b="1" i="1" dirty="0" smtClean="0">
                <a:solidFill>
                  <a:srgbClr val="0000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Khi t</a:t>
            </a:r>
            <a:r>
              <a:rPr lang="vi-VN" sz="3200" b="1" i="1" dirty="0" smtClean="0">
                <a:solidFill>
                  <a:srgbClr val="0000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rẻ </a:t>
            </a:r>
            <a:r>
              <a:rPr lang="vi-VN" sz="3200" b="1" i="1" dirty="0">
                <a:solidFill>
                  <a:srgbClr val="0000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thực hiện cô hỏi trẻ: Con đang làm gì? Con xâu hoa màu gì? Con xâu như thế nào?</a:t>
            </a:r>
          </a:p>
          <a:p>
            <a:pPr lvl="0">
              <a:lnSpc>
                <a:spcPct val="107000"/>
              </a:lnSpc>
            </a:pPr>
            <a:r>
              <a:rPr lang="vi-VN" sz="3200" b="1" i="1" dirty="0">
                <a:solidFill>
                  <a:srgbClr val="0000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- Khi đã có trẻ xâu xong cô buộc dây giúp trẻ nhận xét luôn bài của trẻ tại chỗ trẻ.</a:t>
            </a:r>
          </a:p>
        </p:txBody>
      </p:sp>
      <p:pic>
        <p:nvPicPr>
          <p:cNvPr id="4" name="Nhac khong loi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695700" y="52578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0075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891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476</TotalTime>
  <Words>415</Words>
  <Application>Microsoft Office PowerPoint</Application>
  <PresentationFormat>On-screen Show (4:3)</PresentationFormat>
  <Paragraphs>40</Paragraphs>
  <Slides>11</Slides>
  <Notes>0</Notes>
  <HiddenSlides>0</HiddenSlides>
  <MMClips>4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huy_ctn</dc:creator>
  <cp:lastModifiedBy>Lop D2</cp:lastModifiedBy>
  <cp:revision>39</cp:revision>
  <dcterms:created xsi:type="dcterms:W3CDTF">2017-10-30T05:50:21Z</dcterms:created>
  <dcterms:modified xsi:type="dcterms:W3CDTF">2022-06-10T05:56:37Z</dcterms:modified>
</cp:coreProperties>
</file>