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7" r:id="rId4"/>
    <p:sldId id="258" r:id="rId5"/>
    <p:sldId id="266" r:id="rId6"/>
    <p:sldId id="290" r:id="rId7"/>
    <p:sldId id="261" r:id="rId8"/>
    <p:sldId id="267" r:id="rId9"/>
    <p:sldId id="292" r:id="rId10"/>
    <p:sldId id="264" r:id="rId11"/>
    <p:sldId id="268" r:id="rId12"/>
    <p:sldId id="269" r:id="rId13"/>
    <p:sldId id="281" r:id="rId14"/>
    <p:sldId id="278" r:id="rId15"/>
    <p:sldId id="275" r:id="rId16"/>
    <p:sldId id="282" r:id="rId17"/>
    <p:sldId id="279" r:id="rId18"/>
    <p:sldId id="277" r:id="rId19"/>
    <p:sldId id="283" r:id="rId20"/>
    <p:sldId id="280"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E9E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15"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7E73D-F28C-4166-A356-21C4E689C878}"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BFCDC-D329-4FBD-91DF-CFFDB93BD41E}"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2C7FDA-ED25-4154-990C-38DD3E5CA6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0E70-CD0A-4669-B8DA-42402FA60BD3}" type="slidenum">
              <a:rPr lang="en-US" smtClean="0"/>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2C7FDA-ED25-4154-990C-38DD3E5CA6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D2C7FDA-ED25-4154-990C-38DD3E5CA6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2C7FDA-ED25-4154-990C-38DD3E5CA6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2C7FDA-ED25-4154-990C-38DD3E5CA6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0E70-CD0A-4669-B8DA-42402FA60BD3}" type="slidenum">
              <a:rPr lang="en-US" smtClean="0"/>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2C7FDA-ED25-4154-990C-38DD3E5CA6D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2C7FDA-ED25-4154-990C-38DD3E5CA6D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10E70-CD0A-4669-B8DA-42402FA60BD3}" type="slidenum">
              <a:rPr lang="en-US" smtClean="0"/>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en-US" smtClean="0"/>
              <a:t>Click to edit Master text styles</a:t>
            </a:r>
            <a:endParaRPr lang="en-US" smtClean="0"/>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1D2C7FDA-ED25-4154-990C-38DD3E5CA6D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10E70-CD0A-4669-B8DA-42402FA60BD3}" type="slidenum">
              <a:rPr lang="en-US" smtClean="0"/>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2C7FDA-ED25-4154-990C-38DD3E5CA6D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C7FDA-ED25-4154-990C-38DD3E5CA6D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2C7FDA-ED25-4154-990C-38DD3E5CA6D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10E70-CD0A-4669-B8DA-42402FA60BD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2C7FDA-ED25-4154-990C-38DD3E5CA6D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10E70-CD0A-4669-B8DA-42402FA60BD3}" type="slidenum">
              <a:rPr lang="en-US" smtClean="0"/>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2C7FDA-ED25-4154-990C-38DD3E5CA6D1}" type="datetimeFigureOut">
              <a:rPr lang="en-US" smtClean="0"/>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4F10E70-CD0A-4669-B8DA-42402FA60BD3}"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3.mp3"/><Relationship Id="rId2" Type="http://schemas.openxmlformats.org/officeDocument/2006/relationships/audio" Target="../media/media3.mp3"/><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2.mp3"/><Relationship Id="rId2" Type="http://schemas.openxmlformats.org/officeDocument/2006/relationships/audio" Target="../media/media2.mp3"/><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895600" y="284018"/>
            <a:ext cx="533400" cy="457200"/>
          </a:xfrm>
          <a:prstGeom prst="star5">
            <a:avLst/>
          </a:prstGeom>
          <a:effectLst>
            <a:glow rad="228600">
              <a:schemeClr val="accent4">
                <a:satMod val="175000"/>
                <a:alpha val="40000"/>
              </a:schemeClr>
            </a:glo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5-Point Star 11"/>
          <p:cNvSpPr/>
          <p:nvPr/>
        </p:nvSpPr>
        <p:spPr>
          <a:xfrm>
            <a:off x="8001000" y="304800"/>
            <a:ext cx="533400" cy="457200"/>
          </a:xfrm>
          <a:prstGeom prst="star5">
            <a:avLst/>
          </a:prstGeom>
          <a:effectLst>
            <a:glow rad="228600">
              <a:schemeClr val="accent4">
                <a:satMod val="175000"/>
                <a:alpha val="40000"/>
              </a:schemeClr>
            </a:glo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5-Point Star 12"/>
          <p:cNvSpPr/>
          <p:nvPr/>
        </p:nvSpPr>
        <p:spPr>
          <a:xfrm>
            <a:off x="1143000" y="1617518"/>
            <a:ext cx="457200" cy="457200"/>
          </a:xfrm>
          <a:prstGeom prst="star5">
            <a:avLst/>
          </a:prstGeom>
          <a:effectLst>
            <a:glow rad="228600">
              <a:schemeClr val="accent5">
                <a:satMod val="175000"/>
                <a:alpha val="40000"/>
              </a:schemeClr>
            </a:glo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5-Point Star 13"/>
          <p:cNvSpPr/>
          <p:nvPr/>
        </p:nvSpPr>
        <p:spPr>
          <a:xfrm>
            <a:off x="762000" y="353291"/>
            <a:ext cx="609600" cy="533400"/>
          </a:xfrm>
          <a:prstGeom prst="star5">
            <a:avLst/>
          </a:prstGeom>
          <a:effectLst>
            <a:glow rad="228600">
              <a:schemeClr val="accent5">
                <a:satMod val="175000"/>
                <a:alpha val="40000"/>
              </a:schemeClr>
            </a:glo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5-Point Star 14"/>
          <p:cNvSpPr/>
          <p:nvPr/>
        </p:nvSpPr>
        <p:spPr>
          <a:xfrm>
            <a:off x="6324600" y="741218"/>
            <a:ext cx="609600" cy="533400"/>
          </a:xfrm>
          <a:prstGeom prst="star5">
            <a:avLst/>
          </a:prstGeom>
          <a:effectLst>
            <a:glow rad="228600">
              <a:schemeClr val="accent4">
                <a:satMod val="175000"/>
                <a:alpha val="40000"/>
              </a:schemeClr>
            </a:glo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Moon 19"/>
          <p:cNvSpPr/>
          <p:nvPr/>
        </p:nvSpPr>
        <p:spPr>
          <a:xfrm>
            <a:off x="4191000" y="161059"/>
            <a:ext cx="990600" cy="1160318"/>
          </a:xfrm>
          <a:prstGeom prst="moon">
            <a:avLst>
              <a:gd name="adj" fmla="val 26759"/>
            </a:avLst>
          </a:prstGeom>
          <a:effectLst>
            <a:glow rad="101600">
              <a:schemeClr val="accent4">
                <a:satMod val="175000"/>
                <a:alpha val="40000"/>
              </a:schemeClr>
            </a:glow>
            <a:reflection blurRad="6350" stA="50000" endA="295" endPos="92000" dist="1016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Cloud 20"/>
          <p:cNvSpPr/>
          <p:nvPr/>
        </p:nvSpPr>
        <p:spPr>
          <a:xfrm>
            <a:off x="4191000" y="1160318"/>
            <a:ext cx="2133600" cy="9144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 name="Cloud 21"/>
          <p:cNvSpPr/>
          <p:nvPr/>
        </p:nvSpPr>
        <p:spPr>
          <a:xfrm>
            <a:off x="3619500" y="952500"/>
            <a:ext cx="1600200" cy="55937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Cloud 22"/>
          <p:cNvSpPr/>
          <p:nvPr/>
        </p:nvSpPr>
        <p:spPr>
          <a:xfrm>
            <a:off x="2362200" y="3429000"/>
            <a:ext cx="5791200" cy="2667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err="1" smtClean="0">
                <a:solidFill>
                  <a:srgbClr val="00CC00"/>
                </a:solidFill>
              </a:rPr>
              <a:t>Trò</a:t>
            </a:r>
            <a:r>
              <a:rPr lang="en-US" sz="4000" dirty="0" smtClean="0">
                <a:solidFill>
                  <a:srgbClr val="00CC00"/>
                </a:solidFill>
              </a:rPr>
              <a:t> </a:t>
            </a:r>
            <a:r>
              <a:rPr lang="en-US" sz="4000" dirty="0" err="1" smtClean="0">
                <a:solidFill>
                  <a:srgbClr val="00CC00"/>
                </a:solidFill>
              </a:rPr>
              <a:t>chơi khởi động:Khám</a:t>
            </a:r>
            <a:r>
              <a:rPr lang="en-US" sz="4000" dirty="0" smtClean="0">
                <a:solidFill>
                  <a:srgbClr val="00CC00"/>
                </a:solidFill>
              </a:rPr>
              <a:t> </a:t>
            </a:r>
            <a:r>
              <a:rPr lang="en-US" sz="4000" dirty="0" err="1" smtClean="0">
                <a:solidFill>
                  <a:srgbClr val="00CC00"/>
                </a:solidFill>
              </a:rPr>
              <a:t>phá</a:t>
            </a:r>
            <a:r>
              <a:rPr lang="en-US" sz="4000" dirty="0" smtClean="0">
                <a:solidFill>
                  <a:srgbClr val="00CC00"/>
                </a:solidFill>
              </a:rPr>
              <a:t> </a:t>
            </a:r>
            <a:r>
              <a:rPr lang="en-US" sz="4000" dirty="0" err="1" smtClean="0">
                <a:solidFill>
                  <a:srgbClr val="00CC00"/>
                </a:solidFill>
              </a:rPr>
              <a:t>vũ</a:t>
            </a:r>
            <a:r>
              <a:rPr lang="en-US" sz="4000" dirty="0" smtClean="0">
                <a:solidFill>
                  <a:srgbClr val="00CC00"/>
                </a:solidFill>
              </a:rPr>
              <a:t> </a:t>
            </a:r>
            <a:r>
              <a:rPr lang="en-US" sz="4000" dirty="0" err="1" smtClean="0">
                <a:solidFill>
                  <a:srgbClr val="00CC00"/>
                </a:solidFill>
              </a:rPr>
              <a:t>trụ</a:t>
            </a:r>
            <a:endParaRPr lang="en-US" sz="4000" dirty="0">
              <a:solidFill>
                <a:srgbClr val="00CC00"/>
              </a:solidFill>
            </a:endParaRPr>
          </a:p>
        </p:txBody>
      </p:sp>
      <p:cxnSp>
        <p:nvCxnSpPr>
          <p:cNvPr id="25" name="Straight Connector 24"/>
          <p:cNvCxnSpPr>
            <a:endCxn id="23" idx="3"/>
          </p:cNvCxnSpPr>
          <p:nvPr/>
        </p:nvCxnSpPr>
        <p:spPr>
          <a:xfrm>
            <a:off x="5219700" y="2074718"/>
            <a:ext cx="38100" cy="1506770"/>
          </a:xfrm>
          <a:prstGeom prst="line">
            <a:avLst/>
          </a:prstGeom>
          <a:ln>
            <a:solidFill>
              <a:schemeClr val="accent6">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29" name="Rounded Rectangle 28"/>
          <p:cNvSpPr/>
          <p:nvPr/>
        </p:nvSpPr>
        <p:spPr>
          <a:xfrm>
            <a:off x="6019800" y="2074718"/>
            <a:ext cx="2514600" cy="104948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err="1" smtClean="0">
                <a:solidFill>
                  <a:schemeClr val="accent6">
                    <a:lumMod val="60000"/>
                    <a:lumOff val="40000"/>
                  </a:schemeClr>
                </a:solidFill>
              </a:rPr>
              <a:t>Bắt</a:t>
            </a:r>
            <a:r>
              <a:rPr lang="en-US" sz="4800" dirty="0" smtClean="0">
                <a:solidFill>
                  <a:schemeClr val="accent6">
                    <a:lumMod val="60000"/>
                    <a:lumOff val="40000"/>
                  </a:schemeClr>
                </a:solidFill>
              </a:rPr>
              <a:t> </a:t>
            </a:r>
            <a:r>
              <a:rPr lang="en-US" sz="4800" dirty="0" err="1" smtClean="0">
                <a:solidFill>
                  <a:schemeClr val="accent6">
                    <a:lumMod val="60000"/>
                    <a:lumOff val="40000"/>
                  </a:schemeClr>
                </a:solidFill>
              </a:rPr>
              <a:t>đầu</a:t>
            </a:r>
            <a:endParaRPr lang="en-US" sz="4800" dirty="0" smtClean="0">
              <a:solidFill>
                <a:schemeClr val="accent6">
                  <a:lumMod val="60000"/>
                  <a:lumOff val="4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1"/>
          <a:stretch>
            <a:fillRect/>
          </a:stretch>
        </p:blipFill>
        <p:spPr>
          <a:xfrm>
            <a:off x="0" y="0"/>
            <a:ext cx="4926330" cy="3037205"/>
          </a:xfrm>
          <a:prstGeom prst="rect">
            <a:avLst/>
          </a:prstGeom>
          <a:noFill/>
          <a:ln w="9525">
            <a:noFill/>
          </a:ln>
        </p:spPr>
      </p:pic>
      <p:sp>
        <p:nvSpPr>
          <p:cNvPr id="2" name="Bevel 1"/>
          <p:cNvSpPr/>
          <p:nvPr/>
        </p:nvSpPr>
        <p:spPr>
          <a:xfrm>
            <a:off x="4648200" y="304800"/>
            <a:ext cx="3581400" cy="198120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en-US" sz="4000">
                <a:gradFill>
                  <a:gsLst>
                    <a:gs pos="0">
                      <a:srgbClr val="FE4444"/>
                    </a:gs>
                    <a:gs pos="100000">
                      <a:srgbClr val="832B2B"/>
                    </a:gs>
                  </a:gsLst>
                  <a:lin scaled="0"/>
                </a:gradFill>
              </a:rPr>
              <a:t>Đây là sao gì?</a:t>
            </a:r>
            <a:endParaRPr lang="en-US" sz="4000">
              <a:gradFill>
                <a:gsLst>
                  <a:gs pos="0">
                    <a:srgbClr val="FE4444"/>
                  </a:gs>
                  <a:gs pos="100000">
                    <a:srgbClr val="832B2B"/>
                  </a:gs>
                </a:gsLst>
                <a:lin scaled="0"/>
              </a:gradFill>
            </a:endParaRPr>
          </a:p>
        </p:txBody>
      </p:sp>
      <p:sp>
        <p:nvSpPr>
          <p:cNvPr id="3" name="5-Point Star 2"/>
          <p:cNvSpPr/>
          <p:nvPr/>
        </p:nvSpPr>
        <p:spPr>
          <a:xfrm>
            <a:off x="609600" y="3810000"/>
            <a:ext cx="2667000" cy="2286000"/>
          </a:xfrm>
          <a:prstGeom prst="star5">
            <a:avLst/>
          </a:prstGeom>
          <a:solidFill>
            <a:schemeClr val="accent3">
              <a:lumMod val="60000"/>
              <a:lumOff val="40000"/>
            </a:schemeClr>
          </a:solidFill>
          <a:effectLst>
            <a:glow rad="228600">
              <a:schemeClr val="accent5">
                <a:satMod val="175000"/>
                <a:alpha val="40000"/>
              </a:schemeClr>
            </a:glo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a:gradFill>
                  <a:gsLst>
                    <a:gs pos="0">
                      <a:srgbClr val="7B32B2"/>
                    </a:gs>
                    <a:gs pos="100000">
                      <a:srgbClr val="401A5D"/>
                    </a:gs>
                  </a:gsLst>
                  <a:lin scaled="0"/>
                </a:gradFill>
              </a:rPr>
              <a:t>a</a:t>
            </a:r>
            <a:r>
              <a:rPr lang="en-US" sz="3600">
                <a:gradFill>
                  <a:gsLst>
                    <a:gs pos="0">
                      <a:srgbClr val="7B32B2"/>
                    </a:gs>
                    <a:gs pos="100000">
                      <a:srgbClr val="401A5D"/>
                    </a:gs>
                  </a:gsLst>
                  <a:lin scaled="0"/>
                </a:gradFill>
              </a:rPr>
              <a:t>.</a:t>
            </a:r>
            <a:r>
              <a:rPr lang="en-US" sz="2000">
                <a:gradFill>
                  <a:gsLst>
                    <a:gs pos="0">
                      <a:srgbClr val="7B32B2"/>
                    </a:gs>
                    <a:gs pos="100000">
                      <a:srgbClr val="401A5D"/>
                    </a:gs>
                  </a:gsLst>
                  <a:lin scaled="0"/>
                </a:gradFill>
              </a:rPr>
              <a:t>Sao thổ</a:t>
            </a:r>
            <a:endParaRPr lang="en-US" sz="2000">
              <a:gradFill>
                <a:gsLst>
                  <a:gs pos="0">
                    <a:srgbClr val="7B32B2"/>
                  </a:gs>
                  <a:gs pos="100000">
                    <a:srgbClr val="401A5D"/>
                  </a:gs>
                </a:gsLst>
                <a:lin scaled="0"/>
              </a:gradFill>
            </a:endParaRPr>
          </a:p>
        </p:txBody>
      </p:sp>
      <p:sp>
        <p:nvSpPr>
          <p:cNvPr id="4" name="5-Point Star 3"/>
          <p:cNvSpPr/>
          <p:nvPr/>
        </p:nvSpPr>
        <p:spPr>
          <a:xfrm>
            <a:off x="5143500" y="3810000"/>
            <a:ext cx="2590800" cy="2286000"/>
          </a:xfrm>
          <a:prstGeom prst="star5">
            <a:avLst/>
          </a:prstGeom>
          <a:effectLst>
            <a:glow rad="228600">
              <a:schemeClr val="accent6">
                <a:satMod val="175000"/>
                <a:alpha val="40000"/>
              </a:schemeClr>
            </a:glow>
            <a:outerShdw blurRad="63500" dist="50800" dir="5400000" sx="98000" sy="98000" rotWithShape="0">
              <a:srgbClr val="000000">
                <a:alpha val="20000"/>
              </a:srgbClr>
            </a:outerShdw>
            <a:reflection blurRad="6350" stA="50000" endA="295" endPos="92000" dist="101600" dir="5400000" sy="-100000" algn="bl" rotWithShape="0"/>
          </a:effectLst>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en-US" sz="2000">
                <a:gradFill>
                  <a:gsLst>
                    <a:gs pos="0">
                      <a:srgbClr val="7B32B2"/>
                    </a:gs>
                    <a:gs pos="100000">
                      <a:srgbClr val="401A5D"/>
                    </a:gs>
                  </a:gsLst>
                  <a:lin scaled="0"/>
                </a:gradFill>
                <a:sym typeface="+mn-ea"/>
              </a:rPr>
              <a:t>b.Sao hải vương</a:t>
            </a:r>
            <a:endParaRPr lang="en-US" sz="2000">
              <a:gradFill>
                <a:gsLst>
                  <a:gs pos="0">
                    <a:srgbClr val="7B32B2"/>
                  </a:gs>
                  <a:gs pos="100000">
                    <a:srgbClr val="401A5D"/>
                  </a:gs>
                </a:gsLst>
                <a:lin scaled="0"/>
              </a:gradFill>
              <a:sym typeface="+mn-ea"/>
            </a:endParaRPr>
          </a:p>
        </p:txBody>
      </p:sp>
      <p:pic>
        <p:nvPicPr>
          <p:cNvPr id="5" name="Tieng-tinh-tinh-www_nhacchuongvui_com">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6781800" y="472440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20000"/>
                                  </p:iterate>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grpId="0" nodeType="clickEffect">
                                  <p:stCondLst>
                                    <p:cond delay="0"/>
                                  </p:stCondLst>
                                  <p:childTnLst>
                                    <p:animEffect transition="out" filter="plus(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par>
                          <p:cTn id="18" fill="hold">
                            <p:stCondLst>
                              <p:cond delay="2000"/>
                            </p:stCondLst>
                            <p:childTnLst>
                              <p:par>
                                <p:cTn id="19" presetID="1" presetClass="mediacall" presetSubtype="0" fill="hold" nodeType="afterEffect">
                                  <p:stCondLst>
                                    <p:cond delay="0"/>
                                  </p:stCondLst>
                                  <p:childTnLst>
                                    <p:cmd type="call" cmd="playFrom(0.0)">
                                      <p:cBhvr additive="base">
                                        <p:cTn id="20" dur="34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1">
                  <p:stCondLst>
                    <p:cond delay="indefinite"/>
                  </p:stCondLst>
                  <p:endCondLst>
                    <p:cond evt="onStopAudio">
                      <p:tgtEl>
                        <p:sldTgt/>
                      </p:tgtEl>
                    </p:cond>
                  </p:endCondLst>
                </p:cTn>
                <p:tgtEl>
                  <p:spTgt spid="5"/>
                </p:tgtEl>
              </p:cMediaNode>
            </p:audio>
          </p:childTnLst>
        </p:cTn>
      </p:par>
    </p:tnLst>
    <p:bldLst>
      <p:bldP spid="4" grpId="0" animBg="1" build="p"/>
      <p:bldP spid="4" grpId="1"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sp>
        <p:nvSpPr>
          <p:cNvPr id="6" name="Text Placeholder 5"/>
          <p:cNvSpPr>
            <a:spLocks noGrp="1"/>
          </p:cNvSpPr>
          <p:nvPr>
            <p:ph type="body" idx="1"/>
          </p:nvPr>
        </p:nvSpPr>
        <p:spPr/>
        <p:txBody>
          <a:bodyPr/>
          <a:p>
            <a:endParaRPr lang="en-US"/>
          </a:p>
        </p:txBody>
      </p:sp>
      <p:pic>
        <p:nvPicPr>
          <p:cNvPr id="2" name="Picture 1"/>
          <p:cNvPicPr>
            <a:picLocks noChangeAspect="1"/>
          </p:cNvPicPr>
          <p:nvPr/>
        </p:nvPicPr>
        <p:blipFill>
          <a:blip r:embed="rId1"/>
          <a:stretch>
            <a:fillRect/>
          </a:stretch>
        </p:blipFill>
        <p:spPr>
          <a:xfrm>
            <a:off x="-635" y="-13335"/>
            <a:ext cx="9144000" cy="6871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lowchart: Process 1"/>
          <p:cNvSpPr/>
          <p:nvPr/>
        </p:nvSpPr>
        <p:spPr>
          <a:xfrm>
            <a:off x="1752600" y="2133600"/>
            <a:ext cx="5867400" cy="3547110"/>
          </a:xfrm>
          <a:prstGeom prst="flowChartProcess">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Thủy hay Thủy tinh là hành tinh nhỏ nhất và gần Mặt Trời nhất trong tám hành tinh thuộc Hệ Mặt Trời, với chu kỳ quỹ đạo bằng khoảng 88 ngày Trái Đất. Nhìn từ Trái Đất, hành tinh hiện lên với chu kỳ giao hội trên quỹ đạo bằng xấp xỉ 116 ngày, và nhanh hơn hẳn những hành tinh khác.</a:t>
            </a:r>
            <a:endParaRPr lang="en-US"/>
          </a:p>
          <a:p>
            <a:pPr algn="ctr"/>
            <a:r>
              <a:rPr lang="en-US"/>
              <a:t>Khoảng cách từ Mặt trời: 58.000.000 km</a:t>
            </a:r>
            <a:endParaRPr lang="en-US"/>
          </a:p>
          <a:p>
            <a:pPr algn="ctr"/>
            <a:r>
              <a:rPr lang="en-US"/>
              <a:t>Diện tích bề mặt: 74.800.000 km²</a:t>
            </a:r>
            <a:endParaRPr lang="en-US"/>
          </a:p>
          <a:p>
            <a:pPr algn="ctr"/>
            <a:r>
              <a:rPr lang="en-US"/>
              <a:t>Mật độ: 5,43 g/cm³</a:t>
            </a:r>
            <a:endParaRPr lang="en-US"/>
          </a:p>
          <a:p>
            <a:pPr algn="ctr"/>
            <a:r>
              <a:rPr lang="en-US"/>
              <a:t>Chu kỳ quay: 88 ngày</a:t>
            </a:r>
            <a:endParaRPr lang="en-US"/>
          </a:p>
          <a:p>
            <a:pPr algn="ctr"/>
            <a:r>
              <a:rPr lang="en-US"/>
              <a:t>Khối lượng: 3,285E23 kg (0,055 M⊕)</a:t>
            </a:r>
            <a:endParaRPr lang="en-US"/>
          </a:p>
          <a:p>
            <a:pPr algn="ctr"/>
            <a:r>
              <a:rPr lang="en-US"/>
              <a:t>Bán kính: 2.439,7 km</a:t>
            </a:r>
            <a:endParaRPr lang="en-US"/>
          </a:p>
          <a:p>
            <a:pPr algn="ctr"/>
            <a:r>
              <a:rPr lang="en-US"/>
              <a:t>Tuổi: 4,503E9 tuổi</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1867535" y="2209800"/>
            <a:ext cx="5752465" cy="3505200"/>
          </a:xfrm>
          <a:prstGeom prst="rect">
            <a:avLst/>
          </a:prstGeom>
          <a:gradFill>
            <a:gsLst>
              <a:gs pos="0">
                <a:srgbClr val="FE4444"/>
              </a:gs>
              <a:gs pos="100000">
                <a:srgbClr val="832B2B"/>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Kim là hành tinh thứ 2 trong hệ Mặt Trời, tự quay quanh nó với chu kỳ 224,7 ngày Trái Đất. Xếp sau Mặt Trăng, nó là thiên thể tự nhiên sáng nhất trong bầu trời tối, với cấp sao biểu kiến bằng −4.6, đủ sáng để tạo nên bóng trên mặt nước. </a:t>
            </a:r>
            <a:endParaRPr lang="en-US"/>
          </a:p>
          <a:p>
            <a:pPr algn="ctr"/>
            <a:r>
              <a:rPr lang="en-US"/>
              <a:t>Khoảng cách từ Mặt trời: 108.200.000 km</a:t>
            </a:r>
            <a:endParaRPr lang="en-US"/>
          </a:p>
          <a:p>
            <a:pPr algn="ctr"/>
            <a:r>
              <a:rPr lang="en-US"/>
              <a:t>Diện tích bề mặt: 460.200.000 km²</a:t>
            </a:r>
            <a:endParaRPr lang="en-US"/>
          </a:p>
          <a:p>
            <a:pPr algn="ctr"/>
            <a:r>
              <a:rPr lang="en-US"/>
              <a:t>Bán kính: 6.051,8 km</a:t>
            </a:r>
            <a:endParaRPr lang="en-US"/>
          </a:p>
          <a:p>
            <a:pPr algn="ctr"/>
            <a:r>
              <a:rPr lang="en-US"/>
              <a:t>Tuổi: 4,503E9 năm</a:t>
            </a:r>
            <a:endParaRPr lang="en-US"/>
          </a:p>
          <a:p>
            <a:pPr algn="ctr"/>
            <a:r>
              <a:rPr lang="en-US"/>
              <a:t>Mật độ: 5,24 g/cm³</a:t>
            </a:r>
            <a:endParaRPr lang="en-US"/>
          </a:p>
          <a:p>
            <a:pPr algn="ctr"/>
            <a:r>
              <a:rPr lang="en-US"/>
              <a:t>Khối lượng: 4,867E24 kg (0,815 M⊕)</a:t>
            </a:r>
            <a:endParaRPr lang="en-US"/>
          </a:p>
          <a:p>
            <a:pPr algn="ctr"/>
            <a:r>
              <a:rPr lang="en-US"/>
              <a:t>Tọa độ: RA 14h 38m 29s | Độ nghiêng -14° 39′ 10″</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1752600" y="1752600"/>
            <a:ext cx="5791200" cy="3657600"/>
          </a:xfrm>
          <a:prstGeom prst="rect">
            <a:avLst/>
          </a:prstGeom>
          <a:gradFill>
            <a:gsLst>
              <a:gs pos="0">
                <a:srgbClr val="14CD68"/>
              </a:gs>
              <a:gs pos="100000">
                <a:srgbClr val="035C7D"/>
              </a:gs>
            </a:gsLst>
            <a:lin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gradFill>
                  <a:gsLst>
                    <a:gs pos="0">
                      <a:srgbClr val="9EE256"/>
                    </a:gs>
                    <a:gs pos="100000">
                      <a:srgbClr val="52762D"/>
                    </a:gs>
                  </a:gsLst>
                  <a:lin scaled="0"/>
                </a:gradFill>
              </a:rPr>
              <a:t>Trái </a:t>
            </a:r>
            <a:r>
              <a:rPr lang="en-US">
                <a:gradFill>
                  <a:gsLst>
                    <a:gs pos="0">
                      <a:srgbClr val="007BD3"/>
                    </a:gs>
                    <a:gs pos="100000">
                      <a:srgbClr val="034373"/>
                    </a:gs>
                  </a:gsLst>
                  <a:lin scaled="0"/>
                </a:gradFill>
              </a:rPr>
              <a:t>Đất</a:t>
            </a:r>
            <a:r>
              <a:rPr lang="en-US"/>
              <a:t> hay Địa Cầu, là hành tinh thứ ba tính từ Mặt Trời, đồng thời cũng là hành tinh lớn nhất trong các hành tinh đất đá của hệ Mặt Trời xét về bán kính, khối lượng và mật độ của vật chất. </a:t>
            </a:r>
            <a:endParaRPr lang="en-US"/>
          </a:p>
          <a:p>
            <a:pPr algn="ctr"/>
            <a:r>
              <a:rPr lang="en-US"/>
              <a:t>Khoảng cách từ Mặt trời: 149.600.000 km</a:t>
            </a:r>
            <a:endParaRPr lang="en-US"/>
          </a:p>
          <a:p>
            <a:pPr algn="ctr"/>
            <a:r>
              <a:rPr lang="en-US"/>
              <a:t>Diện tích: 148.900.000 km²</a:t>
            </a:r>
            <a:endParaRPr lang="en-US"/>
          </a:p>
          <a:p>
            <a:pPr algn="ctr"/>
            <a:r>
              <a:rPr lang="en-US"/>
              <a:t>Diện tích bề mặt: 510.100.000 km²</a:t>
            </a:r>
            <a:endParaRPr lang="en-US"/>
          </a:p>
          <a:p>
            <a:pPr algn="ctr"/>
            <a:r>
              <a:rPr lang="en-US"/>
              <a:t>Mật độ: 5,51 g/cm³</a:t>
            </a:r>
            <a:endParaRPr lang="en-US"/>
          </a:p>
          <a:p>
            <a:pPr algn="ctr"/>
            <a:r>
              <a:rPr lang="en-US"/>
              <a:t>Bán kính: 6.371 km</a:t>
            </a:r>
            <a:endParaRPr lang="en-US"/>
          </a:p>
          <a:p>
            <a:pPr algn="ctr"/>
            <a:r>
              <a:rPr lang="en-US"/>
              <a:t>Khối lượng: 5,972E24 kg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1828800" y="2133600"/>
            <a:ext cx="5791200" cy="32226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Hỏa hay Hỏa tinh là hành tinh thứ tư tính từ Mặt Trời và là hành tinh có kích thước bé thứ hai trong Hệ Mặt Trời, chỉ lớn hơn Sao Thủy. Nó thường được gọi với tên khác là "Hành tinh Đỏ", do sắt oxide có mặt rất nhiều trên bề mặt hành tinh làm cho bề mặt nó hiện lên với màu đỏ đặc trưng. </a:t>
            </a:r>
            <a:endParaRPr lang="en-US"/>
          </a:p>
          <a:p>
            <a:pPr algn="ctr"/>
            <a:r>
              <a:rPr lang="en-US"/>
              <a:t>Diện tích bề mặt: 144.800.000 km²</a:t>
            </a:r>
            <a:endParaRPr lang="en-US"/>
          </a:p>
          <a:p>
            <a:pPr algn="ctr"/>
            <a:r>
              <a:rPr lang="en-US"/>
              <a:t>Khoảng cách từ Mặt trời: 227.900.000 km</a:t>
            </a:r>
            <a:endParaRPr lang="en-US"/>
          </a:p>
          <a:p>
            <a:pPr algn="ctr"/>
            <a:r>
              <a:rPr lang="en-US"/>
              <a:t>Trọng lực: 3,721 m/s²</a:t>
            </a:r>
            <a:endParaRPr lang="en-US"/>
          </a:p>
          <a:p>
            <a:pPr algn="ctr"/>
            <a:r>
              <a:rPr lang="en-US"/>
              <a:t>Mật độ: 3,93 g/cm³</a:t>
            </a:r>
            <a:endParaRPr lang="en-US"/>
          </a:p>
          <a:p>
            <a:pPr algn="ctr"/>
            <a:r>
              <a:rPr lang="en-US"/>
              <a:t>Tuổi: 4,603E9 năm</a:t>
            </a:r>
            <a:endParaRPr lang="en-US"/>
          </a:p>
          <a:p>
            <a:pPr algn="ctr"/>
            <a:r>
              <a:rPr lang="en-US"/>
              <a:t>Tọa độ: RA 5h 33m 11s | Độ nghiêng +23° 49′ 46</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1704340" y="2057400"/>
            <a:ext cx="5915660" cy="3733800"/>
          </a:xfrm>
          <a:prstGeom prst="rect">
            <a:avLst/>
          </a:prstGeom>
          <a:gradFill>
            <a:gsLst>
              <a:gs pos="0">
                <a:srgbClr val="FECF40"/>
              </a:gs>
              <a:gs pos="100000">
                <a:srgbClr val="846C21"/>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 </a:t>
            </a:r>
            <a:endParaRPr lang="en-US"/>
          </a:p>
          <a:p>
            <a:pPr algn="ctr"/>
            <a:r>
              <a:rPr lang="en-US"/>
              <a:t>Diện tích bề mặt: 6,142E10 km²</a:t>
            </a:r>
            <a:endParaRPr lang="en-US"/>
          </a:p>
          <a:p>
            <a:pPr algn="ctr"/>
            <a:r>
              <a:rPr lang="en-US"/>
              <a:t>Mật độ: 1,33 g/cm³</a:t>
            </a:r>
            <a:endParaRPr lang="en-US"/>
          </a:p>
          <a:p>
            <a:pPr algn="ctr"/>
            <a:r>
              <a:rPr lang="en-US"/>
              <a:t>Khối lượng: 1,898E27 kg (317,8 M⊕)</a:t>
            </a:r>
            <a:endParaRPr lang="en-US"/>
          </a:p>
          <a:p>
            <a:pPr algn="ctr"/>
            <a:r>
              <a:rPr lang="en-US"/>
              <a:t>Bán kính: 69.911 km</a:t>
            </a:r>
            <a:endParaRPr lang="en-US"/>
          </a:p>
          <a:p>
            <a:pPr algn="ctr"/>
            <a:r>
              <a:rPr lang="en-US"/>
              <a:t>Tuổi: 4,603E9 năm</a:t>
            </a:r>
            <a:endParaRPr lang="en-US"/>
          </a:p>
          <a:p>
            <a:pPr algn="ctr"/>
            <a:r>
              <a:rPr lang="en-US"/>
              <a:t>Trọng lực: 24,79 m/s²</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s 1"/>
          <p:cNvSpPr/>
          <p:nvPr/>
        </p:nvSpPr>
        <p:spPr>
          <a:xfrm>
            <a:off x="1752600" y="2133600"/>
            <a:ext cx="5763895" cy="3505200"/>
          </a:xfrm>
          <a:prstGeom prst="rect">
            <a:avLst/>
          </a:prstGeom>
          <a:gradFill>
            <a:gsLst>
              <a:gs pos="0">
                <a:srgbClr val="9EE256"/>
              </a:gs>
              <a:gs pos="100000">
                <a:srgbClr val="52762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Thổ tức Thổ tinh là hành tinh thứ sáu tính theo khoảng cách trung bình từ Mặt Trời và là hành tinh lớn thứ hai về đường kính cũng như khối lượng, sau Sao Mộc trong Hệ Mặt Trời. Tên tiếng Anh của hành tinh mang tên thần Saturn trong thần thoại La Mã, ký hiệu thiên văn của hành tinh là thể hiện cái liềm của thần. </a:t>
            </a:r>
            <a:endParaRPr lang="en-US"/>
          </a:p>
          <a:p>
            <a:pPr algn="ctr"/>
            <a:r>
              <a:rPr lang="en-US"/>
              <a:t>Diện tích bề mặt: 4,27E10 km²</a:t>
            </a:r>
            <a:endParaRPr lang="en-US"/>
          </a:p>
          <a:p>
            <a:pPr algn="ctr"/>
            <a:r>
              <a:rPr lang="en-US"/>
              <a:t>Khoảng cách từ Mặt trời: 1,434E9 km</a:t>
            </a:r>
            <a:endParaRPr lang="en-US"/>
          </a:p>
          <a:p>
            <a:pPr algn="ctr"/>
            <a:r>
              <a:rPr lang="en-US"/>
              <a:t>Mật độ: 687 kg/m³</a:t>
            </a:r>
            <a:endParaRPr lang="en-US"/>
          </a:p>
          <a:p>
            <a:pPr algn="ctr"/>
            <a:r>
              <a:rPr lang="en-US"/>
              <a:t>Bán kính: 58.232 km</a:t>
            </a:r>
            <a:endParaRPr lang="en-US"/>
          </a:p>
          <a:p>
            <a:pPr algn="ctr"/>
            <a:r>
              <a:rPr lang="en-US"/>
              <a:t>Khối lượng: 5,683E26 kg (95,16 M⊕)</a:t>
            </a:r>
            <a:endParaRPr lang="en-US"/>
          </a:p>
          <a:p>
            <a:pPr algn="ctr"/>
            <a:r>
              <a:rPr lang="en-US"/>
              <a:t>Tọa độ: RA 21h 22m 46s | Độ nghiêng -16° 41′ 15″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lowchart: Process 1"/>
          <p:cNvSpPr/>
          <p:nvPr/>
        </p:nvSpPr>
        <p:spPr>
          <a:xfrm>
            <a:off x="1752600" y="2133600"/>
            <a:ext cx="5867400" cy="3521710"/>
          </a:xfrm>
          <a:prstGeom prst="flowChartProcess">
            <a:avLst/>
          </a:prstGeom>
          <a:gradFill>
            <a:gsLst>
              <a:gs pos="0">
                <a:srgbClr val="14CD68"/>
              </a:gs>
              <a:gs pos="100000">
                <a:srgbClr val="035C7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Thiên Vương hay Thiên Vương tinh là hành tinh thứ bảy tính từ Mặt Trời; là hành tinh có bán kính lớn thứ ba và có khối lượng lớn thứ tư trong Hệ Mặt Trời. Sao Thiên Vương có thành phần tương tự như Sao Hải Vương. Cả hai có thành phần hóa học khác so với hai hành tinh khí khổng lồ lớn hơn là Sao Mộc và Sao Thổ. Wikipedia</a:t>
            </a:r>
            <a:endParaRPr lang="en-US"/>
          </a:p>
          <a:p>
            <a:pPr algn="ctr"/>
            <a:r>
              <a:rPr lang="en-US"/>
              <a:t>Diện tích bề mặt: 8,083E9 km²</a:t>
            </a:r>
            <a:endParaRPr lang="en-US"/>
          </a:p>
          <a:p>
            <a:pPr algn="ctr"/>
            <a:r>
              <a:rPr lang="en-US"/>
              <a:t>Khoảng cách từ Mặt trời: 2,871E9 km</a:t>
            </a:r>
            <a:endParaRPr lang="en-US"/>
          </a:p>
          <a:p>
            <a:pPr algn="ctr"/>
            <a:r>
              <a:rPr lang="en-US"/>
              <a:t>Mật độ: 1,27 g/cm³</a:t>
            </a:r>
            <a:endParaRPr lang="en-US"/>
          </a:p>
          <a:p>
            <a:pPr algn="ctr"/>
            <a:r>
              <a:rPr lang="en-US"/>
              <a:t>Bán kính: 25.362 km</a:t>
            </a:r>
            <a:endParaRPr lang="en-US"/>
          </a:p>
          <a:p>
            <a:pPr algn="ctr"/>
            <a:r>
              <a:rPr lang="en-US"/>
              <a:t>Tuổi: 4,503E9 tuổi</a:t>
            </a:r>
            <a:endParaRPr lang="en-US"/>
          </a:p>
          <a:p>
            <a:pPr algn="ctr"/>
            <a:r>
              <a:rPr lang="en-US"/>
              <a:t>Người khám phá: William Herschel</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Flowchart: Process 1"/>
          <p:cNvSpPr/>
          <p:nvPr/>
        </p:nvSpPr>
        <p:spPr>
          <a:xfrm>
            <a:off x="1827530" y="2209800"/>
            <a:ext cx="5716270" cy="3429000"/>
          </a:xfrm>
          <a:prstGeom prst="flowChartProcess">
            <a:avLst/>
          </a:prstGeom>
          <a:gradFill>
            <a:gsLst>
              <a:gs pos="0">
                <a:srgbClr val="9EE256"/>
              </a:gs>
              <a:gs pos="100000">
                <a:srgbClr val="52762D"/>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t>Sao Hải Vương hay Hải Vương tinh là hành tinh thứ tám và xa nhất tính từ Mặt Trời trong Hệ Mặt Trời. Nó là hành tinh lớn thứ tư về đường kính và lớn thứ ba về khối lượng. Sao Hải Vương có khối lượng riêng lớn nhất trong số các hành tinh khí trong hệ Mặt trời. </a:t>
            </a:r>
            <a:endParaRPr lang="en-US"/>
          </a:p>
          <a:p>
            <a:pPr algn="ctr"/>
            <a:r>
              <a:rPr lang="en-US"/>
              <a:t>Khoảng cách từ Mặt trời: 4,495E9 km</a:t>
            </a:r>
            <a:endParaRPr lang="en-US"/>
          </a:p>
          <a:p>
            <a:pPr algn="ctr"/>
            <a:r>
              <a:rPr lang="en-US"/>
              <a:t>Diện tích bề mặt: 7,618E9 km²</a:t>
            </a:r>
            <a:endParaRPr lang="en-US"/>
          </a:p>
          <a:p>
            <a:pPr algn="ctr"/>
            <a:r>
              <a:rPr lang="en-US"/>
              <a:t>Đã khám phá: 23 tháng 9, 1846</a:t>
            </a:r>
            <a:endParaRPr lang="en-US"/>
          </a:p>
          <a:p>
            <a:pPr algn="ctr"/>
            <a:r>
              <a:rPr lang="en-US"/>
              <a:t>Tuổi: 4,503E9 tuổi</a:t>
            </a:r>
            <a:endParaRPr lang="en-US"/>
          </a:p>
          <a:p>
            <a:pPr algn="ctr"/>
            <a:r>
              <a:rPr lang="en-US"/>
              <a:t>Chu kỳ quay: 165 tuổi</a:t>
            </a:r>
            <a:endParaRPr lang="en-US"/>
          </a:p>
          <a:p>
            <a:pPr algn="ctr"/>
            <a:r>
              <a:rPr lang="en-US"/>
              <a:t>Bán kính: 24.622 km</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27" y="484909"/>
            <a:ext cx="3048000" cy="236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600" dirty="0">
                <a:solidFill>
                  <a:srgbClr val="00CC00"/>
                </a:solidFill>
              </a:rPr>
              <a:t>1</a:t>
            </a:r>
            <a:endParaRPr lang="en-US" sz="9600" dirty="0">
              <a:solidFill>
                <a:srgbClr val="00CC00"/>
              </a:solidFill>
            </a:endParaRPr>
          </a:p>
        </p:txBody>
      </p:sp>
      <p:sp>
        <p:nvSpPr>
          <p:cNvPr id="3" name="Rectangle 2"/>
          <p:cNvSpPr/>
          <p:nvPr/>
        </p:nvSpPr>
        <p:spPr>
          <a:xfrm>
            <a:off x="5791200" y="457200"/>
            <a:ext cx="2971800" cy="236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dirty="0" smtClean="0">
                <a:solidFill>
                  <a:srgbClr val="7030A0"/>
                </a:solidFill>
              </a:rPr>
              <a:t>2</a:t>
            </a:r>
            <a:endParaRPr lang="en-US" sz="9600" dirty="0">
              <a:solidFill>
                <a:srgbClr val="7030A0"/>
              </a:solidFill>
            </a:endParaRPr>
          </a:p>
        </p:txBody>
      </p:sp>
      <p:sp>
        <p:nvSpPr>
          <p:cNvPr id="4" name="Rectangle 3"/>
          <p:cNvSpPr/>
          <p:nvPr/>
        </p:nvSpPr>
        <p:spPr>
          <a:xfrm>
            <a:off x="5753100" y="3733800"/>
            <a:ext cx="3048000" cy="228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600" dirty="0" smtClean="0">
                <a:solidFill>
                  <a:schemeClr val="accent3">
                    <a:lumMod val="75000"/>
                  </a:schemeClr>
                </a:solidFill>
              </a:rPr>
              <a:t>3</a:t>
            </a:r>
            <a:endParaRPr lang="en-US" sz="9600" dirty="0">
              <a:solidFill>
                <a:schemeClr val="accent3">
                  <a:lumMod val="75000"/>
                </a:schemeClr>
              </a:solidFill>
            </a:endParaRPr>
          </a:p>
        </p:txBody>
      </p:sp>
      <p:sp>
        <p:nvSpPr>
          <p:cNvPr id="6" name="Rounded Rectangle 5"/>
          <p:cNvSpPr/>
          <p:nvPr/>
        </p:nvSpPr>
        <p:spPr>
          <a:xfrm>
            <a:off x="-13855" y="484909"/>
            <a:ext cx="1295400" cy="6248400"/>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err="1" smtClean="0">
                <a:solidFill>
                  <a:schemeClr val="accent5">
                    <a:lumMod val="60000"/>
                    <a:lumOff val="40000"/>
                  </a:schemeClr>
                </a:solidFill>
              </a:rPr>
              <a:t>Ngôi</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sao</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trong</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hệ</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Mặt</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Trời</a:t>
            </a:r>
            <a:endParaRPr lang="en-US" sz="3200" dirty="0">
              <a:solidFill>
                <a:schemeClr val="accent5">
                  <a:lumMod val="60000"/>
                  <a:lumOff val="40000"/>
                </a:schemeClr>
              </a:solidFill>
            </a:endParaRPr>
          </a:p>
        </p:txBody>
      </p:sp>
      <p:sp>
        <p:nvSpPr>
          <p:cNvPr id="7" name="Right Arrow 6"/>
          <p:cNvSpPr/>
          <p:nvPr/>
        </p:nvSpPr>
        <p:spPr>
          <a:xfrm>
            <a:off x="4578927" y="1666009"/>
            <a:ext cx="1212273" cy="619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086600" y="2819400"/>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Folded Corner 2"/>
          <p:cNvSpPr/>
          <p:nvPr/>
        </p:nvSpPr>
        <p:spPr>
          <a:xfrm>
            <a:off x="2133600" y="1981200"/>
            <a:ext cx="5334000" cy="3581400"/>
          </a:xfrm>
          <a:prstGeom prst="foldedCorner">
            <a:avLst>
              <a:gd name="adj" fmla="val 31648"/>
            </a:avLst>
          </a:prstGeom>
          <a:gradFill>
            <a:gsLst>
              <a:gs pos="0">
                <a:srgbClr val="7B32B2"/>
              </a:gs>
              <a:gs pos="100000">
                <a:srgbClr val="401A5D"/>
              </a:gs>
            </a:gsLst>
            <a:lin scaled="0"/>
          </a:gradFill>
          <a:ln>
            <a:solidFill>
              <a:srgbClr val="11E9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800" b="1" i="1">
                <a:gradFill>
                  <a:gsLst>
                    <a:gs pos="0">
                      <a:srgbClr val="14CD68"/>
                    </a:gs>
                    <a:gs pos="100000">
                      <a:srgbClr val="035C7D"/>
                    </a:gs>
                  </a:gsLst>
                  <a:lin scaled="0"/>
                </a:gradFill>
                <a:latin typeface="HP001 4H" panose="020B0603050302020204" charset="0"/>
                <a:cs typeface="HP001 4H" panose="020B0603050302020204" charset="0"/>
              </a:rPr>
              <a:t>Vừa rồi chúng ta đã khám phá những hành tinh trong hệ mặt trời rồi,cô xin chào tạm biệt tất cả các em!</a:t>
            </a:r>
            <a:endParaRPr lang="en-US" sz="2800" b="1" i="1">
              <a:gradFill>
                <a:gsLst>
                  <a:gs pos="0">
                    <a:srgbClr val="14CD68"/>
                  </a:gs>
                  <a:gs pos="100000">
                    <a:srgbClr val="035C7D"/>
                  </a:gs>
                </a:gsLst>
                <a:lin scaled="0"/>
              </a:gradFill>
              <a:latin typeface="HP001 4H" panose="020B0603050302020204" charset="0"/>
              <a:cs typeface="HP001 4H" panose="020B06030503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52400"/>
            <a:ext cx="28956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Elbow Connector 2"/>
          <p:cNvCxnSpPr/>
          <p:nvPr/>
        </p:nvCxnSpPr>
        <p:spPr>
          <a:xfrm>
            <a:off x="3505200" y="1233055"/>
            <a:ext cx="2209800" cy="144780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5715000" y="1504950"/>
            <a:ext cx="2590800" cy="1543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solidFill>
                  <a:srgbClr val="FF0000"/>
                </a:solidFill>
              </a:rPr>
              <a:t>Đây</a:t>
            </a:r>
            <a:r>
              <a:rPr lang="en-US" sz="2000" dirty="0" smtClean="0">
                <a:solidFill>
                  <a:srgbClr val="FF0000"/>
                </a:solidFill>
              </a:rPr>
              <a:t> </a:t>
            </a:r>
            <a:r>
              <a:rPr lang="en-US" sz="2000" dirty="0" err="1" smtClean="0">
                <a:solidFill>
                  <a:srgbClr val="FF0000"/>
                </a:solidFill>
              </a:rPr>
              <a:t>là</a:t>
            </a:r>
            <a:r>
              <a:rPr lang="en-US" sz="2000" dirty="0" smtClean="0">
                <a:solidFill>
                  <a:srgbClr val="FF0000"/>
                </a:solidFill>
              </a:rPr>
              <a:t> </a:t>
            </a:r>
            <a:r>
              <a:rPr lang="en-US" sz="2000" dirty="0" err="1" smtClean="0">
                <a:solidFill>
                  <a:srgbClr val="FF0000"/>
                </a:solidFill>
              </a:rPr>
              <a:t>ngôi</a:t>
            </a:r>
            <a:r>
              <a:rPr lang="en-US" sz="2000" dirty="0" smtClean="0">
                <a:solidFill>
                  <a:srgbClr val="FF0000"/>
                </a:solidFill>
              </a:rPr>
              <a:t> </a:t>
            </a:r>
            <a:r>
              <a:rPr lang="en-US" sz="2000" dirty="0" err="1" smtClean="0">
                <a:solidFill>
                  <a:srgbClr val="FF0000"/>
                </a:solidFill>
              </a:rPr>
              <a:t>sao</a:t>
            </a:r>
            <a:r>
              <a:rPr lang="en-US" sz="2000" dirty="0" smtClean="0">
                <a:solidFill>
                  <a:srgbClr val="FF0000"/>
                </a:solidFill>
              </a:rPr>
              <a:t> </a:t>
            </a:r>
            <a:r>
              <a:rPr lang="en-US" sz="2000" dirty="0" err="1" smtClean="0">
                <a:solidFill>
                  <a:srgbClr val="FF0000"/>
                </a:solidFill>
              </a:rPr>
              <a:t>gì</a:t>
            </a:r>
            <a:r>
              <a:rPr lang="en-US" sz="2000" dirty="0" smtClean="0">
                <a:solidFill>
                  <a:srgbClr val="FF0000"/>
                </a:solidFill>
              </a:rPr>
              <a:t>?</a:t>
            </a:r>
            <a:endParaRPr lang="en-US" sz="2000" dirty="0">
              <a:solidFill>
                <a:srgbClr val="FF0000"/>
              </a:solidFill>
            </a:endParaRPr>
          </a:p>
        </p:txBody>
      </p:sp>
      <p:sp>
        <p:nvSpPr>
          <p:cNvPr id="5" name="Oval 4"/>
          <p:cNvSpPr/>
          <p:nvPr/>
        </p:nvSpPr>
        <p:spPr>
          <a:xfrm>
            <a:off x="228600" y="3810000"/>
            <a:ext cx="28194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rPr>
              <a:t>A.Sao</a:t>
            </a:r>
            <a:r>
              <a:rPr lang="en-US" sz="3200" dirty="0" smtClean="0">
                <a:solidFill>
                  <a:srgbClr val="FFFF00"/>
                </a:solidFill>
              </a:rPr>
              <a:t> </a:t>
            </a:r>
            <a:r>
              <a:rPr lang="en-US" sz="3200" dirty="0" err="1" smtClean="0">
                <a:solidFill>
                  <a:srgbClr val="FFFF00"/>
                </a:solidFill>
              </a:rPr>
              <a:t>hỏa</a:t>
            </a:r>
            <a:endParaRPr lang="en-US" sz="3200" dirty="0">
              <a:solidFill>
                <a:srgbClr val="FFFF00"/>
              </a:solidFill>
            </a:endParaRPr>
          </a:p>
        </p:txBody>
      </p:sp>
      <p:sp>
        <p:nvSpPr>
          <p:cNvPr id="7" name="Oval 6"/>
          <p:cNvSpPr/>
          <p:nvPr/>
        </p:nvSpPr>
        <p:spPr>
          <a:xfrm>
            <a:off x="3207327" y="3810000"/>
            <a:ext cx="2819400" cy="1828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accent6">
                    <a:lumMod val="50000"/>
                  </a:schemeClr>
                </a:solidFill>
              </a:rPr>
              <a:t>B.Sao</a:t>
            </a:r>
            <a:r>
              <a:rPr lang="en-US" sz="3200" dirty="0" smtClean="0">
                <a:solidFill>
                  <a:schemeClr val="accent6">
                    <a:lumMod val="50000"/>
                  </a:schemeClr>
                </a:solidFill>
              </a:rPr>
              <a:t> </a:t>
            </a:r>
            <a:r>
              <a:rPr lang="en-US" sz="3200" dirty="0" err="1" smtClean="0">
                <a:solidFill>
                  <a:schemeClr val="accent6">
                    <a:lumMod val="50000"/>
                  </a:schemeClr>
                </a:solidFill>
              </a:rPr>
              <a:t>thủy</a:t>
            </a:r>
            <a:endParaRPr lang="en-US" sz="3200" dirty="0">
              <a:solidFill>
                <a:schemeClr val="accent6">
                  <a:lumMod val="50000"/>
                </a:schemeClr>
              </a:solidFill>
            </a:endParaRPr>
          </a:p>
        </p:txBody>
      </p:sp>
      <p:sp>
        <p:nvSpPr>
          <p:cNvPr id="8" name="Oval 7"/>
          <p:cNvSpPr/>
          <p:nvPr/>
        </p:nvSpPr>
        <p:spPr>
          <a:xfrm>
            <a:off x="6310745" y="3810000"/>
            <a:ext cx="2819400" cy="18288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4">
                    <a:lumMod val="75000"/>
                  </a:schemeClr>
                </a:solidFill>
              </a:rPr>
              <a:t>C.Sao</a:t>
            </a:r>
            <a:r>
              <a:rPr lang="en-US" sz="3200" dirty="0" smtClean="0">
                <a:solidFill>
                  <a:schemeClr val="accent4">
                    <a:lumMod val="75000"/>
                  </a:schemeClr>
                </a:solidFill>
              </a:rPr>
              <a:t> </a:t>
            </a:r>
            <a:r>
              <a:rPr lang="en-US" sz="3200" dirty="0" err="1" smtClean="0">
                <a:solidFill>
                  <a:schemeClr val="accent4">
                    <a:lumMod val="75000"/>
                  </a:schemeClr>
                </a:solidFill>
              </a:rPr>
              <a:t>kim</a:t>
            </a:r>
            <a:endParaRPr lang="en-US" sz="3200" dirty="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250" fill="hold">
                                          <p:stCondLst>
                                            <p:cond delay="0"/>
                                          </p:stCondLst>
                                        </p:cTn>
                                        <p:tgtEl>
                                          <p:spTgt spid="8"/>
                                        </p:tgtEl>
                                        <p:attrNameLst>
                                          <p:attrName>style.visibility</p:attrName>
                                        </p:attrNameLst>
                                      </p:cBhvr>
                                      <p:to>
                                        <p:strVal val="visible"/>
                                      </p:to>
                                    </p:set>
                                    <p:animEffect transition="in" filter="checkerboard(across)">
                                      <p:cBhvr>
                                        <p:cTn id="1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152400"/>
            <a:ext cx="28956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Elbow Connector 2"/>
          <p:cNvCxnSpPr/>
          <p:nvPr/>
        </p:nvCxnSpPr>
        <p:spPr>
          <a:xfrm>
            <a:off x="3505200" y="1233055"/>
            <a:ext cx="2209800" cy="144780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4" name="Rectangle 3"/>
          <p:cNvSpPr/>
          <p:nvPr/>
        </p:nvSpPr>
        <p:spPr>
          <a:xfrm>
            <a:off x="5715000" y="1504950"/>
            <a:ext cx="2590800" cy="15430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err="1" smtClean="0">
                <a:solidFill>
                  <a:srgbClr val="FF0000"/>
                </a:solidFill>
              </a:rPr>
              <a:t>Đây</a:t>
            </a:r>
            <a:r>
              <a:rPr lang="en-US" sz="2000" dirty="0" smtClean="0">
                <a:solidFill>
                  <a:srgbClr val="FF0000"/>
                </a:solidFill>
              </a:rPr>
              <a:t> </a:t>
            </a:r>
            <a:r>
              <a:rPr lang="en-US" sz="2000" dirty="0" err="1" smtClean="0">
                <a:solidFill>
                  <a:srgbClr val="FF0000"/>
                </a:solidFill>
              </a:rPr>
              <a:t>là</a:t>
            </a:r>
            <a:r>
              <a:rPr lang="en-US" sz="2000" dirty="0" smtClean="0">
                <a:solidFill>
                  <a:srgbClr val="FF0000"/>
                </a:solidFill>
              </a:rPr>
              <a:t> </a:t>
            </a:r>
            <a:r>
              <a:rPr lang="en-US" sz="2000" dirty="0" err="1" smtClean="0">
                <a:solidFill>
                  <a:srgbClr val="FF0000"/>
                </a:solidFill>
              </a:rPr>
              <a:t>ngôi</a:t>
            </a:r>
            <a:r>
              <a:rPr lang="en-US" sz="2000" dirty="0" smtClean="0">
                <a:solidFill>
                  <a:srgbClr val="FF0000"/>
                </a:solidFill>
              </a:rPr>
              <a:t> </a:t>
            </a:r>
            <a:r>
              <a:rPr lang="en-US" sz="2000" dirty="0" err="1" smtClean="0">
                <a:solidFill>
                  <a:srgbClr val="FF0000"/>
                </a:solidFill>
              </a:rPr>
              <a:t>sao</a:t>
            </a:r>
            <a:r>
              <a:rPr lang="en-US" sz="2000" dirty="0" smtClean="0">
                <a:solidFill>
                  <a:srgbClr val="FF0000"/>
                </a:solidFill>
              </a:rPr>
              <a:t> </a:t>
            </a:r>
            <a:r>
              <a:rPr lang="en-US" sz="2000" dirty="0" err="1" smtClean="0">
                <a:solidFill>
                  <a:srgbClr val="FF0000"/>
                </a:solidFill>
              </a:rPr>
              <a:t>gì</a:t>
            </a:r>
            <a:r>
              <a:rPr lang="en-US" sz="2000" dirty="0" smtClean="0">
                <a:solidFill>
                  <a:srgbClr val="FF0000"/>
                </a:solidFill>
              </a:rPr>
              <a:t>?</a:t>
            </a:r>
            <a:endParaRPr lang="en-US" sz="2000" dirty="0">
              <a:solidFill>
                <a:srgbClr val="FF0000"/>
              </a:solidFill>
            </a:endParaRPr>
          </a:p>
        </p:txBody>
      </p:sp>
      <p:sp>
        <p:nvSpPr>
          <p:cNvPr id="5" name="Oval 4"/>
          <p:cNvSpPr/>
          <p:nvPr/>
        </p:nvSpPr>
        <p:spPr>
          <a:xfrm>
            <a:off x="228600" y="3810000"/>
            <a:ext cx="28194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rPr>
              <a:t>A.Sao</a:t>
            </a:r>
            <a:r>
              <a:rPr lang="en-US" sz="3200" dirty="0" smtClean="0">
                <a:solidFill>
                  <a:srgbClr val="FFFF00"/>
                </a:solidFill>
              </a:rPr>
              <a:t> </a:t>
            </a:r>
            <a:r>
              <a:rPr lang="en-US" sz="3200" dirty="0" err="1" smtClean="0">
                <a:solidFill>
                  <a:srgbClr val="FFFF00"/>
                </a:solidFill>
              </a:rPr>
              <a:t>hỏa</a:t>
            </a:r>
            <a:endParaRPr lang="en-US" sz="3200" dirty="0">
              <a:solidFill>
                <a:srgbClr val="FFFF00"/>
              </a:solidFill>
            </a:endParaRPr>
          </a:p>
        </p:txBody>
      </p:sp>
      <p:sp>
        <p:nvSpPr>
          <p:cNvPr id="7" name="Oval 6"/>
          <p:cNvSpPr/>
          <p:nvPr/>
        </p:nvSpPr>
        <p:spPr>
          <a:xfrm>
            <a:off x="3207327" y="3810000"/>
            <a:ext cx="2819400" cy="1828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accent6">
                    <a:lumMod val="50000"/>
                  </a:schemeClr>
                </a:solidFill>
              </a:rPr>
              <a:t>B.Sao</a:t>
            </a:r>
            <a:r>
              <a:rPr lang="en-US" sz="3200" dirty="0" smtClean="0">
                <a:solidFill>
                  <a:schemeClr val="accent6">
                    <a:lumMod val="50000"/>
                  </a:schemeClr>
                </a:solidFill>
              </a:rPr>
              <a:t> </a:t>
            </a:r>
            <a:r>
              <a:rPr lang="en-US" sz="3200" dirty="0" err="1" smtClean="0">
                <a:solidFill>
                  <a:schemeClr val="accent6">
                    <a:lumMod val="50000"/>
                  </a:schemeClr>
                </a:solidFill>
              </a:rPr>
              <a:t>thủy</a:t>
            </a:r>
            <a:endParaRPr lang="en-US" sz="3200" dirty="0">
              <a:solidFill>
                <a:schemeClr val="accent6">
                  <a:lumMod val="50000"/>
                </a:schemeClr>
              </a:solidFill>
            </a:endParaRPr>
          </a:p>
        </p:txBody>
      </p:sp>
      <p:sp>
        <p:nvSpPr>
          <p:cNvPr id="8" name="Oval 7"/>
          <p:cNvSpPr/>
          <p:nvPr/>
        </p:nvSpPr>
        <p:spPr>
          <a:xfrm>
            <a:off x="6310745" y="3810000"/>
            <a:ext cx="2819400" cy="18288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4">
                    <a:lumMod val="75000"/>
                  </a:schemeClr>
                </a:solidFill>
              </a:rPr>
              <a:t>C.Sao</a:t>
            </a:r>
            <a:r>
              <a:rPr lang="en-US" sz="3200" dirty="0" smtClean="0">
                <a:solidFill>
                  <a:schemeClr val="accent4">
                    <a:lumMod val="75000"/>
                  </a:schemeClr>
                </a:solidFill>
              </a:rPr>
              <a:t> </a:t>
            </a:r>
            <a:r>
              <a:rPr lang="en-US" sz="3200" dirty="0" err="1" smtClean="0">
                <a:solidFill>
                  <a:schemeClr val="accent4">
                    <a:lumMod val="75000"/>
                  </a:schemeClr>
                </a:solidFill>
              </a:rPr>
              <a:t>kim</a:t>
            </a:r>
            <a:endParaRPr lang="en-US" sz="3200" dirty="0">
              <a:solidFill>
                <a:schemeClr val="accent4">
                  <a:lumMod val="75000"/>
                </a:schemeClr>
              </a:solidFill>
            </a:endParaRPr>
          </a:p>
        </p:txBody>
      </p:sp>
      <p:pic>
        <p:nvPicPr>
          <p:cNvPr id="2" name="Am-thanh-vo-tay-tra-loi-dung-www_nhacchuongvui_com">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5257800" y="480060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xit" presetSubtype="4" fill="hold" grpId="0" nodeType="clickEffect">
                                  <p:stCondLst>
                                    <p:cond delay="0"/>
                                  </p:stCondLst>
                                  <p:childTnLst>
                                    <p:anim calcmode="lin" valueType="num">
                                      <p:cBhvr additive="base">
                                        <p:cTn id="11" dur="5000"/>
                                        <p:tgtEl>
                                          <p:spTgt spid="5"/>
                                        </p:tgtEl>
                                        <p:attrNameLst>
                                          <p:attrName>ppt_x</p:attrName>
                                        </p:attrNameLst>
                                      </p:cBhvr>
                                      <p:tavLst>
                                        <p:tav tm="0">
                                          <p:val>
                                            <p:strVal val="ppt_x"/>
                                          </p:val>
                                        </p:tav>
                                        <p:tav tm="100000">
                                          <p:val>
                                            <p:strVal val="ppt_x"/>
                                          </p:val>
                                        </p:tav>
                                      </p:tavLst>
                                    </p:anim>
                                    <p:anim calcmode="lin" valueType="num">
                                      <p:cBhvr additive="base">
                                        <p:cTn id="12" dur="5000"/>
                                        <p:tgtEl>
                                          <p:spTgt spid="5"/>
                                        </p:tgtEl>
                                        <p:attrNameLst>
                                          <p:attrName>ppt_y</p:attrName>
                                        </p:attrNameLst>
                                      </p:cBhvr>
                                      <p:tavLst>
                                        <p:tav tm="0">
                                          <p:val>
                                            <p:strVal val="ppt_y"/>
                                          </p:val>
                                        </p:tav>
                                        <p:tav tm="100000">
                                          <p:val>
                                            <p:strVal val="1+ppt_h/2"/>
                                          </p:val>
                                        </p:tav>
                                      </p:tavLst>
                                    </p:anim>
                                    <p:set>
                                      <p:cBhvr>
                                        <p:cTn id="13" dur="1" fill="hold">
                                          <p:stCondLst>
                                            <p:cond delay="4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32" fill="hold" grpId="0" nodeType="clickEffect">
                                  <p:stCondLst>
                                    <p:cond delay="0"/>
                                  </p:stCondLst>
                                  <p:childTnLst>
                                    <p:animEffect transition="out" filter="box(out)">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par>
                          <p:cTn id="19" fill="hold">
                            <p:stCondLst>
                              <p:cond delay="2000"/>
                            </p:stCondLst>
                            <p:childTnLst>
                              <p:par>
                                <p:cTn id="20" presetID="1" presetClass="mediacall" presetSubtype="0" fill="hold" nodeType="afterEffect">
                                  <p:stCondLst>
                                    <p:cond delay="0"/>
                                  </p:stCondLst>
                                  <p:childTnLst>
                                    <p:cmd type="call" cmd="playFrom(0.0)">
                                      <p:cBhvr additive="base">
                                        <p:cTn id="21" dur="63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1">
                  <p:stCondLst>
                    <p:cond delay="indefinite"/>
                  </p:stCondLst>
                  <p:endCondLst>
                    <p:cond evt="onStopAudio">
                      <p:tgtEl>
                        <p:sldTgt/>
                      </p:tgtEl>
                    </p:cond>
                  </p:endCondLst>
                </p:cTn>
                <p:tgtEl>
                  <p:spTgt spid="2"/>
                </p:tgtEl>
              </p:cMediaNode>
            </p:audio>
          </p:childTnLst>
        </p:cTn>
      </p:par>
    </p:tnLst>
    <p:bldLst>
      <p:bldP spid="7" grpId="0" bldLvl="0" animBg="1"/>
      <p:bldP spid="7" grpId="1" animBg="1"/>
      <p:bldP spid="5" grpId="0" animBg="1"/>
      <p:bldP spid="5"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27" y="484909"/>
            <a:ext cx="3048000" cy="236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600" dirty="0">
                <a:solidFill>
                  <a:srgbClr val="00CC00"/>
                </a:solidFill>
              </a:rPr>
              <a:t>1</a:t>
            </a:r>
            <a:endParaRPr lang="en-US" sz="9600" dirty="0">
              <a:solidFill>
                <a:srgbClr val="00CC00"/>
              </a:solidFill>
            </a:endParaRPr>
          </a:p>
        </p:txBody>
      </p:sp>
      <p:sp>
        <p:nvSpPr>
          <p:cNvPr id="3" name="Rectangle 2"/>
          <p:cNvSpPr/>
          <p:nvPr/>
        </p:nvSpPr>
        <p:spPr>
          <a:xfrm>
            <a:off x="5791200" y="457200"/>
            <a:ext cx="2971800" cy="236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dirty="0" smtClean="0">
                <a:solidFill>
                  <a:srgbClr val="7030A0"/>
                </a:solidFill>
              </a:rPr>
              <a:t>2</a:t>
            </a:r>
            <a:endParaRPr lang="en-US" sz="9600" dirty="0">
              <a:solidFill>
                <a:srgbClr val="7030A0"/>
              </a:solidFill>
            </a:endParaRPr>
          </a:p>
        </p:txBody>
      </p:sp>
      <p:sp>
        <p:nvSpPr>
          <p:cNvPr id="4" name="Rectangle 3"/>
          <p:cNvSpPr/>
          <p:nvPr/>
        </p:nvSpPr>
        <p:spPr>
          <a:xfrm>
            <a:off x="5753100" y="3733800"/>
            <a:ext cx="3048000" cy="228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600" dirty="0" smtClean="0">
                <a:solidFill>
                  <a:schemeClr val="accent3">
                    <a:lumMod val="75000"/>
                  </a:schemeClr>
                </a:solidFill>
              </a:rPr>
              <a:t>3</a:t>
            </a:r>
            <a:endParaRPr lang="en-US" sz="9600" dirty="0">
              <a:solidFill>
                <a:schemeClr val="accent3">
                  <a:lumMod val="75000"/>
                </a:schemeClr>
              </a:solidFill>
            </a:endParaRPr>
          </a:p>
        </p:txBody>
      </p:sp>
      <p:sp>
        <p:nvSpPr>
          <p:cNvPr id="6" name="Rounded Rectangle 5"/>
          <p:cNvSpPr/>
          <p:nvPr/>
        </p:nvSpPr>
        <p:spPr>
          <a:xfrm>
            <a:off x="-13855" y="484909"/>
            <a:ext cx="1295400" cy="6248400"/>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err="1" smtClean="0">
                <a:solidFill>
                  <a:schemeClr val="accent5">
                    <a:lumMod val="60000"/>
                    <a:lumOff val="40000"/>
                  </a:schemeClr>
                </a:solidFill>
              </a:rPr>
              <a:t>Ngôi</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sao</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trong</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hệ</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Mặt</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Trời</a:t>
            </a:r>
            <a:endParaRPr lang="en-US" sz="3200" dirty="0">
              <a:solidFill>
                <a:schemeClr val="accent5">
                  <a:lumMod val="60000"/>
                  <a:lumOff val="40000"/>
                </a:schemeClr>
              </a:solidFill>
            </a:endParaRPr>
          </a:p>
        </p:txBody>
      </p:sp>
      <p:sp>
        <p:nvSpPr>
          <p:cNvPr id="7" name="Right Arrow 6"/>
          <p:cNvSpPr/>
          <p:nvPr/>
        </p:nvSpPr>
        <p:spPr>
          <a:xfrm>
            <a:off x="4578927" y="1666009"/>
            <a:ext cx="1212273" cy="619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086600" y="2819400"/>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30480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triped Right Arrow 1"/>
          <p:cNvSpPr/>
          <p:nvPr/>
        </p:nvSpPr>
        <p:spPr>
          <a:xfrm>
            <a:off x="3581400" y="1905000"/>
            <a:ext cx="1066800" cy="609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334000" y="1295400"/>
            <a:ext cx="2743200" cy="2209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t>Đây</a:t>
            </a:r>
            <a:r>
              <a:rPr lang="en-US" sz="3600" dirty="0" smtClean="0"/>
              <a:t> </a:t>
            </a:r>
            <a:r>
              <a:rPr lang="en-US" sz="3600" dirty="0" err="1" smtClean="0"/>
              <a:t>là</a:t>
            </a:r>
            <a:r>
              <a:rPr lang="en-US" sz="3600" dirty="0" smtClean="0"/>
              <a:t> </a:t>
            </a:r>
            <a:r>
              <a:rPr lang="en-US" sz="3600" dirty="0" err="1" smtClean="0"/>
              <a:t>ngôi</a:t>
            </a:r>
            <a:r>
              <a:rPr lang="en-US" sz="3600" dirty="0" smtClean="0"/>
              <a:t> </a:t>
            </a:r>
            <a:r>
              <a:rPr lang="en-US" sz="3600" dirty="0" err="1" smtClean="0"/>
              <a:t>sao</a:t>
            </a:r>
            <a:r>
              <a:rPr lang="en-US" sz="3600" dirty="0" smtClean="0"/>
              <a:t> </a:t>
            </a:r>
            <a:r>
              <a:rPr lang="en-US" sz="3600" dirty="0" err="1" smtClean="0"/>
              <a:t>gì</a:t>
            </a:r>
            <a:r>
              <a:rPr lang="en-US" sz="3600" dirty="0" smtClean="0"/>
              <a:t>?</a:t>
            </a:r>
            <a:endParaRPr lang="en-US" sz="3600" dirty="0"/>
          </a:p>
        </p:txBody>
      </p:sp>
      <p:sp>
        <p:nvSpPr>
          <p:cNvPr id="4" name="Rounded Rectangle 3"/>
          <p:cNvSpPr/>
          <p:nvPr/>
        </p:nvSpPr>
        <p:spPr>
          <a:xfrm>
            <a:off x="457200" y="4724400"/>
            <a:ext cx="1600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t>A.Sao</a:t>
            </a:r>
            <a:r>
              <a:rPr lang="en-US" sz="2800" dirty="0" smtClean="0"/>
              <a:t> </a:t>
            </a:r>
            <a:r>
              <a:rPr lang="en-US" sz="2800" dirty="0" err="1" smtClean="0"/>
              <a:t>hỏa</a:t>
            </a:r>
            <a:endParaRPr lang="en-US" sz="2800" dirty="0"/>
          </a:p>
        </p:txBody>
      </p:sp>
      <p:sp>
        <p:nvSpPr>
          <p:cNvPr id="5" name="Rounded Rectangle 4"/>
          <p:cNvSpPr/>
          <p:nvPr/>
        </p:nvSpPr>
        <p:spPr>
          <a:xfrm>
            <a:off x="2971800" y="4724400"/>
            <a:ext cx="1447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6">
                    <a:lumMod val="60000"/>
                    <a:lumOff val="40000"/>
                  </a:schemeClr>
                </a:solidFill>
              </a:rPr>
              <a:t>B.Sao</a:t>
            </a:r>
            <a:r>
              <a:rPr lang="en-US" sz="2400" dirty="0" smtClean="0">
                <a:solidFill>
                  <a:schemeClr val="accent6">
                    <a:lumMod val="60000"/>
                    <a:lumOff val="40000"/>
                  </a:schemeClr>
                </a:solidFill>
              </a:rPr>
              <a:t> </a:t>
            </a:r>
            <a:r>
              <a:rPr lang="en-US" sz="2400" dirty="0" err="1" smtClean="0">
                <a:solidFill>
                  <a:schemeClr val="accent6">
                    <a:lumMod val="60000"/>
                    <a:lumOff val="40000"/>
                  </a:schemeClr>
                </a:solidFill>
              </a:rPr>
              <a:t>thiên</a:t>
            </a:r>
            <a:r>
              <a:rPr lang="en-US" sz="2400" dirty="0" smtClean="0">
                <a:solidFill>
                  <a:schemeClr val="accent6">
                    <a:lumMod val="60000"/>
                    <a:lumOff val="40000"/>
                  </a:schemeClr>
                </a:solidFill>
              </a:rPr>
              <a:t> </a:t>
            </a:r>
            <a:r>
              <a:rPr lang="en-US" sz="2400" dirty="0" err="1" smtClean="0">
                <a:solidFill>
                  <a:schemeClr val="accent6">
                    <a:lumMod val="60000"/>
                    <a:lumOff val="40000"/>
                  </a:schemeClr>
                </a:solidFill>
              </a:rPr>
              <a:t>vương</a:t>
            </a:r>
            <a:endParaRPr lang="en-US" sz="2400" dirty="0">
              <a:solidFill>
                <a:schemeClr val="accent6">
                  <a:lumMod val="60000"/>
                  <a:lumOff val="40000"/>
                </a:schemeClr>
              </a:solidFill>
            </a:endParaRPr>
          </a:p>
        </p:txBody>
      </p:sp>
      <p:sp>
        <p:nvSpPr>
          <p:cNvPr id="6" name="Rounded Rectangle 5"/>
          <p:cNvSpPr/>
          <p:nvPr/>
        </p:nvSpPr>
        <p:spPr>
          <a:xfrm>
            <a:off x="5304692" y="4724400"/>
            <a:ext cx="1295400" cy="1371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solidFill>
                  <a:srgbClr val="0070C0"/>
                </a:solidFill>
              </a:rPr>
              <a:t>C.Sao</a:t>
            </a:r>
            <a:r>
              <a:rPr lang="en-US" sz="2400" dirty="0" smtClean="0">
                <a:solidFill>
                  <a:srgbClr val="0070C0"/>
                </a:solidFill>
              </a:rPr>
              <a:t> </a:t>
            </a:r>
            <a:r>
              <a:rPr lang="en-US" sz="2400" dirty="0" err="1" smtClean="0">
                <a:solidFill>
                  <a:srgbClr val="0070C0"/>
                </a:solidFill>
              </a:rPr>
              <a:t>thổ</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304800"/>
            <a:ext cx="2667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triped Right Arrow 1"/>
          <p:cNvSpPr/>
          <p:nvPr/>
        </p:nvSpPr>
        <p:spPr>
          <a:xfrm>
            <a:off x="3581400" y="1905000"/>
            <a:ext cx="1066800" cy="609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334000" y="1295400"/>
            <a:ext cx="2743200" cy="2209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smtClean="0"/>
              <a:t>Đây</a:t>
            </a:r>
            <a:r>
              <a:rPr lang="en-US" sz="3600" dirty="0" smtClean="0"/>
              <a:t> </a:t>
            </a:r>
            <a:r>
              <a:rPr lang="en-US" sz="3600" dirty="0" err="1" smtClean="0"/>
              <a:t>là</a:t>
            </a:r>
            <a:r>
              <a:rPr lang="en-US" sz="3600" dirty="0" smtClean="0"/>
              <a:t> </a:t>
            </a:r>
            <a:r>
              <a:rPr lang="en-US" sz="3600" dirty="0" err="1" smtClean="0"/>
              <a:t>ngôi</a:t>
            </a:r>
            <a:r>
              <a:rPr lang="en-US" sz="3600" dirty="0" smtClean="0"/>
              <a:t> </a:t>
            </a:r>
            <a:r>
              <a:rPr lang="en-US" sz="3600" dirty="0" err="1" smtClean="0"/>
              <a:t>sao</a:t>
            </a:r>
            <a:r>
              <a:rPr lang="en-US" sz="3600" dirty="0" smtClean="0"/>
              <a:t> </a:t>
            </a:r>
            <a:r>
              <a:rPr lang="en-US" sz="3600" dirty="0" err="1" smtClean="0"/>
              <a:t>gì</a:t>
            </a:r>
            <a:r>
              <a:rPr lang="en-US" sz="3600" dirty="0" smtClean="0"/>
              <a:t>?</a:t>
            </a:r>
            <a:endParaRPr lang="en-US" sz="3600" dirty="0"/>
          </a:p>
        </p:txBody>
      </p:sp>
      <p:sp>
        <p:nvSpPr>
          <p:cNvPr id="4" name="Rounded Rectangle 3"/>
          <p:cNvSpPr/>
          <p:nvPr/>
        </p:nvSpPr>
        <p:spPr>
          <a:xfrm>
            <a:off x="457200" y="4724400"/>
            <a:ext cx="1600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t>A.Sao</a:t>
            </a:r>
            <a:r>
              <a:rPr lang="en-US" sz="2800" dirty="0" smtClean="0"/>
              <a:t> </a:t>
            </a:r>
            <a:r>
              <a:rPr lang="en-US" sz="2800" dirty="0" err="1" smtClean="0"/>
              <a:t>hỏa</a:t>
            </a:r>
            <a:endParaRPr lang="en-US" sz="2800" dirty="0"/>
          </a:p>
        </p:txBody>
      </p:sp>
      <p:sp>
        <p:nvSpPr>
          <p:cNvPr id="5" name="Rounded Rectangle 4"/>
          <p:cNvSpPr/>
          <p:nvPr/>
        </p:nvSpPr>
        <p:spPr>
          <a:xfrm>
            <a:off x="2971800" y="4724400"/>
            <a:ext cx="1447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accent6">
                    <a:lumMod val="60000"/>
                    <a:lumOff val="40000"/>
                  </a:schemeClr>
                </a:solidFill>
              </a:rPr>
              <a:t>B.Sao</a:t>
            </a:r>
            <a:r>
              <a:rPr lang="en-US" sz="2400" dirty="0" smtClean="0">
                <a:solidFill>
                  <a:schemeClr val="accent6">
                    <a:lumMod val="60000"/>
                    <a:lumOff val="40000"/>
                  </a:schemeClr>
                </a:solidFill>
              </a:rPr>
              <a:t> </a:t>
            </a:r>
            <a:r>
              <a:rPr lang="en-US" sz="2400" dirty="0" err="1" smtClean="0">
                <a:solidFill>
                  <a:schemeClr val="accent6">
                    <a:lumMod val="60000"/>
                    <a:lumOff val="40000"/>
                  </a:schemeClr>
                </a:solidFill>
              </a:rPr>
              <a:t>thiên</a:t>
            </a:r>
            <a:r>
              <a:rPr lang="en-US" sz="2400" dirty="0" smtClean="0">
                <a:solidFill>
                  <a:schemeClr val="accent6">
                    <a:lumMod val="60000"/>
                    <a:lumOff val="40000"/>
                  </a:schemeClr>
                </a:solidFill>
              </a:rPr>
              <a:t> </a:t>
            </a:r>
            <a:r>
              <a:rPr lang="en-US" sz="2400" dirty="0" err="1" smtClean="0">
                <a:solidFill>
                  <a:schemeClr val="accent6">
                    <a:lumMod val="60000"/>
                    <a:lumOff val="40000"/>
                  </a:schemeClr>
                </a:solidFill>
              </a:rPr>
              <a:t>vương</a:t>
            </a:r>
            <a:endParaRPr lang="en-US" sz="2400" dirty="0">
              <a:solidFill>
                <a:schemeClr val="accent6">
                  <a:lumMod val="60000"/>
                  <a:lumOff val="40000"/>
                </a:schemeClr>
              </a:solidFill>
            </a:endParaRPr>
          </a:p>
        </p:txBody>
      </p:sp>
      <p:sp>
        <p:nvSpPr>
          <p:cNvPr id="6" name="Rounded Rectangle 5"/>
          <p:cNvSpPr/>
          <p:nvPr/>
        </p:nvSpPr>
        <p:spPr>
          <a:xfrm>
            <a:off x="5333902" y="4724400"/>
            <a:ext cx="1295400" cy="1371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solidFill>
                  <a:srgbClr val="0070C0"/>
                </a:solidFill>
              </a:rPr>
              <a:t>C.Sao</a:t>
            </a:r>
            <a:r>
              <a:rPr lang="en-US" sz="2400" dirty="0" smtClean="0">
                <a:solidFill>
                  <a:srgbClr val="0070C0"/>
                </a:solidFill>
              </a:rPr>
              <a:t> </a:t>
            </a:r>
            <a:r>
              <a:rPr lang="en-US" sz="2400" dirty="0" err="1" smtClean="0">
                <a:solidFill>
                  <a:srgbClr val="0070C0"/>
                </a:solidFill>
              </a:rPr>
              <a:t>thổ</a:t>
            </a:r>
            <a:endParaRPr lang="en-US" sz="2400" dirty="0">
              <a:solidFill>
                <a:srgbClr val="0070C0"/>
              </a:solidFill>
            </a:endParaRPr>
          </a:p>
        </p:txBody>
      </p:sp>
      <p:pic>
        <p:nvPicPr>
          <p:cNvPr id="7" name="Am-thanh-vo-tay-powerpoint-www_nhacchuongvui_com">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1447800" y="556260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32" fill="hold" grpId="0" nodeType="clickEffect">
                                  <p:stCondLst>
                                    <p:cond delay="0"/>
                                  </p:stCondLst>
                                  <p:childTnLst>
                                    <p:animEffect transition="out" filter="box(out)">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7" presetClass="exit" presetSubtype="4" fill="hold" grpId="0" nodeType="clickEffect">
                                  <p:stCondLst>
                                    <p:cond delay="0"/>
                                  </p:stCondLst>
                                  <p:childTnLst>
                                    <p:anim calcmode="lin" valueType="num">
                                      <p:cBhvr additive="base">
                                        <p:cTn id="18" dur="3250"/>
                                        <p:tgtEl>
                                          <p:spTgt spid="6"/>
                                        </p:tgtEl>
                                        <p:attrNameLst>
                                          <p:attrName>ppt_x</p:attrName>
                                        </p:attrNameLst>
                                      </p:cBhvr>
                                      <p:tavLst>
                                        <p:tav tm="0">
                                          <p:val>
                                            <p:strVal val="ppt_x"/>
                                          </p:val>
                                        </p:tav>
                                        <p:tav tm="100000">
                                          <p:val>
                                            <p:strVal val="ppt_x"/>
                                          </p:val>
                                        </p:tav>
                                      </p:tavLst>
                                    </p:anim>
                                    <p:anim calcmode="lin" valueType="num">
                                      <p:cBhvr additive="base">
                                        <p:cTn id="19" dur="3250"/>
                                        <p:tgtEl>
                                          <p:spTgt spid="6"/>
                                        </p:tgtEl>
                                        <p:attrNameLst>
                                          <p:attrName>ppt_y</p:attrName>
                                        </p:attrNameLst>
                                      </p:cBhvr>
                                      <p:tavLst>
                                        <p:tav tm="0">
                                          <p:val>
                                            <p:strVal val="ppt_y"/>
                                          </p:val>
                                        </p:tav>
                                        <p:tav tm="100000">
                                          <p:val>
                                            <p:strVal val="1+ppt_h/2"/>
                                          </p:val>
                                        </p:tav>
                                      </p:tavLst>
                                    </p:anim>
                                    <p:set>
                                      <p:cBhvr>
                                        <p:cTn id="20" dur="1" fill="hold">
                                          <p:stCondLst>
                                            <p:cond delay="3249"/>
                                          </p:stCondLst>
                                        </p:cTn>
                                        <p:tgtEl>
                                          <p:spTgt spid="6"/>
                                        </p:tgtEl>
                                        <p:attrNameLst>
                                          <p:attrName>style.visibility</p:attrName>
                                        </p:attrNameLst>
                                      </p:cBhvr>
                                      <p:to>
                                        <p:strVal val="hidden"/>
                                      </p:to>
                                    </p:set>
                                  </p:childTnLst>
                                </p:cTn>
                              </p:par>
                            </p:childTnLst>
                          </p:cTn>
                        </p:par>
                        <p:par>
                          <p:cTn id="21" fill="hold">
                            <p:stCondLst>
                              <p:cond delay="3500"/>
                            </p:stCondLst>
                            <p:childTnLst>
                              <p:par>
                                <p:cTn id="22" presetID="1" presetClass="mediacall" presetSubtype="0" fill="hold" nodeType="afterEffect">
                                  <p:stCondLst>
                                    <p:cond delay="0"/>
                                  </p:stCondLst>
                                  <p:childTnLst>
                                    <p:cmd type="call" cmd="playFrom(0.0)">
                                      <p:cBhvr additive="base">
                                        <p:cTn id="23" dur="56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1">
                  <p:stCondLst>
                    <p:cond delay="indefinite"/>
                  </p:stCondLst>
                  <p:endCondLst>
                    <p:cond evt="onStopAudio">
                      <p:tgtEl>
                        <p:sldTgt/>
                      </p:tgtEl>
                    </p:cond>
                  </p:endCondLst>
                </p:cTn>
                <p:tgtEl>
                  <p:spTgt spid="7"/>
                </p:tgtEl>
              </p:cMediaNode>
            </p:audio>
          </p:childTnLst>
        </p:cTn>
      </p:par>
    </p:tnLst>
    <p:bldLst>
      <p:bldP spid="4" grpId="0" animBg="1"/>
      <p:bldP spid="4" grpId="1" animBg="1"/>
      <p:bldP spid="5" grpId="0" animBg="1"/>
      <p:bldP spid="5"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27" y="484909"/>
            <a:ext cx="3048000" cy="2362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600" dirty="0">
                <a:solidFill>
                  <a:srgbClr val="00CC00"/>
                </a:solidFill>
              </a:rPr>
              <a:t>1</a:t>
            </a:r>
            <a:endParaRPr lang="en-US" sz="9600" dirty="0">
              <a:solidFill>
                <a:srgbClr val="00CC00"/>
              </a:solidFill>
            </a:endParaRPr>
          </a:p>
        </p:txBody>
      </p:sp>
      <p:sp>
        <p:nvSpPr>
          <p:cNvPr id="3" name="Rectangle 2"/>
          <p:cNvSpPr/>
          <p:nvPr/>
        </p:nvSpPr>
        <p:spPr>
          <a:xfrm>
            <a:off x="5791200" y="457200"/>
            <a:ext cx="2971800" cy="2362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9600" dirty="0" smtClean="0">
                <a:solidFill>
                  <a:srgbClr val="7030A0"/>
                </a:solidFill>
              </a:rPr>
              <a:t>2</a:t>
            </a:r>
            <a:endParaRPr lang="en-US" sz="9600" dirty="0">
              <a:solidFill>
                <a:srgbClr val="7030A0"/>
              </a:solidFill>
            </a:endParaRPr>
          </a:p>
        </p:txBody>
      </p:sp>
      <p:sp>
        <p:nvSpPr>
          <p:cNvPr id="4" name="Rectangle 3"/>
          <p:cNvSpPr/>
          <p:nvPr/>
        </p:nvSpPr>
        <p:spPr>
          <a:xfrm>
            <a:off x="5753100" y="3733800"/>
            <a:ext cx="3048000" cy="2286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9600" dirty="0" smtClean="0">
                <a:solidFill>
                  <a:schemeClr val="accent3">
                    <a:lumMod val="75000"/>
                  </a:schemeClr>
                </a:solidFill>
              </a:rPr>
              <a:t>3</a:t>
            </a:r>
            <a:endParaRPr lang="en-US" sz="9600" dirty="0">
              <a:solidFill>
                <a:schemeClr val="accent3">
                  <a:lumMod val="75000"/>
                </a:schemeClr>
              </a:solidFill>
            </a:endParaRPr>
          </a:p>
        </p:txBody>
      </p:sp>
      <p:sp>
        <p:nvSpPr>
          <p:cNvPr id="6" name="Rounded Rectangle 5"/>
          <p:cNvSpPr/>
          <p:nvPr/>
        </p:nvSpPr>
        <p:spPr>
          <a:xfrm>
            <a:off x="-13855" y="484909"/>
            <a:ext cx="1295400" cy="6248400"/>
          </a:xfrm>
          <a:prstGeom prst="roundRect">
            <a:avLst/>
          </a:prstGeom>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err="1" smtClean="0">
                <a:solidFill>
                  <a:schemeClr val="accent5">
                    <a:lumMod val="60000"/>
                    <a:lumOff val="40000"/>
                  </a:schemeClr>
                </a:solidFill>
              </a:rPr>
              <a:t>Ngôi</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sao</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trong</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hệ</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Mặt</a:t>
            </a:r>
            <a:r>
              <a:rPr lang="en-US" sz="3200" dirty="0" smtClean="0">
                <a:solidFill>
                  <a:schemeClr val="accent5">
                    <a:lumMod val="60000"/>
                    <a:lumOff val="40000"/>
                  </a:schemeClr>
                </a:solidFill>
              </a:rPr>
              <a:t> </a:t>
            </a:r>
            <a:r>
              <a:rPr lang="en-US" sz="3200" dirty="0" err="1" smtClean="0">
                <a:solidFill>
                  <a:schemeClr val="accent5">
                    <a:lumMod val="60000"/>
                    <a:lumOff val="40000"/>
                  </a:schemeClr>
                </a:solidFill>
              </a:rPr>
              <a:t>Trời</a:t>
            </a:r>
            <a:endParaRPr lang="en-US" sz="3200" dirty="0">
              <a:solidFill>
                <a:schemeClr val="accent5">
                  <a:lumMod val="60000"/>
                  <a:lumOff val="40000"/>
                </a:schemeClr>
              </a:solidFill>
            </a:endParaRPr>
          </a:p>
        </p:txBody>
      </p:sp>
      <p:sp>
        <p:nvSpPr>
          <p:cNvPr id="7" name="Right Arrow 6"/>
          <p:cNvSpPr/>
          <p:nvPr/>
        </p:nvSpPr>
        <p:spPr>
          <a:xfrm>
            <a:off x="4578927" y="1666009"/>
            <a:ext cx="1212273" cy="619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086600" y="2819400"/>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1"/>
          <a:stretch>
            <a:fillRect/>
          </a:stretch>
        </p:blipFill>
        <p:spPr>
          <a:xfrm>
            <a:off x="0" y="0"/>
            <a:ext cx="4926330" cy="3037205"/>
          </a:xfrm>
          <a:prstGeom prst="rect">
            <a:avLst/>
          </a:prstGeom>
          <a:noFill/>
          <a:ln w="9525">
            <a:noFill/>
          </a:ln>
        </p:spPr>
      </p:pic>
      <p:sp>
        <p:nvSpPr>
          <p:cNvPr id="2" name="Bevel 1"/>
          <p:cNvSpPr/>
          <p:nvPr/>
        </p:nvSpPr>
        <p:spPr>
          <a:xfrm>
            <a:off x="4648200" y="304800"/>
            <a:ext cx="3581400" cy="1981200"/>
          </a:xfrm>
          <a:prstGeom prst="bevel">
            <a:avLst/>
          </a:prstGeom>
        </p:spPr>
        <p:style>
          <a:lnRef idx="1">
            <a:schemeClr val="accent5"/>
          </a:lnRef>
          <a:fillRef idx="2">
            <a:schemeClr val="accent5"/>
          </a:fillRef>
          <a:effectRef idx="1">
            <a:schemeClr val="accent5"/>
          </a:effectRef>
          <a:fontRef idx="minor">
            <a:schemeClr val="dk1"/>
          </a:fontRef>
        </p:style>
        <p:txBody>
          <a:bodyPr rtlCol="0" anchor="ctr"/>
          <a:p>
            <a:pPr algn="ctr"/>
            <a:r>
              <a:rPr lang="en-US" sz="4000">
                <a:gradFill>
                  <a:gsLst>
                    <a:gs pos="0">
                      <a:srgbClr val="FE4444"/>
                    </a:gs>
                    <a:gs pos="100000">
                      <a:srgbClr val="832B2B"/>
                    </a:gs>
                  </a:gsLst>
                  <a:lin scaled="0"/>
                </a:gradFill>
              </a:rPr>
              <a:t>Đây là sao gì?</a:t>
            </a:r>
            <a:endParaRPr lang="en-US" sz="4000">
              <a:gradFill>
                <a:gsLst>
                  <a:gs pos="0">
                    <a:srgbClr val="FE4444"/>
                  </a:gs>
                  <a:gs pos="100000">
                    <a:srgbClr val="832B2B"/>
                  </a:gs>
                </a:gsLst>
                <a:lin scaled="0"/>
              </a:gradFill>
            </a:endParaRPr>
          </a:p>
        </p:txBody>
      </p:sp>
      <p:sp>
        <p:nvSpPr>
          <p:cNvPr id="3" name="5-Point Star 2"/>
          <p:cNvSpPr/>
          <p:nvPr/>
        </p:nvSpPr>
        <p:spPr>
          <a:xfrm>
            <a:off x="609600" y="3810000"/>
            <a:ext cx="2667000" cy="2286000"/>
          </a:xfrm>
          <a:prstGeom prst="star5">
            <a:avLst/>
          </a:prstGeom>
          <a:solidFill>
            <a:schemeClr val="accent3">
              <a:lumMod val="60000"/>
              <a:lumOff val="40000"/>
            </a:schemeClr>
          </a:solidFill>
          <a:effectLst>
            <a:glow rad="228600">
              <a:schemeClr val="accent5">
                <a:satMod val="175000"/>
                <a:alpha val="40000"/>
              </a:schemeClr>
            </a:glow>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a:gradFill>
                  <a:gsLst>
                    <a:gs pos="0">
                      <a:srgbClr val="7B32B2"/>
                    </a:gs>
                    <a:gs pos="100000">
                      <a:srgbClr val="401A5D"/>
                    </a:gs>
                  </a:gsLst>
                  <a:lin scaled="0"/>
                </a:gradFill>
              </a:rPr>
              <a:t>a</a:t>
            </a:r>
            <a:r>
              <a:rPr lang="en-US" sz="3600">
                <a:gradFill>
                  <a:gsLst>
                    <a:gs pos="0">
                      <a:srgbClr val="7B32B2"/>
                    </a:gs>
                    <a:gs pos="100000">
                      <a:srgbClr val="401A5D"/>
                    </a:gs>
                  </a:gsLst>
                  <a:lin scaled="0"/>
                </a:gradFill>
              </a:rPr>
              <a:t>.</a:t>
            </a:r>
            <a:r>
              <a:rPr lang="en-US" sz="2000">
                <a:gradFill>
                  <a:gsLst>
                    <a:gs pos="0">
                      <a:srgbClr val="7B32B2"/>
                    </a:gs>
                    <a:gs pos="100000">
                      <a:srgbClr val="401A5D"/>
                    </a:gs>
                  </a:gsLst>
                  <a:lin scaled="0"/>
                </a:gradFill>
              </a:rPr>
              <a:t>Sao thổ</a:t>
            </a:r>
            <a:endParaRPr lang="en-US" sz="2000">
              <a:gradFill>
                <a:gsLst>
                  <a:gs pos="0">
                    <a:srgbClr val="7B32B2"/>
                  </a:gs>
                  <a:gs pos="100000">
                    <a:srgbClr val="401A5D"/>
                  </a:gs>
                </a:gsLst>
                <a:lin scaled="0"/>
              </a:gradFill>
            </a:endParaRPr>
          </a:p>
        </p:txBody>
      </p:sp>
      <p:sp>
        <p:nvSpPr>
          <p:cNvPr id="4" name="5-Point Star 3"/>
          <p:cNvSpPr/>
          <p:nvPr/>
        </p:nvSpPr>
        <p:spPr>
          <a:xfrm>
            <a:off x="5143500" y="3810000"/>
            <a:ext cx="2590800" cy="2286000"/>
          </a:xfrm>
          <a:prstGeom prst="star5">
            <a:avLst/>
          </a:prstGeom>
          <a:effectLst>
            <a:glow rad="228600">
              <a:schemeClr val="accent6">
                <a:satMod val="175000"/>
                <a:alpha val="40000"/>
              </a:schemeClr>
            </a:glow>
            <a:outerShdw blurRad="63500" dist="50800" dir="5400000" sx="98000" sy="98000" rotWithShape="0">
              <a:srgbClr val="000000">
                <a:alpha val="20000"/>
              </a:srgbClr>
            </a:outerShdw>
            <a:reflection blurRad="6350" stA="50000" endA="295" endPos="92000" dist="101600" dir="5400000" sy="-100000" algn="bl" rotWithShape="0"/>
          </a:effectLst>
        </p:spPr>
        <p:style>
          <a:lnRef idx="1">
            <a:schemeClr val="accent6"/>
          </a:lnRef>
          <a:fillRef idx="2">
            <a:schemeClr val="accent6"/>
          </a:fillRef>
          <a:effectRef idx="1">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ctr">
              <a:buClrTx/>
              <a:buSzTx/>
              <a:buFontTx/>
            </a:pPr>
            <a:r>
              <a:rPr lang="en-US" sz="2000">
                <a:gradFill>
                  <a:gsLst>
                    <a:gs pos="0">
                      <a:srgbClr val="7B32B2"/>
                    </a:gs>
                    <a:gs pos="100000">
                      <a:srgbClr val="401A5D"/>
                    </a:gs>
                  </a:gsLst>
                  <a:lin scaled="0"/>
                </a:gradFill>
                <a:sym typeface="+mn-ea"/>
              </a:rPr>
              <a:t>b.Sao hải vương</a:t>
            </a:r>
            <a:endParaRPr lang="en-US" sz="2000">
              <a:gradFill>
                <a:gsLst>
                  <a:gs pos="0">
                    <a:srgbClr val="7B32B2"/>
                  </a:gs>
                  <a:gs pos="100000">
                    <a:srgbClr val="401A5D"/>
                  </a:gs>
                </a:gsLst>
                <a:lin scaled="0"/>
              </a:gra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iterate type="lt">
                                    <p:tmPct val="20000"/>
                                  </p:iterate>
                                  <p:childTnLst>
                                    <p:set>
                                      <p:cBhvr>
                                        <p:cTn id="14" dur="1" fill="hold">
                                          <p:stCondLst>
                                            <p:cond delay="0"/>
                                          </p:stCondLst>
                                        </p:cTn>
                                        <p:tgtEl>
                                          <p:spTgt spid="4">
                                            <p:bg/>
                                          </p:spTgt>
                                        </p:tgtEl>
                                        <p:attrNameLst>
                                          <p:attrName>style.visibility</p:attrName>
                                        </p:attrNameLst>
                                      </p:cBhvr>
                                      <p:to>
                                        <p:strVal val="visible"/>
                                      </p:to>
                                    </p:set>
                                    <p:animEffect transition="in" filter="circle(in)">
                                      <p:cBhvr>
                                        <p:cTn id="15" dur="2000"/>
                                        <p:tgtEl>
                                          <p:spTgt spid="4">
                                            <p:bg/>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iterate type="lt">
                                    <p:tmPct val="10000"/>
                                  </p:iterate>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build="allAtOnce"/>
      <p:bldP spid="3" grpId="1" animBg="1"/>
      <p:bldP spid="4" grpId="0" animBg="1" build="p"/>
      <p:bldP spid="4" grpId="1" animBg="1"/>
    </p:bldLst>
  </p:timing>
</p:sld>
</file>

<file path=ppt/theme/theme1.xml><?xml version="1.0" encoding="utf-8"?>
<a:theme xmlns:a="http://schemas.openxmlformats.org/drawingml/2006/main" name="Slipstrea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0</TotalTime>
  <Words>4043</Words>
  <Application>WPS Presentation</Application>
  <PresentationFormat>On-screen Show (4:3)</PresentationFormat>
  <Paragraphs>140</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Georgia</vt:lpstr>
      <vt:lpstr>Trebuchet MS</vt:lpstr>
      <vt:lpstr>Microsoft YaHei</vt:lpstr>
      <vt:lpstr>Arial Unicode MS</vt:lpstr>
      <vt:lpstr>Calibri</vt:lpstr>
      <vt:lpstr>HP001 4H</vt:lpstr>
      <vt:lpstr>Slipstream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ĐôngĐô PC</cp:lastModifiedBy>
  <cp:revision>13</cp:revision>
  <dcterms:created xsi:type="dcterms:W3CDTF">2022-10-29T13:17:00Z</dcterms:created>
  <dcterms:modified xsi:type="dcterms:W3CDTF">2022-11-01T14:31:13Z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1F32671AA977445B8DB0D160AF890918</vt:lpwstr>
  </property>
  <property fmtid="{D5CDD505-2E9C-101B-9397-08002B2CF9AE}" pid="3" name="KSOProductBuildVer">
    <vt:lpwstr>1033-11.2.0.11380</vt:lpwstr>
  </property>
</Properties>
</file>