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97" r:id="rId3"/>
    <p:sldId id="298" r:id="rId4"/>
    <p:sldId id="259" r:id="rId5"/>
    <p:sldId id="260" r:id="rId6"/>
    <p:sldId id="280" r:id="rId7"/>
    <p:sldId id="265" r:id="rId8"/>
    <p:sldId id="295" r:id="rId9"/>
    <p:sldId id="266" r:id="rId10"/>
    <p:sldId id="281" r:id="rId11"/>
    <p:sldId id="282" r:id="rId12"/>
    <p:sldId id="283" r:id="rId13"/>
    <p:sldId id="284" r:id="rId14"/>
    <p:sldId id="285" r:id="rId15"/>
    <p:sldId id="296" r:id="rId16"/>
    <p:sldId id="286" r:id="rId17"/>
    <p:sldId id="287" r:id="rId18"/>
    <p:sldId id="288" r:id="rId19"/>
    <p:sldId id="289" r:id="rId20"/>
    <p:sldId id="290" r:id="rId21"/>
    <p:sldId id="291" r:id="rId22"/>
    <p:sldId id="275" r:id="rId23"/>
    <p:sldId id="292" r:id="rId24"/>
    <p:sldId id="293" r:id="rId25"/>
    <p:sldId id="294"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84"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2</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7</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13</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17</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9/28/2023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9/28/2023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9/28/2023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9/28/2023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9/28/2023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xmlns=""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5.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9.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8.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3">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4">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6" name="Picture 5" descr="A cartoon of a person in a dress&#10;&#10;Description automatically generated">
            <a:extLst>
              <a:ext uri="{FF2B5EF4-FFF2-40B4-BE49-F238E27FC236}">
                <a16:creationId xmlns:a16="http://schemas.microsoft.com/office/drawing/2014/main" xmlns="" id="{A2C1752E-AA3C-9550-A944-6CB8E5397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3" name="Picture 12" descr="Logo trường"/>
          <p:cNvPicPr>
            <a:picLocks noChangeAspect="1"/>
          </p:cNvPicPr>
          <p:nvPr/>
        </p:nvPicPr>
        <p:blipFill>
          <a:blip r:embed="rId6"/>
          <a:stretch>
            <a:fillRect/>
          </a:stretch>
        </p:blipFill>
        <p:spPr>
          <a:xfrm>
            <a:off x="884555" y="693420"/>
            <a:ext cx="1189355" cy="1189355"/>
          </a:xfrm>
          <a:prstGeom prst="rect">
            <a:avLst/>
          </a:prstGeom>
        </p:spPr>
      </p:pic>
      <p:sp>
        <p:nvSpPr>
          <p:cNvPr id="14" name="Text Box 1"/>
          <p:cNvSpPr txBox="1"/>
          <p:nvPr/>
        </p:nvSpPr>
        <p:spPr>
          <a:xfrm>
            <a:off x="3012123" y="873125"/>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5" name="Text Box 2"/>
          <p:cNvSpPr txBox="1"/>
          <p:nvPr/>
        </p:nvSpPr>
        <p:spPr>
          <a:xfrm>
            <a:off x="3062160" y="2063115"/>
            <a:ext cx="6067046"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7" name="Text Box 4"/>
          <p:cNvSpPr txBox="1"/>
          <p:nvPr/>
        </p:nvSpPr>
        <p:spPr>
          <a:xfrm>
            <a:off x="1360907" y="3587750"/>
            <a:ext cx="9470862" cy="1569660"/>
          </a:xfrm>
          <a:prstGeom prst="rect">
            <a:avLst/>
          </a:prstGeom>
          <a:noFill/>
        </p:spPr>
        <p:txBody>
          <a:bodyPr wrap="none" rtlCol="0">
            <a:spAutoFit/>
          </a:bodyPr>
          <a:lstStyle/>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Luyện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mở</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xmlns=""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xmlns=""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xmlns=""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xmlns=""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xmlns=""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xmlns=""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xmlns=""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xmlns=""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xmlns=""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xmlns=""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xmlns=""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xmlns=""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xmlns=""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xmlns=""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xmlns=""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xmlns=""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xmlns=""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xmlns=""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xmlns=""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xmlns=""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xmlns=""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xmlns=""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xmlns=""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xmlns=""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xmlns=""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xmlns=""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xmlns=""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xmlns=""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xmlns=""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xmlns=""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xmlns=""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xmlns=""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xmlns=""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xmlns=""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xmlns=""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xmlns=""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xmlns=""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xmlns=""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1769165" y="228600"/>
            <a:ext cx="8517835"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xmlns=""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xmlns=""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xmlns=""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xmlns=""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xmlns=""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xmlns=""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xmlns=""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xmlns=""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xmlns=""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xmlns=""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xmlns=""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xmlns=""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xmlns=""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xmlns=""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xmlns=""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xmlns=""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xmlns=""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xmlns=""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xmlns=""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xmlns=""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smtClean="0">
                <a:solidFill>
                  <a:srgbClr val="FFFF00"/>
                </a:solidFill>
                <a:latin typeface="Calibri" panose="020F0502020204030204" pitchFamily="34" charset="0"/>
                <a:cs typeface="Calibri" panose="020F0502020204030204" pitchFamily="34" charset="0"/>
              </a:rPr>
              <a:t>Hoạt</a:t>
            </a:r>
            <a:r>
              <a:rPr lang="en-US" sz="4800" b="1" u="sng" dirty="0" smtClean="0">
                <a:solidFill>
                  <a:srgbClr val="FFFF00"/>
                </a:solidFill>
                <a:latin typeface="Calibri" panose="020F0502020204030204" pitchFamily="34" charset="0"/>
                <a:cs typeface="Calibri" panose="020F0502020204030204" pitchFamily="34" charset="0"/>
              </a:rPr>
              <a:t> </a:t>
            </a:r>
            <a:r>
              <a:rPr lang="en-US" sz="4800" b="1" u="sng" dirty="0" err="1" smtClean="0">
                <a:solidFill>
                  <a:srgbClr val="FFFF00"/>
                </a:solidFill>
                <a:latin typeface="Calibri" panose="020F0502020204030204" pitchFamily="34" charset="0"/>
                <a:cs typeface="Calibri" panose="020F0502020204030204" pitchFamily="34" charset="0"/>
              </a:rPr>
              <a:t>động</a:t>
            </a:r>
            <a:r>
              <a:rPr lang="en-US" sz="4800" b="1" u="sng" dirty="0" smtClean="0">
                <a:solidFill>
                  <a:srgbClr val="FFFF00"/>
                </a:solidFill>
                <a:latin typeface="Calibri" panose="020F0502020204030204" pitchFamily="34" charset="0"/>
                <a:cs typeface="Calibri" panose="020F0502020204030204" pitchFamily="34" charset="0"/>
              </a:rPr>
              <a:t> </a:t>
            </a:r>
            <a:r>
              <a:rPr lang="en-US" sz="4800" b="1" u="sng" dirty="0" err="1" smtClean="0">
                <a:solidFill>
                  <a:srgbClr val="FFFF00"/>
                </a:solidFill>
                <a:latin typeface="Calibri" panose="020F0502020204030204" pitchFamily="34" charset="0"/>
                <a:cs typeface="Calibri" panose="020F0502020204030204" pitchFamily="34" charset="0"/>
              </a:rPr>
              <a:t>tiếp</a:t>
            </a:r>
            <a:r>
              <a:rPr lang="en-US" sz="4800" b="1" u="sng" dirty="0" smtClean="0">
                <a:solidFill>
                  <a:srgbClr val="FFFF00"/>
                </a:solidFill>
                <a:latin typeface="Calibri" panose="020F0502020204030204" pitchFamily="34" charset="0"/>
                <a:cs typeface="Calibri" panose="020F0502020204030204" pitchFamily="34" charset="0"/>
              </a:rPr>
              <a:t> </a:t>
            </a:r>
            <a:r>
              <a:rPr lang="en-US" sz="4800" b="1" u="sng" dirty="0" err="1" smtClean="0">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xmlns=""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xmlns=""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xmlns=""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xmlns=""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200" y="1310662"/>
            <a:ext cx="11579143" cy="1569660"/>
          </a:xfrm>
          <a:prstGeom prst="rect">
            <a:avLst/>
          </a:prstGeom>
        </p:spPr>
        <p:txBody>
          <a:bodyPr wrap="square">
            <a:spAutoFit/>
          </a:bodyPr>
          <a:lstStyle/>
          <a:p>
            <a:pPr lvl="0" algn="just">
              <a:lnSpc>
                <a:spcPct val="150000"/>
              </a:lnSpc>
              <a:spcBef>
                <a:spcPts val="100"/>
              </a:spcBef>
              <a:spcAft>
                <a:spcPts val="100"/>
              </a:spcAft>
            </a:pPr>
            <a:r>
              <a:rPr lang="en-US"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Biết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viết mở bài trực tiếp, mở bài gián tiếp; kết bài mở rộng và kết </a:t>
            </a:r>
            <a:r>
              <a:rPr lang="vi-VN"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bài không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mở rộng cho bài văn kể lại một câu chuyện</a:t>
            </a:r>
            <a:r>
              <a:rPr lang="vi-VN"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18669" y="2794148"/>
            <a:ext cx="11302276" cy="4070345"/>
          </a:xfrm>
          <a:prstGeom prst="rect">
            <a:avLst/>
          </a:prstGeom>
        </p:spPr>
        <p:txBody>
          <a:bodyPr wrap="square">
            <a:spAutoFit/>
          </a:bodyPr>
          <a:lstStyle/>
          <a:p>
            <a:pPr algn="just">
              <a:lnSpc>
                <a:spcPct val="150000"/>
              </a:lnSpc>
              <a:spcBef>
                <a:spcPts val="100"/>
              </a:spcBef>
              <a:spcAft>
                <a:spcPts val="100"/>
              </a:spcAft>
            </a:pPr>
            <a:r>
              <a:rPr lang="en-US"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en-US"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giao</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tiếp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hợp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tác; n</a:t>
            </a:r>
            <a:r>
              <a:rPr lang="fr-FR" sz="3200" b="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ăng</a:t>
            </a:r>
            <a:r>
              <a:rPr lang="fr-FR"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giải</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quyết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vấn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đề</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riêng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phát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triển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ngôn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ngữ</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học.</a:t>
            </a:r>
          </a:p>
          <a:p>
            <a:pPr lvl="0"/>
            <a:r>
              <a:rPr lang="en-US" sz="3200" b="1" dirty="0" smtClean="0">
                <a:solidFill>
                  <a:srgbClr val="FF0000"/>
                </a:solidFill>
                <a:latin typeface="Cambria" panose="02040503050406030204" pitchFamily="18" charset="0"/>
                <a:ea typeface="Cambria" panose="02040503050406030204" pitchFamily="18" charset="0"/>
              </a:rPr>
              <a:t>-</a:t>
            </a:r>
            <a:r>
              <a:rPr lang="vi-VN" sz="3200" b="1" dirty="0" smtClean="0">
                <a:solidFill>
                  <a:srgbClr val="FF0000"/>
                </a:solidFill>
                <a:latin typeface="Cambria" panose="02040503050406030204" pitchFamily="18" charset="0"/>
                <a:ea typeface="Cambria" panose="02040503050406030204" pitchFamily="18" charset="0"/>
              </a:rPr>
              <a:t>Bồi </a:t>
            </a:r>
            <a:r>
              <a:rPr lang="vi-VN" sz="3200" b="1" dirty="0">
                <a:solidFill>
                  <a:srgbClr val="FF0000"/>
                </a:solidFill>
                <a:latin typeface="Cambria" panose="02040503050406030204" pitchFamily="18" charset="0"/>
                <a:ea typeface="Cambria" panose="02040503050406030204" pitchFamily="18" charset="0"/>
              </a:rPr>
              <a:t>dưỡng tinh thần ham học hỏi, khám phá</a:t>
            </a:r>
            <a:r>
              <a:rPr lang="fr-FR"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r>
              <a:rPr lang="vi-VN" sz="3200" b="1" dirty="0">
                <a:solidFill>
                  <a:srgbClr val="FF0000"/>
                </a:solidFill>
                <a:latin typeface="Cambria" panose="02040503050406030204" pitchFamily="18" charset="0"/>
                <a:ea typeface="Cambria" panose="02040503050406030204" pitchFamily="18" charset="0"/>
              </a:rPr>
              <a:t>Bồi dưỡng tinh thần nghiêm túc trong học tập. </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298437" y="299788"/>
            <a:ext cx="6675699" cy="1103472"/>
          </a:xfrm>
          <a:prstGeom prst="rect">
            <a:avLst/>
          </a:prstGeom>
        </p:spPr>
      </p:pic>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xmlns=""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xmlns=""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xmlns=""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xmlns=""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xmlns=""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xmlns=""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xmlns=""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xmlns=""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xmlns=""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xmlns=""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xmlns=""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xmlns=""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xmlns=""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xmlns=""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xmlns=""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xmlns=""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xmlns=""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xmlns=""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xmlns=""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xmlns=""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xmlns=""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xmlns=""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xmlns=""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xmlns=""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xmlns=""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xmlns=""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xmlns=""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xmlns=""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xmlns=""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xmlns=""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xmlns=""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xmlns=""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xmlns=""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xmlns=""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xmlns=""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xmln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xmlns=""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xmlns=""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xmlns=""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xmlns=""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1164</Words>
  <Application>Microsoft Office PowerPoint</Application>
  <PresentationFormat>Custom</PresentationFormat>
  <Paragraphs>77</Paragraphs>
  <Slides>26</Slides>
  <Notes>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2023-07-31T12:49:51Z</dcterms:created>
  <dcterms:modified xsi:type="dcterms:W3CDTF">2023-09-28T16:07:56Z</dcterms:modified>
</cp:coreProperties>
</file>