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91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3E2C-4A26-48AB-95A8-5E13D331A8B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6331D-D3C2-4521-AE9A-2CA0B68B4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7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4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4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5"/>
            <a:ext cx="912437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4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8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3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0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6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9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C193-C72F-4497-BB39-EEDE904598D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74EA-2971-45D5-91BA-3345E998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8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" Target="slide5.xml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slide" Target="slide4.xml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12" Type="http://schemas.microsoft.com/office/2007/relationships/hdphoto" Target="../media/hdphoto7.wdp"/><Relationship Id="rId2" Type="http://schemas.openxmlformats.org/officeDocument/2006/relationships/image" Target="../media/image17.png"/><Relationship Id="rId16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image" Target="../media/image20.gif"/><Relationship Id="rId15" Type="http://schemas.openxmlformats.org/officeDocument/2006/relationships/slide" Target="slide6.xml"/><Relationship Id="rId10" Type="http://schemas.openxmlformats.org/officeDocument/2006/relationships/image" Target="../media/image24.png"/><Relationship Id="rId4" Type="http://schemas.openxmlformats.org/officeDocument/2006/relationships/image" Target="../media/image19.gif"/><Relationship Id="rId9" Type="http://schemas.openxmlformats.org/officeDocument/2006/relationships/image" Target="../media/image23.png"/><Relationship Id="rId1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5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5.xml"/><Relationship Id="rId4" Type="http://schemas.microsoft.com/office/2007/relationships/hdphoto" Target="../media/hdphoto8.wdp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5.xml"/><Relationship Id="rId4" Type="http://schemas.microsoft.com/office/2007/relationships/hdphoto" Target="../media/hdphoto8.wdp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963540" y="2824390"/>
            <a:ext cx="4701277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702801" y="3034234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ươp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5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78339C-1345-48A4-834E-EEC7DA53D26D}"/>
              </a:ext>
            </a:extLst>
          </p:cNvPr>
          <p:cNvSpPr txBox="1"/>
          <p:nvPr/>
        </p:nvSpPr>
        <p:spPr>
          <a:xfrm>
            <a:off x="3124200" y="152400"/>
            <a:ext cx="298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UTM Avo" panose="02040603050506020204" pitchFamily="18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ướm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EA53C4-E1CB-4590-A140-2DBA4E51F88E}"/>
              </a:ext>
            </a:extLst>
          </p:cNvPr>
          <p:cNvSpPr/>
          <p:nvPr/>
        </p:nvSpPr>
        <p:spPr>
          <a:xfrm>
            <a:off x="117766" y="3636011"/>
            <a:ext cx="8831826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bươm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sắc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bướm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19EE711-5EF6-41BC-B927-F53D18F71D5F}"/>
              </a:ext>
            </a:extLst>
          </p:cNvPr>
          <p:cNvGrpSpPr/>
          <p:nvPr/>
        </p:nvGrpSpPr>
        <p:grpSpPr>
          <a:xfrm>
            <a:off x="2438400" y="1600200"/>
            <a:ext cx="4038599" cy="1554198"/>
            <a:chOff x="3810000" y="1405139"/>
            <a:chExt cx="2209801" cy="15295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572A5FE-D6F7-4761-B779-896907649E98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  <a:r>
                <a:rPr lang="en-US" sz="66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ướm</a:t>
              </a:r>
              <a:endParaRPr lang="en-US" sz="6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95CCE7F-7BCF-464C-94F9-CB7A18960B93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8000"/>
                  </a:solidFill>
                  <a:latin typeface="UTM Avo" panose="02040603050506020204" pitchFamily="18" charset="0"/>
                </a:rPr>
                <a:t>b</a:t>
              </a:r>
              <a:endParaRPr lang="en-US" sz="48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ADB17F9-99C3-438C-9861-9B4FD647F6BD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ướm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pic>
        <p:nvPicPr>
          <p:cNvPr id="11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352" y="5990732"/>
            <a:ext cx="10379552" cy="8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4038" y="304800"/>
            <a:ext cx="298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UTM Avo" panose="02040603050506020204" pitchFamily="18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ướm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8686" y="3636011"/>
            <a:ext cx="9305378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bươm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sắc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bướm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38400" y="1765942"/>
            <a:ext cx="4800600" cy="1554198"/>
            <a:chOff x="3810000" y="1405139"/>
            <a:chExt cx="2209801" cy="1529531"/>
          </a:xfrm>
        </p:grpSpPr>
        <p:sp>
          <p:nvSpPr>
            <p:cNvPr id="11" name="Rectangle 10"/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  <a:r>
                <a:rPr lang="en-US" sz="66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ướm</a:t>
              </a:r>
              <a:endParaRPr lang="en-US" sz="6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8000"/>
                  </a:solidFill>
                  <a:latin typeface="UTM Avo" panose="02040603050506020204" pitchFamily="18" charset="0"/>
                </a:rPr>
                <a:t>b</a:t>
              </a:r>
              <a:endParaRPr lang="en-US" sz="48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ướm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pic>
        <p:nvPicPr>
          <p:cNvPr id="9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352" y="5990732"/>
            <a:ext cx="10379552" cy="8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175932"/>
            <a:ext cx="3556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mướp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12579" y="791139"/>
            <a:ext cx="2632829" cy="2023240"/>
            <a:chOff x="3810000" y="1424287"/>
            <a:chExt cx="2209801" cy="1510383"/>
          </a:xfrm>
        </p:grpSpPr>
        <p:sp>
          <p:nvSpPr>
            <p:cNvPr id="20" name="Rectangle 19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ươp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rgbClr val="008000"/>
                  </a:solidFill>
                  <a:latin typeface="UTM Avo" panose="02040603050506020204" pitchFamily="18" charset="0"/>
                </a:rPr>
                <a:t>ươ</a:t>
              </a:r>
              <a:endParaRPr lang="en-US" sz="54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p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384137" y="3267976"/>
            <a:ext cx="4435010" cy="128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pờ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ươp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3889" t="28765" r="22917" b="46789"/>
          <a:stretch/>
        </p:blipFill>
        <p:spPr>
          <a:xfrm>
            <a:off x="228600" y="381001"/>
            <a:ext cx="4038600" cy="3771896"/>
          </a:xfrm>
          <a:prstGeom prst="rect">
            <a:avLst/>
          </a:prstGeom>
        </p:spPr>
      </p:pic>
      <p:pic>
        <p:nvPicPr>
          <p:cNvPr id="9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352" y="5990732"/>
            <a:ext cx="10379552" cy="8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4038" y="228600"/>
            <a:ext cx="298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UTM Avo" panose="02040603050506020204" pitchFamily="18" charset="0"/>
              </a:rPr>
              <a:t>m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ướp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86" y="3636011"/>
            <a:ext cx="8908026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mờ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ươp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mươp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sắc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mướp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0" y="1765942"/>
            <a:ext cx="4876800" cy="1606410"/>
            <a:chOff x="3810000" y="1405139"/>
            <a:chExt cx="2209799" cy="1580914"/>
          </a:xfrm>
        </p:grpSpPr>
        <p:sp>
          <p:nvSpPr>
            <p:cNvPr id="11" name="Rectangle 10"/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m</a:t>
              </a:r>
              <a:r>
                <a:rPr lang="en-US" sz="66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ướp</a:t>
              </a:r>
              <a:endParaRPr lang="en-US" sz="6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2300253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8000"/>
                  </a:solidFill>
                  <a:latin typeface="UTM Avo" panose="02040603050506020204" pitchFamily="18" charset="0"/>
                </a:rPr>
                <a:t>m</a:t>
              </a:r>
              <a:endParaRPr lang="en-US" sz="48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14899" y="2290887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UTM Avo" panose="02040603050506020204" pitchFamily="18" charset="0"/>
                </a:rPr>
                <a:t>ướp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352" y="5990732"/>
            <a:ext cx="10379552" cy="8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7993909" y="4355752"/>
            <a:ext cx="1239327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3975" y="4339228"/>
            <a:ext cx="1306126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2819400" y="246535"/>
            <a:ext cx="3810000" cy="109315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57732" y="229835"/>
            <a:ext cx="390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1549391" y="1066572"/>
            <a:ext cx="3015746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4631295" y="1031511"/>
            <a:ext cx="3061497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439205" y="2596028"/>
            <a:ext cx="3228694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ươ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684017" y="2568317"/>
            <a:ext cx="2805336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ươ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1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95" y="6332238"/>
            <a:ext cx="10379552" cy="8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411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3" y="1330672"/>
            <a:ext cx="4682372" cy="5044252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2971800" y="102220"/>
            <a:ext cx="3570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6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Bảng gài</a:t>
            </a:r>
            <a:r>
              <a:rPr lang="vi-VN" sz="6000" b="1" spc="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endParaRPr lang="en-US" sz="6000" b="1" spc="0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1085" y="2119554"/>
            <a:ext cx="1862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5931" y="2119554"/>
            <a:ext cx="244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ướm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4505" y="4380302"/>
            <a:ext cx="1885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5930" y="4299466"/>
            <a:ext cx="2277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ướp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1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72" y="6374924"/>
            <a:ext cx="10379552" cy="8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987" y="1339562"/>
            <a:ext cx="3128209" cy="1200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UTM Avo" panose="02040603050506020204" pitchFamily="18" charset="0"/>
              </a:rPr>
              <a:t>ươm</a:t>
            </a:r>
            <a:endParaRPr lang="en-US" sz="7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5395" y="1360296"/>
            <a:ext cx="1750423" cy="1200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UTM Avo" panose="02040603050506020204" pitchFamily="18" charset="0"/>
              </a:rPr>
              <a:t>ươp</a:t>
            </a:r>
            <a:endParaRPr lang="en-US" sz="7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3927441"/>
            <a:ext cx="4724400" cy="9009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bươm</a:t>
            </a:r>
            <a:r>
              <a:rPr lang="en-US" sz="66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bướm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19585" y="3927440"/>
            <a:ext cx="3882044" cy="9009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66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mướp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00" t="15852" r="27750" b="22815"/>
          <a:stretch/>
        </p:blipFill>
        <p:spPr>
          <a:xfrm>
            <a:off x="1863090" y="1295666"/>
            <a:ext cx="5417820" cy="5303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065" y="-48500"/>
            <a:ext cx="980694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Giúp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thỏ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đem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cà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rốt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về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hai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kho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đúng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20340" y="4785360"/>
            <a:ext cx="665798" cy="8877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997792" y="1950720"/>
            <a:ext cx="1471338" cy="3672840"/>
          </a:xfrm>
          <a:custGeom>
            <a:avLst/>
            <a:gdLst>
              <a:gd name="connsiteX0" fmla="*/ 1961784 w 1961784"/>
              <a:gd name="connsiteY0" fmla="*/ 0 h 3672840"/>
              <a:gd name="connsiteX1" fmla="*/ 894984 w 1961784"/>
              <a:gd name="connsiteY1" fmla="*/ 289560 h 3672840"/>
              <a:gd name="connsiteX2" fmla="*/ 254904 w 1961784"/>
              <a:gd name="connsiteY2" fmla="*/ 853440 h 3672840"/>
              <a:gd name="connsiteX3" fmla="*/ 11064 w 1961784"/>
              <a:gd name="connsiteY3" fmla="*/ 1524000 h 3672840"/>
              <a:gd name="connsiteX4" fmla="*/ 117744 w 1961784"/>
              <a:gd name="connsiteY4" fmla="*/ 2103120 h 3672840"/>
              <a:gd name="connsiteX5" fmla="*/ 773064 w 1961784"/>
              <a:gd name="connsiteY5" fmla="*/ 3672840 h 367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784" h="3672840">
                <a:moveTo>
                  <a:pt x="1961784" y="0"/>
                </a:moveTo>
                <a:cubicBezTo>
                  <a:pt x="1570624" y="73660"/>
                  <a:pt x="1179464" y="147320"/>
                  <a:pt x="894984" y="289560"/>
                </a:cubicBezTo>
                <a:cubicBezTo>
                  <a:pt x="610504" y="431800"/>
                  <a:pt x="402224" y="647700"/>
                  <a:pt x="254904" y="853440"/>
                </a:cubicBezTo>
                <a:cubicBezTo>
                  <a:pt x="107584" y="1059180"/>
                  <a:pt x="33924" y="1315720"/>
                  <a:pt x="11064" y="1524000"/>
                </a:cubicBezTo>
                <a:cubicBezTo>
                  <a:pt x="-11796" y="1732280"/>
                  <a:pt x="-9256" y="1744980"/>
                  <a:pt x="117744" y="2103120"/>
                </a:cubicBezTo>
                <a:cubicBezTo>
                  <a:pt x="244744" y="2461260"/>
                  <a:pt x="508904" y="3067050"/>
                  <a:pt x="773064" y="36728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594985" y="2194560"/>
            <a:ext cx="960120" cy="3429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920740" y="4404360"/>
            <a:ext cx="86868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488" y="1149531"/>
            <a:ext cx="3728838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66" y="232456"/>
            <a:ext cx="3301914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1071" y="1296124"/>
            <a:ext cx="24199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74" y="5625939"/>
            <a:ext cx="4954137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595" y="228600"/>
            <a:ext cx="8305800" cy="381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Ủ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ấm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bà</a:t>
            </a:r>
            <a:endParaRPr lang="en-US" sz="3600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 algn="just">
              <a:buNone/>
            </a:pPr>
            <a:r>
              <a:rPr lang="en-US" sz="3600" dirty="0" smtClean="0">
                <a:latin typeface="UTM Avo" panose="02040603050506020204" pitchFamily="18" charset="0"/>
              </a:rPr>
              <a:t>      </a:t>
            </a:r>
            <a:r>
              <a:rPr lang="en-US" sz="3600" dirty="0" err="1" smtClean="0">
                <a:latin typeface="UTM Avo" panose="02040603050506020204" pitchFamily="18" charset="0"/>
              </a:rPr>
              <a:t>Gió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mùa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Mẹ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mua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tấm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nệm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ấm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tấm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nệm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cũ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chỗ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ra.</a:t>
            </a:r>
            <a:endParaRPr lang="en-US" sz="3600" dirty="0">
              <a:latin typeface="UTM Avo" panose="02040603050506020204" pitchFamily="18" charset="0"/>
            </a:endParaRPr>
          </a:p>
          <a:p>
            <a:pPr marL="457200" lvl="1" indent="0" algn="just">
              <a:buNone/>
            </a:pPr>
            <a:r>
              <a:rPr lang="en-US" sz="3600" dirty="0" err="1">
                <a:latin typeface="UTM Avo" panose="02040603050506020204" pitchFamily="18" charset="0"/>
              </a:rPr>
              <a:t>Đêm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Mi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nằm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ôm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ngủ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Bà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thầm</a:t>
            </a:r>
            <a:r>
              <a:rPr lang="en-US" sz="3600" dirty="0">
                <a:latin typeface="UTM Avo" panose="02040603050506020204" pitchFamily="18" charset="0"/>
              </a:rPr>
              <a:t>: “</a:t>
            </a:r>
            <a:r>
              <a:rPr lang="en-US" sz="3600" dirty="0" err="1">
                <a:latin typeface="UTM Avo" panose="02040603050506020204" pitchFamily="18" charset="0"/>
              </a:rPr>
              <a:t>Bé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Mi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của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ấm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quá</a:t>
            </a:r>
            <a:r>
              <a:rPr lang="en-US" sz="3600" dirty="0">
                <a:latin typeface="UTM Avo" panose="02040603050506020204" pitchFamily="18" charset="0"/>
              </a:rPr>
              <a:t>! </a:t>
            </a:r>
            <a:r>
              <a:rPr lang="en-US" sz="3600" dirty="0" err="1">
                <a:latin typeface="UTM Avo" panose="02040603050506020204" pitchFamily="18" charset="0"/>
              </a:rPr>
              <a:t>Ấm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như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bếp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lửa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đỏ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đượm</a:t>
            </a:r>
            <a:r>
              <a:rPr lang="en-US" sz="3600" dirty="0" smtClean="0">
                <a:latin typeface="UTM Avo" panose="02040603050506020204" pitchFamily="18" charset="0"/>
              </a:rPr>
              <a:t>”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01" t="42512" r="15282"/>
          <a:stretch/>
        </p:blipFill>
        <p:spPr>
          <a:xfrm>
            <a:off x="1162593" y="3733800"/>
            <a:ext cx="6381207" cy="29764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192486" y="1680754"/>
            <a:ext cx="11560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0846" y="2168434"/>
            <a:ext cx="5747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97680" y="3178628"/>
            <a:ext cx="96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4960" y="3178628"/>
            <a:ext cx="11495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55272" y="1672045"/>
            <a:ext cx="10254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77840" y="2612571"/>
            <a:ext cx="10515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94" y="-124578"/>
            <a:ext cx="9681811" cy="72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6236" y="1752600"/>
            <a:ext cx="843915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8800" b="1" dirty="0" err="1">
                <a:solidFill>
                  <a:srgbClr val="1E15CD"/>
                </a:solidFill>
                <a:latin typeface="Times New Roman" pitchFamily="18" charset="0"/>
                <a:ea typeface="Frankfurter" pitchFamily="2" charset="0"/>
                <a:cs typeface="Times New Roman" pitchFamily="18" charset="0"/>
              </a:rPr>
              <a:t>Khởi</a:t>
            </a:r>
            <a:r>
              <a:rPr lang="en-US" sz="8800" b="1" dirty="0">
                <a:solidFill>
                  <a:srgbClr val="1E15CD"/>
                </a:solidFill>
                <a:latin typeface="Times New Roman" pitchFamily="18" charset="0"/>
                <a:ea typeface="Frankfurter" pitchFamily="2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1E15CD"/>
                </a:solidFill>
                <a:latin typeface="Times New Roman" pitchFamily="18" charset="0"/>
                <a:ea typeface="Frankfurter" pitchFamily="2" charset="0"/>
                <a:cs typeface="Times New Roman" pitchFamily="18" charset="0"/>
              </a:rPr>
              <a:t>động</a:t>
            </a:r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ea typeface="Frankfurter" pitchFamily="2" charset="0"/>
                <a:cs typeface="Times New Roman" pitchFamily="18" charset="0"/>
              </a:rPr>
              <a:t/>
            </a:r>
            <a:br>
              <a:rPr lang="en-US" sz="8800" b="1" dirty="0">
                <a:solidFill>
                  <a:srgbClr val="002060"/>
                </a:solidFill>
                <a:latin typeface="Times New Roman" pitchFamily="18" charset="0"/>
                <a:ea typeface="Frankfurter" pitchFamily="2" charset="0"/>
                <a:cs typeface="Times New Roman" pitchFamily="18" charset="0"/>
              </a:rPr>
            </a:br>
            <a:endParaRPr lang="en-US" sz="8800" b="1" dirty="0">
              <a:solidFill>
                <a:srgbClr val="FF0000"/>
              </a:solidFill>
              <a:latin typeface="Times New Roman" pitchFamily="18" charset="0"/>
              <a:ea typeface="Frankfurter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15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" y="-145727"/>
            <a:ext cx="8759480" cy="671979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31378" y="1997198"/>
            <a:ext cx="6271208" cy="2360340"/>
            <a:chOff x="5885207" y="2045234"/>
            <a:chExt cx="4154259" cy="1763020"/>
          </a:xfrm>
        </p:grpSpPr>
        <p:sp>
          <p:nvSpPr>
            <p:cNvPr id="9" name="TextBox 8"/>
            <p:cNvSpPr txBox="1"/>
            <p:nvPr/>
          </p:nvSpPr>
          <p:spPr>
            <a:xfrm>
              <a:off x="5885207" y="2045234"/>
              <a:ext cx="1613213" cy="689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gió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mùa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24313" y="2046811"/>
              <a:ext cx="1715153" cy="689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tấm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nệm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33703" y="3106742"/>
              <a:ext cx="969711" cy="689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tướp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00370" y="3118587"/>
              <a:ext cx="1638698" cy="689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thì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thầm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31378" y="4839501"/>
            <a:ext cx="223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bếp</a:t>
            </a:r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lửa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3416" y="4829911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đỏ</a:t>
            </a:r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đượm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51" y="217849"/>
            <a:ext cx="380905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khó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17566" y="609600"/>
            <a:ext cx="8229600" cy="38793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Ủ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ấm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bà</a:t>
            </a:r>
            <a:endParaRPr lang="en-US" sz="3600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 algn="just">
              <a:buNone/>
            </a:pPr>
            <a:r>
              <a:rPr lang="en-US" sz="3600" dirty="0" smtClean="0">
                <a:latin typeface="UTM Avo" panose="02040603050506020204" pitchFamily="18" charset="0"/>
              </a:rPr>
              <a:t>    </a:t>
            </a:r>
            <a:r>
              <a:rPr lang="en-US" sz="3600" dirty="0" err="1" smtClean="0">
                <a:latin typeface="UTM Avo" panose="02040603050506020204" pitchFamily="18" charset="0"/>
              </a:rPr>
              <a:t>Gió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mùa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Mẹ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mua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tấm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nệm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ấm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tấm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nệm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cũ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chỗ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ra.</a:t>
            </a:r>
            <a:endParaRPr lang="en-US" sz="3600" dirty="0">
              <a:latin typeface="UTM Avo" panose="02040603050506020204" pitchFamily="18" charset="0"/>
            </a:endParaRPr>
          </a:p>
          <a:p>
            <a:pPr marL="457200" lvl="1" indent="0" algn="just">
              <a:buNone/>
            </a:pPr>
            <a:r>
              <a:rPr lang="en-US" sz="3600" dirty="0" smtClean="0">
                <a:latin typeface="UTM Avo" panose="02040603050506020204" pitchFamily="18" charset="0"/>
              </a:rPr>
              <a:t>    </a:t>
            </a:r>
            <a:r>
              <a:rPr lang="en-US" sz="3600" dirty="0" err="1" smtClean="0">
                <a:latin typeface="UTM Avo" panose="02040603050506020204" pitchFamily="18" charset="0"/>
              </a:rPr>
              <a:t>Đêm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Mi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nằm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ôm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ngủ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Bà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thầm</a:t>
            </a:r>
            <a:r>
              <a:rPr lang="en-US" sz="3600" dirty="0">
                <a:latin typeface="UTM Avo" panose="02040603050506020204" pitchFamily="18" charset="0"/>
              </a:rPr>
              <a:t>: “</a:t>
            </a:r>
            <a:r>
              <a:rPr lang="en-US" sz="3600" dirty="0" err="1">
                <a:latin typeface="UTM Avo" panose="02040603050506020204" pitchFamily="18" charset="0"/>
              </a:rPr>
              <a:t>Bé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Mi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của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ấm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quá</a:t>
            </a:r>
            <a:r>
              <a:rPr lang="en-US" sz="3600" dirty="0">
                <a:latin typeface="UTM Avo" panose="02040603050506020204" pitchFamily="18" charset="0"/>
              </a:rPr>
              <a:t>! </a:t>
            </a:r>
            <a:r>
              <a:rPr lang="en-US" sz="3600" dirty="0" err="1">
                <a:latin typeface="UTM Avo" panose="02040603050506020204" pitchFamily="18" charset="0"/>
              </a:rPr>
              <a:t>Ấm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như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bếp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lửa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đỏ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đượm</a:t>
            </a:r>
            <a:r>
              <a:rPr lang="en-US" sz="3600" dirty="0" smtClean="0">
                <a:latin typeface="UTM Avo" panose="02040603050506020204" pitchFamily="18" charset="0"/>
              </a:rPr>
              <a:t>.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01" t="42512" r="15282"/>
          <a:stretch/>
        </p:blipFill>
        <p:spPr>
          <a:xfrm>
            <a:off x="1521822" y="4191000"/>
            <a:ext cx="5945777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417" t="51333" r="19917" b="18296"/>
          <a:stretch/>
        </p:blipFill>
        <p:spPr>
          <a:xfrm>
            <a:off x="0" y="990600"/>
            <a:ext cx="9144000" cy="46709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131820" y="3429000"/>
            <a:ext cx="948690" cy="1645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31820" y="3429000"/>
            <a:ext cx="94869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4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89" y="301575"/>
            <a:ext cx="3282335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562" y="1992723"/>
            <a:ext cx="2918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2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viết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59" y="742792"/>
            <a:ext cx="492684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18" y="5622866"/>
            <a:ext cx="4933666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16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948" y="457200"/>
            <a:ext cx="2348865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50" t="21704" r="19500" b="63778"/>
          <a:stretch/>
        </p:blipFill>
        <p:spPr>
          <a:xfrm>
            <a:off x="890336" y="2208212"/>
            <a:ext cx="7578090" cy="15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21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47" y="1090613"/>
            <a:ext cx="7708106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2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" y="900113"/>
            <a:ext cx="7900988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60" y="1185863"/>
            <a:ext cx="7508081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92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228725"/>
            <a:ext cx="74295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10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93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F16603-386F-4D4C-B3C6-2E724C56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52" y="-1"/>
            <a:ext cx="4393547" cy="4895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BE3767-079F-404C-907A-14B47834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67220"/>
            <a:ext cx="5638800" cy="5030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CDDBC5-E992-4E8C-8EA5-E532DACF8AC3}"/>
              </a:ext>
            </a:extLst>
          </p:cNvPr>
          <p:cNvSpPr txBox="1"/>
          <p:nvPr/>
        </p:nvSpPr>
        <p:spPr>
          <a:xfrm>
            <a:off x="414337" y="5030289"/>
            <a:ext cx="8601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nhiễm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cứu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dọn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1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13317"/>
            <a:ext cx="405765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66025" y="314861"/>
            <a:ext cx="32015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33" y="2178634"/>
            <a:ext cx="802236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012102" y="5416667"/>
            <a:ext cx="1727927" cy="1757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6900340" y="5062699"/>
            <a:ext cx="1286922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4047210" y="5227721"/>
            <a:ext cx="194217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7987061" y="1707824"/>
            <a:ext cx="246125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3023209" y="5473193"/>
            <a:ext cx="1303137" cy="977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416510" y="998238"/>
            <a:ext cx="29961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1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0184" y="582265"/>
            <a:ext cx="607220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336" y="2717483"/>
            <a:ext cx="599795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0527" y="3174661"/>
            <a:ext cx="1055136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275" y="1327992"/>
            <a:ext cx="771525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355" y="3681568"/>
            <a:ext cx="845855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94" y="4597842"/>
            <a:ext cx="869908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921349" y="5637402"/>
            <a:ext cx="1157288" cy="117690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6523090" y="5764501"/>
            <a:ext cx="1237383" cy="92803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5061" y="5513082"/>
            <a:ext cx="1288295" cy="1176525"/>
          </a:xfrm>
          <a:prstGeom prst="rect">
            <a:avLst/>
          </a:prstGeom>
        </p:spPr>
      </p:pic>
      <p:sp>
        <p:nvSpPr>
          <p:cNvPr id="49" name="8-Point Star 48">
            <a:hlinkClick r:id="rId13" action="ppaction://hlinksldjump"/>
          </p:cNvPr>
          <p:cNvSpPr/>
          <p:nvPr/>
        </p:nvSpPr>
        <p:spPr>
          <a:xfrm>
            <a:off x="1360627" y="4889899"/>
            <a:ext cx="533958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0" name="8-Point Star 49">
            <a:hlinkClick r:id="rId14" action="ppaction://hlinksldjump"/>
          </p:cNvPr>
          <p:cNvSpPr/>
          <p:nvPr/>
        </p:nvSpPr>
        <p:spPr>
          <a:xfrm>
            <a:off x="4202313" y="4926255"/>
            <a:ext cx="533958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1" name="8-Point Star 50">
            <a:hlinkClick r:id="rId15" action="ppaction://hlinksldjump"/>
          </p:cNvPr>
          <p:cNvSpPr/>
          <p:nvPr/>
        </p:nvSpPr>
        <p:spPr>
          <a:xfrm>
            <a:off x="6808988" y="4852253"/>
            <a:ext cx="533958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0" name="5-Point Star 19">
            <a:hlinkClick r:id="rId16" action="ppaction://hlinksldjump"/>
          </p:cNvPr>
          <p:cNvSpPr/>
          <p:nvPr/>
        </p:nvSpPr>
        <p:spPr>
          <a:xfrm>
            <a:off x="111995" y="5743991"/>
            <a:ext cx="855407" cy="10864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85" y="599803"/>
            <a:ext cx="6312429" cy="4094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518547" y="953353"/>
            <a:ext cx="6209667" cy="338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latin typeface="UTM Avo" panose="02040603050506020204" pitchFamily="18" charset="0"/>
              </a:rPr>
              <a:t>Đọc</a:t>
            </a:r>
            <a:r>
              <a:rPr lang="en-US" sz="6000" b="1" dirty="0"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</a:rPr>
              <a:t>các</a:t>
            </a:r>
            <a:r>
              <a:rPr lang="en-US" sz="6000" b="1" dirty="0"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</a:rPr>
              <a:t>tiếng</a:t>
            </a:r>
            <a:r>
              <a:rPr lang="en-US" sz="6000" b="1" dirty="0"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</a:rPr>
              <a:t>sau</a:t>
            </a:r>
            <a:r>
              <a:rPr lang="en-US" sz="6000" b="1" dirty="0">
                <a:latin typeface="UTM Avo" panose="02040603050506020204" pitchFamily="18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luộm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thuộm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buồm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sum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họp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         um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tùm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67" y="5082774"/>
            <a:ext cx="1349743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90" y="180735"/>
            <a:ext cx="6312429" cy="262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931705" y="457200"/>
            <a:ext cx="5296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UTM Avo" panose="02040603050506020204" pitchFamily="18" charset="0"/>
              </a:rPr>
              <a:t>Tìm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các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tiếng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có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chứa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vần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5400" b="1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67" y="5082774"/>
            <a:ext cx="1349743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29583" t="22223" r="56354" b="49259"/>
          <a:stretch/>
        </p:blipFill>
        <p:spPr>
          <a:xfrm>
            <a:off x="1573608" y="3429000"/>
            <a:ext cx="1702991" cy="2028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22292" t="27407" r="65625" b="55926"/>
          <a:stretch/>
        </p:blipFill>
        <p:spPr>
          <a:xfrm>
            <a:off x="5370129" y="3429000"/>
            <a:ext cx="1995619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5013" y="5814648"/>
            <a:ext cx="14110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ch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2502" y="5677583"/>
            <a:ext cx="26308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</a:rPr>
              <a:t>ch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ùm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nho</a:t>
            </a:r>
            <a:endParaRPr lang="en-US" sz="3600" b="1" dirty="0">
              <a:latin typeface="UTM Avo" panose="02040603050506020204" pitchFamily="18" charset="0"/>
            </a:endParaRPr>
          </a:p>
        </p:txBody>
      </p:sp>
      <p:sp>
        <p:nvSpPr>
          <p:cNvPr id="10" name="5-Point Star 9">
            <a:hlinkClick r:id="rId9" action="ppaction://hlinksldjump"/>
          </p:cNvPr>
          <p:cNvSpPr/>
          <p:nvPr/>
        </p:nvSpPr>
        <p:spPr>
          <a:xfrm>
            <a:off x="111995" y="5743991"/>
            <a:ext cx="855407" cy="10864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0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85" y="190500"/>
            <a:ext cx="6312429" cy="2453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637123" y="286827"/>
            <a:ext cx="5747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UTM Avo" panose="02040603050506020204" pitchFamily="18" charset="0"/>
              </a:rPr>
              <a:t>Tìm</a:t>
            </a:r>
            <a:r>
              <a:rPr lang="en-US" sz="6000" b="1" dirty="0"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</a:rPr>
              <a:t>các</a:t>
            </a:r>
            <a:r>
              <a:rPr lang="en-US" sz="6000" b="1" dirty="0"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</a:rPr>
              <a:t>tiếng</a:t>
            </a:r>
            <a:r>
              <a:rPr lang="en-US" sz="6000" b="1" dirty="0"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</a:rPr>
              <a:t>có</a:t>
            </a:r>
            <a:r>
              <a:rPr lang="en-US" sz="6000" b="1" dirty="0"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</a:rPr>
              <a:t>chứa</a:t>
            </a:r>
            <a:r>
              <a:rPr lang="en-US" sz="6000" b="1" dirty="0"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</a:rPr>
              <a:t>vần</a:t>
            </a:r>
            <a:r>
              <a:rPr lang="en-US" sz="6000" b="1" dirty="0"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uôm</a:t>
            </a:r>
            <a:r>
              <a:rPr lang="en-US" sz="6000" b="1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67" y="5082774"/>
            <a:ext cx="1349743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62250" t="53437" r="24446" b="28529"/>
          <a:stretch/>
        </p:blipFill>
        <p:spPr>
          <a:xfrm>
            <a:off x="685800" y="2971800"/>
            <a:ext cx="3352800" cy="2370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25917" t="22889" r="61750" b="58741"/>
          <a:stretch/>
        </p:blipFill>
        <p:spPr>
          <a:xfrm>
            <a:off x="5252777" y="2971800"/>
            <a:ext cx="2976488" cy="2370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1930" y="5647221"/>
            <a:ext cx="19126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uộm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2777" y="5600012"/>
            <a:ext cx="27226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</a:rPr>
              <a:t>quả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uỗm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5-Point Star 6">
            <a:hlinkClick r:id="rId9" action="ppaction://hlinksldjump"/>
          </p:cNvPr>
          <p:cNvSpPr/>
          <p:nvPr/>
        </p:nvSpPr>
        <p:spPr>
          <a:xfrm>
            <a:off x="111995" y="5743991"/>
            <a:ext cx="855407" cy="10864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30E6FF-5B99-4345-86D1-BD99A177AA76}"/>
              </a:ext>
            </a:extLst>
          </p:cNvPr>
          <p:cNvSpPr txBox="1"/>
          <p:nvPr/>
        </p:nvSpPr>
        <p:spPr>
          <a:xfrm>
            <a:off x="642316" y="4400574"/>
            <a:ext cx="3556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bươm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ướm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8438915-80BE-4BDC-BCC1-8D5CDD00E35E}"/>
              </a:ext>
            </a:extLst>
          </p:cNvPr>
          <p:cNvGrpSpPr/>
          <p:nvPr/>
        </p:nvGrpSpPr>
        <p:grpSpPr>
          <a:xfrm>
            <a:off x="4912579" y="791139"/>
            <a:ext cx="2632829" cy="2023240"/>
            <a:chOff x="3810000" y="1424287"/>
            <a:chExt cx="2209801" cy="151038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76DDEAC-8598-4F4D-895A-E571F03A81CF}"/>
                </a:ext>
              </a:extLst>
            </p:cNvPr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ươm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75B87AE-939F-4F30-AA9B-323AD0EFD1FC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rgbClr val="008000"/>
                  </a:solidFill>
                  <a:latin typeface="UTM Avo" panose="02040603050506020204" pitchFamily="18" charset="0"/>
                </a:rPr>
                <a:t>ươ</a:t>
              </a:r>
              <a:endParaRPr lang="en-US" sz="54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7EFD923-201B-4689-BC7B-57D5E399207C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79D85F-2CF3-4F97-9BF1-366B12D6990C}"/>
              </a:ext>
            </a:extLst>
          </p:cNvPr>
          <p:cNvSpPr/>
          <p:nvPr/>
        </p:nvSpPr>
        <p:spPr>
          <a:xfrm>
            <a:off x="4408200" y="3267976"/>
            <a:ext cx="4354800" cy="128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mờ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ươm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38BEA76-40C3-4F9C-9BE7-BD0EDEE11FA8}"/>
              </a:ext>
            </a:extLst>
          </p:cNvPr>
          <p:cNvGrpSpPr/>
          <p:nvPr/>
        </p:nvGrpSpPr>
        <p:grpSpPr>
          <a:xfrm>
            <a:off x="270164" y="381000"/>
            <a:ext cx="4103400" cy="3528107"/>
            <a:chOff x="1045283" y="1080501"/>
            <a:chExt cx="3332238" cy="2828605"/>
          </a:xfrm>
        </p:grpSpPr>
        <p:pic>
          <p:nvPicPr>
            <p:cNvPr id="9" name="Content Placeholder 3">
              <a:extLst>
                <a:ext uri="{FF2B5EF4-FFF2-40B4-BE49-F238E27FC236}">
                  <a16:creationId xmlns:a16="http://schemas.microsoft.com/office/drawing/2014/main" xmlns="" id="{9E420ED8-92A1-4EC0-92E4-D76660609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74" t="30232" r="55910" b="44862"/>
            <a:stretch/>
          </p:blipFill>
          <p:spPr>
            <a:xfrm>
              <a:off x="1045283" y="1414798"/>
              <a:ext cx="3332238" cy="2494308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0019CBC4-6FCE-4CC5-A31D-B8A78F59F586}"/>
                </a:ext>
              </a:extLst>
            </p:cNvPr>
            <p:cNvCxnSpPr/>
            <p:nvPr/>
          </p:nvCxnSpPr>
          <p:spPr>
            <a:xfrm>
              <a:off x="1986116" y="1080501"/>
              <a:ext cx="58994" cy="6685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197" y="6150757"/>
            <a:ext cx="10379552" cy="8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325</Words>
  <Application>Microsoft Office PowerPoint</Application>
  <PresentationFormat>On-screen Show (4:3)</PresentationFormat>
  <Paragraphs>80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 Khởi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Giúp thỏ đem cà rốt về hai kho cho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viết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15</cp:revision>
  <dcterms:created xsi:type="dcterms:W3CDTF">2024-11-13T16:02:52Z</dcterms:created>
  <dcterms:modified xsi:type="dcterms:W3CDTF">2024-11-13T16:18:24Z</dcterms:modified>
</cp:coreProperties>
</file>