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0" r:id="rId2"/>
    <p:sldId id="389" r:id="rId3"/>
    <p:sldId id="390" r:id="rId4"/>
    <p:sldId id="329" r:id="rId5"/>
    <p:sldId id="326" r:id="rId6"/>
    <p:sldId id="324" r:id="rId7"/>
    <p:sldId id="338" r:id="rId8"/>
    <p:sldId id="323" r:id="rId9"/>
    <p:sldId id="327" r:id="rId10"/>
    <p:sldId id="322" r:id="rId11"/>
    <p:sldId id="392" r:id="rId12"/>
    <p:sldId id="352" r:id="rId13"/>
    <p:sldId id="355" r:id="rId14"/>
    <p:sldId id="359" r:id="rId15"/>
    <p:sldId id="394" r:id="rId16"/>
    <p:sldId id="361" r:id="rId17"/>
    <p:sldId id="363" r:id="rId18"/>
    <p:sldId id="395" r:id="rId19"/>
    <p:sldId id="364" r:id="rId20"/>
    <p:sldId id="296" r:id="rId21"/>
    <p:sldId id="525" r:id="rId22"/>
    <p:sldId id="516"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660066"/>
    <a:srgbClr val="003300"/>
    <a:srgbClr val="154642"/>
    <a:srgbClr val="B5853D"/>
    <a:srgbClr val="F8C7A5"/>
    <a:srgbClr val="F0886C"/>
    <a:srgbClr val="8B5F31"/>
    <a:srgbClr val="7A57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9" autoAdjust="0"/>
    <p:restoredTop sz="93738" autoAdjust="0"/>
  </p:normalViewPr>
  <p:slideViewPr>
    <p:cSldViewPr snapToGrid="0" showGuides="1">
      <p:cViewPr varScale="1">
        <p:scale>
          <a:sx n="80" d="100"/>
          <a:sy n="80" d="100"/>
        </p:scale>
        <p:origin x="533" y="53"/>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2024/11/22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268369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282692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11</a:t>
            </a:fld>
            <a:endParaRPr lang="zh-CN" altLang="en-US"/>
          </a:p>
        </p:txBody>
      </p:sp>
    </p:spTree>
    <p:extLst>
      <p:ext uri="{BB962C8B-B14F-4D97-AF65-F5344CB8AC3E}">
        <p14:creationId xmlns:p14="http://schemas.microsoft.com/office/powerpoint/2010/main" val="3536456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Times New Roman" panose="02020603050405020304" pitchFamily="18" charset="0"/>
              </a:rPr>
              <a:t>Dương nghĩ từ bây giờ mình mới là người đưa tay cho ông nắm vì Dương tự cảm thấy mình đã lớn, trong khi ông đã già và yếu, do vậy mình phải là người bảo vệ ông, chăm sóc ông. Qua đó, ta có thể thấy Dương rất yêu ông.</a:t>
            </a:r>
            <a:endParaRPr lang="en-GB" sz="18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16</a:t>
            </a:fld>
            <a:endParaRPr lang="zh-CN" altLang="en-US"/>
          </a:p>
        </p:txBody>
      </p:sp>
    </p:spTree>
    <p:extLst>
      <p:ext uri="{BB962C8B-B14F-4D97-AF65-F5344CB8AC3E}">
        <p14:creationId xmlns:p14="http://schemas.microsoft.com/office/powerpoint/2010/main" val="277825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17</a:t>
            </a:fld>
            <a:endParaRPr lang="zh-CN" altLang="en-US"/>
          </a:p>
        </p:txBody>
      </p:sp>
    </p:spTree>
    <p:extLst>
      <p:ext uri="{BB962C8B-B14F-4D97-AF65-F5344CB8AC3E}">
        <p14:creationId xmlns:p14="http://schemas.microsoft.com/office/powerpoint/2010/main" val="3208373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18</a:t>
            </a:fld>
            <a:endParaRPr lang="zh-CN" altLang="en-US"/>
          </a:p>
        </p:txBody>
      </p:sp>
    </p:spTree>
    <p:extLst>
      <p:ext uri="{BB962C8B-B14F-4D97-AF65-F5344CB8AC3E}">
        <p14:creationId xmlns:p14="http://schemas.microsoft.com/office/powerpoint/2010/main" val="839047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946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1DFB3CA-DD68-6A14-D8FA-C7F0E5BD8F56}"/>
              </a:ext>
            </a:extLst>
          </p:cNvPr>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97532107-4D2B-0E9D-DB02-7E013EF71FAE}"/>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7412" name="Slide Number Placeholder 3">
            <a:extLst>
              <a:ext uri="{FF2B5EF4-FFF2-40B4-BE49-F238E27FC236}">
                <a16:creationId xmlns:a16="http://schemas.microsoft.com/office/drawing/2014/main" id="{0635C3F9-B7F1-425F-5707-49A5A1BE02C0}"/>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C93853EE-1074-4F7F-BD59-CD474EE1E5B2}" type="slidenum">
              <a:rPr lang="en-US" altLang="zh-CN" sz="1200">
                <a:latin typeface=".VnAristote" panose="020B7200000000000000" pitchFamily="34" charset="0"/>
              </a:rPr>
              <a:pPr algn="r" eaLnBrk="1" hangingPunct="1"/>
              <a:t>21</a:t>
            </a:fld>
            <a:endParaRPr lang="en-US" altLang="zh-CN" sz="1200">
              <a:latin typeface=".VnAristote" panose="020B7200000000000000" pitchFamily="34" charset="0"/>
            </a:endParaRPr>
          </a:p>
        </p:txBody>
      </p:sp>
    </p:spTree>
    <p:extLst>
      <p:ext uri="{BB962C8B-B14F-4D97-AF65-F5344CB8AC3E}">
        <p14:creationId xmlns:p14="http://schemas.microsoft.com/office/powerpoint/2010/main" val="398606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55CFF3B-9A25-74C7-28FB-4BC0619DDD80}"/>
              </a:ext>
            </a:extLst>
          </p:cNvPr>
          <p:cNvSpPr>
            <a:spLocks noGrp="1" noRot="1" noChangeAspect="1" noChangeArrowheads="1" noTextEdit="1"/>
          </p:cNvSpPr>
          <p:nvPr>
            <p:ph type="sldImg" idx="4294967295"/>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CB766E6-9588-C902-8A07-CF289D7139B0}"/>
              </a:ext>
            </a:extLst>
          </p:cNvPr>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9460" name="Slide Number Placeholder 3">
            <a:extLst>
              <a:ext uri="{FF2B5EF4-FFF2-40B4-BE49-F238E27FC236}">
                <a16:creationId xmlns:a16="http://schemas.microsoft.com/office/drawing/2014/main" id="{E136D1A5-A9A3-2364-CA24-80CE51420C4C}"/>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119B996-A191-4EC2-83C5-E03B2BEF1E15}" type="slidenum">
              <a:rPr lang="en-US" altLang="zh-CN" sz="1200">
                <a:latin typeface=".VnAristote" panose="020B7200000000000000" pitchFamily="34" charset="0"/>
              </a:rPr>
              <a:pPr algn="r" eaLnBrk="1" hangingPunct="1"/>
              <a:t>22</a:t>
            </a:fld>
            <a:endParaRPr lang="en-US" altLang="zh-CN" sz="1200">
              <a:latin typeface=".VnAristote" panose="020B7200000000000000" pitchFamily="34" charset="0"/>
            </a:endParaRPr>
          </a:p>
        </p:txBody>
      </p:sp>
    </p:spTree>
    <p:extLst>
      <p:ext uri="{BB962C8B-B14F-4D97-AF65-F5344CB8AC3E}">
        <p14:creationId xmlns:p14="http://schemas.microsoft.com/office/powerpoint/2010/main" val="4251544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2954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3</a:t>
            </a:fld>
            <a:endParaRPr lang="zh-CN" altLang="en-US"/>
          </a:p>
        </p:txBody>
      </p:sp>
    </p:spTree>
    <p:extLst>
      <p:ext uri="{BB962C8B-B14F-4D97-AF65-F5344CB8AC3E}">
        <p14:creationId xmlns:p14="http://schemas.microsoft.com/office/powerpoint/2010/main" val="82538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258712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1207708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999205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i="1">
                <a:effectLst/>
                <a:latin typeface="Times New Roman" panose="02020603050405020304" pitchFamily="18" charset="0"/>
                <a:ea typeface="Times New Roman" panose="02020603050405020304" pitchFamily="18" charset="0"/>
              </a:rPr>
              <a:t>Đọc diễn cảm: Giọng thanh của một em bé, âm điệu nhẹ nhàng thiết tha.</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354689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350801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138593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1016000" y="540918"/>
            <a:ext cx="10160000" cy="577616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975748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0"/>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351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288"/>
        <p:cNvGrpSpPr/>
        <p:nvPr/>
      </p:nvGrpSpPr>
      <p:grpSpPr>
        <a:xfrm>
          <a:off x="0" y="0"/>
          <a:ext cx="0" cy="0"/>
          <a:chOff x="0" y="0"/>
          <a:chExt cx="0" cy="0"/>
        </a:xfrm>
      </p:grpSpPr>
    </p:spTree>
    <p:extLst>
      <p:ext uri="{BB962C8B-B14F-4D97-AF65-F5344CB8AC3E}">
        <p14:creationId xmlns:p14="http://schemas.microsoft.com/office/powerpoint/2010/main" val="197245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FD11CD-6F4A-7D63-C702-9F2887D961E8}"/>
              </a:ext>
            </a:extLst>
          </p:cNvPr>
          <p:cNvSpPr>
            <a:spLocks noGrp="1"/>
          </p:cNvSpPr>
          <p:nvPr>
            <p:ph type="dt" sz="half" idx="10"/>
          </p:nvPr>
        </p:nvSpPr>
        <p:spPr/>
        <p:txBody>
          <a:bodyPr/>
          <a:lstStyle>
            <a:lvl1pPr>
              <a:defRPr/>
            </a:lvl1pPr>
          </a:lstStyle>
          <a:p>
            <a:pPr>
              <a:defRPr/>
            </a:pPr>
            <a:fld id="{B8258860-C94B-4132-A5FB-06817698DCFA}" type="datetimeFigureOut">
              <a:rPr lang="en-GB"/>
              <a:pPr>
                <a:defRPr/>
              </a:pPr>
              <a:t>22/11/2024</a:t>
            </a:fld>
            <a:endParaRPr lang="en-GB"/>
          </a:p>
        </p:txBody>
      </p:sp>
      <p:sp>
        <p:nvSpPr>
          <p:cNvPr id="5" name="Footer Placeholder 4">
            <a:extLst>
              <a:ext uri="{FF2B5EF4-FFF2-40B4-BE49-F238E27FC236}">
                <a16:creationId xmlns:a16="http://schemas.microsoft.com/office/drawing/2014/main" id="{D45A4091-FB7E-1B74-28A3-80D115DDF7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30B599C-5216-3547-6AE5-7EC9A1A8A085}"/>
              </a:ext>
            </a:extLst>
          </p:cNvPr>
          <p:cNvSpPr>
            <a:spLocks noGrp="1"/>
          </p:cNvSpPr>
          <p:nvPr>
            <p:ph type="sldNum" sz="quarter" idx="12"/>
          </p:nvPr>
        </p:nvSpPr>
        <p:spPr/>
        <p:txBody>
          <a:bodyPr/>
          <a:lstStyle>
            <a:lvl1pPr>
              <a:defRPr/>
            </a:lvl1pPr>
          </a:lstStyle>
          <a:p>
            <a:pPr>
              <a:defRPr/>
            </a:pPr>
            <a:fld id="{7C5C8D0E-2A98-4435-9AB2-53384A018D54}" type="slidenum">
              <a:rPr lang="en-GB"/>
              <a:pPr>
                <a:defRPr/>
              </a:pPr>
              <a:t>‹#›</a:t>
            </a:fld>
            <a:endParaRPr lang="en-GB"/>
          </a:p>
        </p:txBody>
      </p:sp>
    </p:spTree>
    <p:extLst>
      <p:ext uri="{BB962C8B-B14F-4D97-AF65-F5344CB8AC3E}">
        <p14:creationId xmlns:p14="http://schemas.microsoft.com/office/powerpoint/2010/main" val="320847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8"/>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9"/>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 id="2147483670" r:id="rId14"/>
    <p:sldLayoutId id="2147483671" r:id="rId15"/>
    <p:sldLayoutId id="2147483672" r:id="rId16"/>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1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vi.wikipedia.org/wiki/Nha_Trang" TargetMode="External"/><Relationship Id="rId5" Type="http://schemas.openxmlformats.org/officeDocument/2006/relationships/hyperlink" Target="https://vi.wikipedia.org/wiki/Ch%C4%83m_Pa" TargetMode="External"/><Relationship Id="rId4" Type="http://schemas.openxmlformats.org/officeDocument/2006/relationships/hyperlink" Target="https://vi.wikipedia.org/wiki/%C4%90%E1%BB%81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901300" y="120769"/>
            <a:ext cx="9025003" cy="1718867"/>
          </a:xfrm>
          <a:prstGeom prst="roundRect">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Quan</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sát</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và</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cho</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cô</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biết</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trong</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tranh</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vẽ</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4267" dirty="0" err="1">
                <a:solidFill>
                  <a:srgbClr val="0070C0"/>
                </a:solidFill>
                <a:latin typeface="UTM Avo" panose="02040603050506020204" pitchFamily="18" charset="0"/>
                <a:ea typeface="AvantGarde" panose="00000400000000000000" pitchFamily="2" charset="0"/>
                <a:cs typeface="AvantGarde" panose="00000400000000000000" pitchFamily="2" charset="0"/>
              </a:rPr>
              <a:t>gì</a:t>
            </a:r>
            <a:r>
              <a:rPr lang="en-US" sz="4267" dirty="0">
                <a:solidFill>
                  <a:srgbClr val="0070C0"/>
                </a:solidFill>
                <a:latin typeface="UTM Avo" panose="02040603050506020204" pitchFamily="18" charset="0"/>
                <a:ea typeface="AvantGarde" panose="00000400000000000000" pitchFamily="2" charset="0"/>
                <a:cs typeface="AvantGarde" panose="00000400000000000000" pitchFamily="2" charset="0"/>
              </a:rPr>
              <a:t>?</a:t>
            </a:r>
          </a:p>
        </p:txBody>
      </p:sp>
      <p:sp>
        <p:nvSpPr>
          <p:cNvPr id="27" name="TextBox 26">
            <a:extLst>
              <a:ext uri="{FF2B5EF4-FFF2-40B4-BE49-F238E27FC236}">
                <a16:creationId xmlns:a16="http://schemas.microsoft.com/office/drawing/2014/main" id="{E657376E-4773-E1E2-9951-33C11F7451CC}"/>
              </a:ext>
            </a:extLst>
          </p:cNvPr>
          <p:cNvSpPr txBox="1"/>
          <p:nvPr/>
        </p:nvSpPr>
        <p:spPr>
          <a:xfrm>
            <a:off x="1600134" y="523698"/>
            <a:ext cx="9025003" cy="913007"/>
          </a:xfrm>
          <a:prstGeom prst="rect">
            <a:avLst/>
          </a:prstGeom>
          <a:noFill/>
        </p:spPr>
        <p:txBody>
          <a:bodyPr wrap="square" rtlCol="0">
            <a:spAutoFit/>
          </a:bodyPr>
          <a:lstStyle/>
          <a:p>
            <a:r>
              <a:rPr lang="en-US" sz="5333" b="1" dirty="0">
                <a:solidFill>
                  <a:srgbClr val="FF0000"/>
                </a:solidFill>
                <a:latin typeface="Sitka Small" panose="02000505000000020004" pitchFamily="2" charset="0"/>
                <a:ea typeface="Arial-Rounded" panose="020B0500000000000000" pitchFamily="34" charset="0"/>
                <a:cs typeface="Arial-Rounded" panose="020B0500000000000000" pitchFamily="34" charset="0"/>
              </a:rPr>
              <a:t>ĐỂ CHÁU NẮM TAY ÔNG</a:t>
            </a:r>
          </a:p>
        </p:txBody>
      </p:sp>
      <p:pic>
        <p:nvPicPr>
          <p:cNvPr id="2050"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95F99D70-9338-0047-38C7-78091DC2F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2" y="1851284"/>
            <a:ext cx="90582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1959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2063553" y="1316766"/>
            <a:ext cx="8783689" cy="2800767"/>
          </a:xfrm>
          <a:prstGeom prst="rect">
            <a:avLst/>
          </a:prstGeom>
          <a:noFill/>
        </p:spPr>
        <p:txBody>
          <a:bodyPr wrap="square" rtlCol="0">
            <a:spAutoFit/>
          </a:bodyPr>
          <a:lstStyle/>
          <a:p>
            <a:pPr algn="ctr"/>
            <a:r>
              <a:rPr lang="en-US" sz="8800" b="1" dirty="0">
                <a:solidFill>
                  <a:srgbClr val="00B050"/>
                </a:solidFill>
                <a:latin typeface="UTM Cookies" panose="02040603050506020204" pitchFamily="18" charset="0"/>
              </a:rPr>
              <a:t>LUYỆN ĐỌC NHÓM</a:t>
            </a:r>
          </a:p>
        </p:txBody>
      </p:sp>
    </p:spTree>
    <p:extLst>
      <p:ext uri="{BB962C8B-B14F-4D97-AF65-F5344CB8AC3E}">
        <p14:creationId xmlns:p14="http://schemas.microsoft.com/office/powerpoint/2010/main" val="1510865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3808404" y="46178"/>
            <a:ext cx="6231707"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512064"/>
            <a:ext cx="11535508" cy="6132149"/>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p>
          <a:p>
            <a:pPr algn="r"/>
            <a:r>
              <a:rPr lang="vi-VN" sz="2600" b="0" i="0" dirty="0">
                <a:solidFill>
                  <a:srgbClr val="000000"/>
                </a:solidFill>
                <a:effectLst/>
                <a:latin typeface="Times New Roman" panose="02020603050405020304" pitchFamily="18" charset="0"/>
                <a:cs typeface="Times New Roman" panose="02020603050405020304" pitchFamily="18" charset="0"/>
              </a:rPr>
              <a:t>(Dương Thụy)</a:t>
            </a:r>
          </a:p>
        </p:txBody>
      </p:sp>
      <p:sp>
        <p:nvSpPr>
          <p:cNvPr id="5" name="Wave 62">
            <a:extLst>
              <a:ext uri="{FF2B5EF4-FFF2-40B4-BE49-F238E27FC236}">
                <a16:creationId xmlns:a16="http://schemas.microsoft.com/office/drawing/2014/main" id="{1B5B0DC5-013B-3FB4-ED3A-AD5A2210F7AF}"/>
              </a:ext>
            </a:extLst>
          </p:cNvPr>
          <p:cNvSpPr/>
          <p:nvPr/>
        </p:nvSpPr>
        <p:spPr>
          <a:xfrm>
            <a:off x="0" y="0"/>
            <a:ext cx="2934055" cy="746161"/>
          </a:xfrm>
          <a:custGeom>
            <a:avLst/>
            <a:gdLst>
              <a:gd name="connsiteX0" fmla="*/ 359715 w 2934055"/>
              <a:gd name="connsiteY0" fmla="*/ 93270 h 746161"/>
              <a:gd name="connsiteX1" fmla="*/ 2934055 w 2934055"/>
              <a:gd name="connsiteY1" fmla="*/ 93270 h 746161"/>
              <a:gd name="connsiteX2" fmla="*/ 2574339 w 2934055"/>
              <a:gd name="connsiteY2" fmla="*/ 652891 h 746161"/>
              <a:gd name="connsiteX3" fmla="*/ 0 w 2934055"/>
              <a:gd name="connsiteY3" fmla="*/ 652891 h 746161"/>
              <a:gd name="connsiteX4" fmla="*/ 359715 w 2934055"/>
              <a:gd name="connsiteY4" fmla="*/ 93270 h 746161"/>
              <a:gd name="connsiteX0" fmla="*/ 359715 w 2934055"/>
              <a:gd name="connsiteY0" fmla="*/ 93270 h 746161"/>
              <a:gd name="connsiteX1" fmla="*/ 2934055 w 2934055"/>
              <a:gd name="connsiteY1" fmla="*/ 93270 h 746161"/>
              <a:gd name="connsiteX2" fmla="*/ 2574339 w 2934055"/>
              <a:gd name="connsiteY2" fmla="*/ 652891 h 746161"/>
              <a:gd name="connsiteX3" fmla="*/ 0 w 2934055"/>
              <a:gd name="connsiteY3" fmla="*/ 652891 h 746161"/>
              <a:gd name="connsiteX4" fmla="*/ 359715 w 2934055"/>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4055" h="746161" fill="none" extrusionOk="0">
                <a:moveTo>
                  <a:pt x="359715" y="93270"/>
                </a:moveTo>
                <a:cubicBezTo>
                  <a:pt x="1081822" y="-168010"/>
                  <a:pt x="1886553" y="308486"/>
                  <a:pt x="2934055" y="93270"/>
                </a:cubicBezTo>
                <a:cubicBezTo>
                  <a:pt x="2952690" y="217838"/>
                  <a:pt x="2691309" y="508859"/>
                  <a:pt x="2574339" y="652891"/>
                </a:cubicBezTo>
                <a:cubicBezTo>
                  <a:pt x="1930308" y="851702"/>
                  <a:pt x="729627" y="374056"/>
                  <a:pt x="0" y="652891"/>
                </a:cubicBezTo>
                <a:cubicBezTo>
                  <a:pt x="214078" y="484592"/>
                  <a:pt x="165413" y="309978"/>
                  <a:pt x="359715" y="93270"/>
                </a:cubicBezTo>
                <a:close/>
              </a:path>
              <a:path w="2934055" h="746161" stroke="0" extrusionOk="0">
                <a:moveTo>
                  <a:pt x="359715" y="93270"/>
                </a:moveTo>
                <a:cubicBezTo>
                  <a:pt x="1215732" y="-209666"/>
                  <a:pt x="2039734" y="349450"/>
                  <a:pt x="2934055" y="93270"/>
                </a:cubicBezTo>
                <a:cubicBezTo>
                  <a:pt x="2808461" y="297178"/>
                  <a:pt x="2806461" y="425052"/>
                  <a:pt x="2574339" y="652891"/>
                </a:cubicBezTo>
                <a:cubicBezTo>
                  <a:pt x="1965839" y="860772"/>
                  <a:pt x="725810" y="363332"/>
                  <a:pt x="0" y="652891"/>
                </a:cubicBezTo>
                <a:cubicBezTo>
                  <a:pt x="25429" y="500273"/>
                  <a:pt x="235220" y="339603"/>
                  <a:pt x="359715" y="93270"/>
                </a:cubicBezTo>
                <a:close/>
              </a:path>
              <a:path w="2934055" h="746161" fill="none" stroke="0" extrusionOk="0">
                <a:moveTo>
                  <a:pt x="359715" y="93270"/>
                </a:moveTo>
                <a:cubicBezTo>
                  <a:pt x="1224563" y="-259362"/>
                  <a:pt x="1977595" y="258394"/>
                  <a:pt x="2934055" y="93270"/>
                </a:cubicBezTo>
                <a:cubicBezTo>
                  <a:pt x="2963344" y="217994"/>
                  <a:pt x="2675484" y="475461"/>
                  <a:pt x="2574339" y="652891"/>
                </a:cubicBezTo>
                <a:cubicBezTo>
                  <a:pt x="1888705" y="816905"/>
                  <a:pt x="805500" y="452158"/>
                  <a:pt x="0" y="652891"/>
                </a:cubicBezTo>
                <a:cubicBezTo>
                  <a:pt x="205945" y="471011"/>
                  <a:pt x="156373" y="336572"/>
                  <a:pt x="359715" y="93270"/>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882389" y="-211624"/>
                          <a:pt x="1469904" y="369270"/>
                          <a:pt x="2163921" y="93270"/>
                        </a:cubicBezTo>
                        <a:cubicBezTo>
                          <a:pt x="2168484" y="207705"/>
                          <a:pt x="1998438" y="485273"/>
                          <a:pt x="1898624" y="652891"/>
                        </a:cubicBezTo>
                        <a:cubicBezTo>
                          <a:pt x="1341337" y="918527"/>
                          <a:pt x="618141" y="345824"/>
                          <a:pt x="0" y="652891"/>
                        </a:cubicBezTo>
                        <a:cubicBezTo>
                          <a:pt x="139470" y="473151"/>
                          <a:pt x="117560" y="310451"/>
                          <a:pt x="265297" y="93270"/>
                        </a:cubicBezTo>
                        <a:close/>
                      </a:path>
                      <a:path w="2163921" h="746161" stroke="0" extrusionOk="0">
                        <a:moveTo>
                          <a:pt x="265297" y="93270"/>
                        </a:moveTo>
                        <a:cubicBezTo>
                          <a:pt x="916215" y="-248247"/>
                          <a:pt x="1527950" y="381941"/>
                          <a:pt x="2163921" y="93270"/>
                        </a:cubicBezTo>
                        <a:cubicBezTo>
                          <a:pt x="2071280" y="308621"/>
                          <a:pt x="2066008" y="419689"/>
                          <a:pt x="1898624" y="652891"/>
                        </a:cubicBezTo>
                        <a:cubicBezTo>
                          <a:pt x="1328120" y="873232"/>
                          <a:pt x="608276" y="422139"/>
                          <a:pt x="0" y="652891"/>
                        </a:cubicBezTo>
                        <a:cubicBezTo>
                          <a:pt x="15901" y="526130"/>
                          <a:pt x="159958" y="340685"/>
                          <a:pt x="265297" y="932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nhóm</a:t>
            </a:r>
          </a:p>
        </p:txBody>
      </p:sp>
      <p:sp>
        <p:nvSpPr>
          <p:cNvPr id="7" name="Oval 6">
            <a:extLst>
              <a:ext uri="{FF2B5EF4-FFF2-40B4-BE49-F238E27FC236}">
                <a16:creationId xmlns:a16="http://schemas.microsoft.com/office/drawing/2014/main" id="{A43458E7-FACF-1E39-CBCF-1668ACFF6D0F}"/>
              </a:ext>
            </a:extLst>
          </p:cNvPr>
          <p:cNvSpPr/>
          <p:nvPr/>
        </p:nvSpPr>
        <p:spPr>
          <a:xfrm>
            <a:off x="863301" y="617433"/>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sp>
        <p:nvSpPr>
          <p:cNvPr id="8" name="Oval 7">
            <a:extLst>
              <a:ext uri="{FF2B5EF4-FFF2-40B4-BE49-F238E27FC236}">
                <a16:creationId xmlns:a16="http://schemas.microsoft.com/office/drawing/2014/main" id="{5666A216-B466-1E9E-45CA-21804CE5B65D}"/>
              </a:ext>
            </a:extLst>
          </p:cNvPr>
          <p:cNvSpPr/>
          <p:nvPr/>
        </p:nvSpPr>
        <p:spPr>
          <a:xfrm>
            <a:off x="863301" y="973941"/>
            <a:ext cx="372979" cy="3077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2</a:t>
            </a:r>
          </a:p>
        </p:txBody>
      </p:sp>
      <p:sp>
        <p:nvSpPr>
          <p:cNvPr id="9" name="Oval 8">
            <a:extLst>
              <a:ext uri="{FF2B5EF4-FFF2-40B4-BE49-F238E27FC236}">
                <a16:creationId xmlns:a16="http://schemas.microsoft.com/office/drawing/2014/main" id="{6169168A-4357-3464-97AA-56D8C91F3AC8}"/>
              </a:ext>
            </a:extLst>
          </p:cNvPr>
          <p:cNvSpPr/>
          <p:nvPr/>
        </p:nvSpPr>
        <p:spPr>
          <a:xfrm>
            <a:off x="850120" y="2587240"/>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Oval 9">
            <a:extLst>
              <a:ext uri="{FF2B5EF4-FFF2-40B4-BE49-F238E27FC236}">
                <a16:creationId xmlns:a16="http://schemas.microsoft.com/office/drawing/2014/main" id="{6F8F810F-606B-22D1-9D3F-D9E79C09E086}"/>
              </a:ext>
            </a:extLst>
          </p:cNvPr>
          <p:cNvSpPr/>
          <p:nvPr/>
        </p:nvSpPr>
        <p:spPr>
          <a:xfrm>
            <a:off x="863301" y="454054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4</a:t>
            </a:r>
          </a:p>
        </p:txBody>
      </p:sp>
    </p:spTree>
    <p:extLst>
      <p:ext uri="{BB962C8B-B14F-4D97-AF65-F5344CB8AC3E}">
        <p14:creationId xmlns:p14="http://schemas.microsoft.com/office/powerpoint/2010/main" val="1719838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9" presetClass="emph" presetSubtype="0" fill="hold" nodeType="withEffect">
                                  <p:stCondLst>
                                    <p:cond delay="0"/>
                                  </p:stCondLst>
                                  <p:childTnLst>
                                    <p:animClr clrSpc="rgb" dir="cw">
                                      <p:cBhvr override="childStyle">
                                        <p:cTn id="16" dur="500" fill="hold"/>
                                        <p:tgtEl>
                                          <p:spTgt spid="27">
                                            <p:txEl>
                                              <p:pRg st="0" end="0"/>
                                            </p:txEl>
                                          </p:spTgt>
                                        </p:tgtEl>
                                        <p:attrNameLst>
                                          <p:attrName>style.color</p:attrName>
                                        </p:attrNameLst>
                                      </p:cBhvr>
                                      <p:to>
                                        <a:schemeClr val="accent2"/>
                                      </p:to>
                                    </p:animClr>
                                    <p:animClr clrSpc="rgb" dir="cw">
                                      <p:cBhvr>
                                        <p:cTn id="17" dur="500" fill="hold"/>
                                        <p:tgtEl>
                                          <p:spTgt spid="27">
                                            <p:txEl>
                                              <p:pRg st="0" end="0"/>
                                            </p:txEl>
                                          </p:spTgt>
                                        </p:tgtEl>
                                        <p:attrNameLst>
                                          <p:attrName>fillcolor</p:attrName>
                                        </p:attrNameLst>
                                      </p:cBhvr>
                                      <p:to>
                                        <a:schemeClr val="accent2"/>
                                      </p:to>
                                    </p:animClr>
                                    <p:set>
                                      <p:cBhvr>
                                        <p:cTn id="18" dur="500" fill="hold"/>
                                        <p:tgtEl>
                                          <p:spTgt spid="27">
                                            <p:txEl>
                                              <p:pRg st="0" end="0"/>
                                            </p:txEl>
                                          </p:spTgt>
                                        </p:tgtEl>
                                        <p:attrNameLst>
                                          <p:attrName>fill.type</p:attrName>
                                        </p:attrNameLst>
                                      </p:cBhvr>
                                      <p:to>
                                        <p:strVal val="solid"/>
                                      </p:to>
                                    </p:set>
                                    <p:set>
                                      <p:cBhvr>
                                        <p:cTn id="19" dur="500" fill="hold"/>
                                        <p:tgtEl>
                                          <p:spTgt spid="27">
                                            <p:txEl>
                                              <p:pRg st="0" end="0"/>
                                            </p:txEl>
                                          </p:spTgt>
                                        </p:tgtEl>
                                        <p:attrNameLst>
                                          <p:attrName>fill.on</p:attrName>
                                        </p:attrNameLst>
                                      </p:cBhvr>
                                      <p:to>
                                        <p:strVal val="true"/>
                                      </p:to>
                                    </p:set>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19" presetClass="emph" presetSubtype="0" fill="hold" nodeType="withEffect">
                                  <p:stCondLst>
                                    <p:cond delay="0"/>
                                  </p:stCondLst>
                                  <p:childTnLst>
                                    <p:animClr clrSpc="rgb" dir="cw">
                                      <p:cBhvr override="childStyle">
                                        <p:cTn id="26" dur="500" fill="hold"/>
                                        <p:tgtEl>
                                          <p:spTgt spid="27">
                                            <p:txEl>
                                              <p:pRg st="1" end="1"/>
                                            </p:txEl>
                                          </p:spTgt>
                                        </p:tgtEl>
                                        <p:attrNameLst>
                                          <p:attrName>style.color</p:attrName>
                                        </p:attrNameLst>
                                      </p:cBhvr>
                                      <p:to>
                                        <a:srgbClr val="0000CC"/>
                                      </p:to>
                                    </p:animClr>
                                    <p:animClr clrSpc="rgb" dir="cw">
                                      <p:cBhvr>
                                        <p:cTn id="27" dur="500" fill="hold"/>
                                        <p:tgtEl>
                                          <p:spTgt spid="27">
                                            <p:txEl>
                                              <p:pRg st="1" end="1"/>
                                            </p:txEl>
                                          </p:spTgt>
                                        </p:tgtEl>
                                        <p:attrNameLst>
                                          <p:attrName>fillcolor</p:attrName>
                                        </p:attrNameLst>
                                      </p:cBhvr>
                                      <p:to>
                                        <a:srgbClr val="0000CC"/>
                                      </p:to>
                                    </p:animClr>
                                    <p:set>
                                      <p:cBhvr>
                                        <p:cTn id="28" dur="500" fill="hold"/>
                                        <p:tgtEl>
                                          <p:spTgt spid="27">
                                            <p:txEl>
                                              <p:pRg st="1" end="1"/>
                                            </p:txEl>
                                          </p:spTgt>
                                        </p:tgtEl>
                                        <p:attrNameLst>
                                          <p:attrName>fill.type</p:attrName>
                                        </p:attrNameLst>
                                      </p:cBhvr>
                                      <p:to>
                                        <p:strVal val="solid"/>
                                      </p:to>
                                    </p:set>
                                    <p:set>
                                      <p:cBhvr>
                                        <p:cTn id="29" dur="500" fill="hold"/>
                                        <p:tgtEl>
                                          <p:spTgt spid="27">
                                            <p:txEl>
                                              <p:pRg st="1" end="1"/>
                                            </p:txEl>
                                          </p:spTgt>
                                        </p:tgtEl>
                                        <p:attrNameLst>
                                          <p:attrName>fill.on</p:attrName>
                                        </p:attrNameLst>
                                      </p:cBhvr>
                                      <p:to>
                                        <p:strVal val="tru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19" presetClass="emph" presetSubtype="0" fill="hold" nodeType="withEffect">
                                  <p:stCondLst>
                                    <p:cond delay="0"/>
                                  </p:stCondLst>
                                  <p:childTnLst>
                                    <p:animClr clrSpc="rgb" dir="cw">
                                      <p:cBhvr override="childStyle">
                                        <p:cTn id="36" dur="500" fill="hold"/>
                                        <p:tgtEl>
                                          <p:spTgt spid="27">
                                            <p:txEl>
                                              <p:pRg st="2" end="2"/>
                                            </p:txEl>
                                          </p:spTgt>
                                        </p:tgtEl>
                                        <p:attrNameLst>
                                          <p:attrName>style.color</p:attrName>
                                        </p:attrNameLst>
                                      </p:cBhvr>
                                      <p:to>
                                        <a:srgbClr val="00B050"/>
                                      </p:to>
                                    </p:animClr>
                                    <p:animClr clrSpc="rgb" dir="cw">
                                      <p:cBhvr>
                                        <p:cTn id="37" dur="500" fill="hold"/>
                                        <p:tgtEl>
                                          <p:spTgt spid="27">
                                            <p:txEl>
                                              <p:pRg st="2" end="2"/>
                                            </p:txEl>
                                          </p:spTgt>
                                        </p:tgtEl>
                                        <p:attrNameLst>
                                          <p:attrName>fillcolor</p:attrName>
                                        </p:attrNameLst>
                                      </p:cBhvr>
                                      <p:to>
                                        <a:srgbClr val="00B050"/>
                                      </p:to>
                                    </p:animClr>
                                    <p:set>
                                      <p:cBhvr>
                                        <p:cTn id="38" dur="500" fill="hold"/>
                                        <p:tgtEl>
                                          <p:spTgt spid="27">
                                            <p:txEl>
                                              <p:pRg st="2" end="2"/>
                                            </p:txEl>
                                          </p:spTgt>
                                        </p:tgtEl>
                                        <p:attrNameLst>
                                          <p:attrName>fill.type</p:attrName>
                                        </p:attrNameLst>
                                      </p:cBhvr>
                                      <p:to>
                                        <p:strVal val="solid"/>
                                      </p:to>
                                    </p:set>
                                    <p:set>
                                      <p:cBhvr>
                                        <p:cTn id="39" dur="500" fill="hold"/>
                                        <p:tgtEl>
                                          <p:spTgt spid="27">
                                            <p:txEl>
                                              <p:pRg st="2" end="2"/>
                                            </p:txEl>
                                          </p:spTgt>
                                        </p:tgtEl>
                                        <p:attrNameLst>
                                          <p:attrName>fill.on</p:attrName>
                                        </p:attrNameLst>
                                      </p:cBhvr>
                                      <p:to>
                                        <p:strVal val="true"/>
                                      </p:to>
                                    </p:set>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19" presetClass="emph" presetSubtype="0" fill="hold" nodeType="withEffect">
                                  <p:stCondLst>
                                    <p:cond delay="0"/>
                                  </p:stCondLst>
                                  <p:childTnLst>
                                    <p:animClr clrSpc="rgb" dir="cw">
                                      <p:cBhvr override="childStyle">
                                        <p:cTn id="46" dur="500" fill="hold"/>
                                        <p:tgtEl>
                                          <p:spTgt spid="27">
                                            <p:txEl>
                                              <p:pRg st="3" end="3"/>
                                            </p:txEl>
                                          </p:spTgt>
                                        </p:tgtEl>
                                        <p:attrNameLst>
                                          <p:attrName>style.color</p:attrName>
                                        </p:attrNameLst>
                                      </p:cBhvr>
                                      <p:to>
                                        <a:srgbClr val="8F410A"/>
                                      </p:to>
                                    </p:animClr>
                                    <p:animClr clrSpc="rgb" dir="cw">
                                      <p:cBhvr>
                                        <p:cTn id="47" dur="500" fill="hold"/>
                                        <p:tgtEl>
                                          <p:spTgt spid="27">
                                            <p:txEl>
                                              <p:pRg st="3" end="3"/>
                                            </p:txEl>
                                          </p:spTgt>
                                        </p:tgtEl>
                                        <p:attrNameLst>
                                          <p:attrName>fillcolor</p:attrName>
                                        </p:attrNameLst>
                                      </p:cBhvr>
                                      <p:to>
                                        <a:srgbClr val="8F410A"/>
                                      </p:to>
                                    </p:animClr>
                                    <p:set>
                                      <p:cBhvr>
                                        <p:cTn id="48" dur="500" fill="hold"/>
                                        <p:tgtEl>
                                          <p:spTgt spid="27">
                                            <p:txEl>
                                              <p:pRg st="3" end="3"/>
                                            </p:txEl>
                                          </p:spTgt>
                                        </p:tgtEl>
                                        <p:attrNameLst>
                                          <p:attrName>fill.type</p:attrName>
                                        </p:attrNameLst>
                                      </p:cBhvr>
                                      <p:to>
                                        <p:strVal val="solid"/>
                                      </p:to>
                                    </p:set>
                                    <p:set>
                                      <p:cBhvr>
                                        <p:cTn id="49" dur="500" fill="hold"/>
                                        <p:tgtEl>
                                          <p:spTgt spid="27">
                                            <p:txEl>
                                              <p:pRg st="3" end="3"/>
                                            </p:txEl>
                                          </p:spTgt>
                                        </p:tgtEl>
                                        <p:attrNameLst>
                                          <p:attrName>fill.on</p:attrName>
                                        </p:attrNameLst>
                                      </p:cBhvr>
                                      <p:to>
                                        <p:strVal val="true"/>
                                      </p:to>
                                    </p:set>
                                  </p:childTnLst>
                                </p:cTn>
                              </p:par>
                              <p:par>
                                <p:cTn id="50" presetID="19" presetClass="emph" presetSubtype="0" fill="hold" nodeType="withEffect">
                                  <p:stCondLst>
                                    <p:cond delay="0"/>
                                  </p:stCondLst>
                                  <p:childTnLst>
                                    <p:animClr clrSpc="rgb" dir="cw">
                                      <p:cBhvr override="childStyle">
                                        <p:cTn id="51" dur="500" fill="hold"/>
                                        <p:tgtEl>
                                          <p:spTgt spid="27">
                                            <p:txEl>
                                              <p:pRg st="4" end="4"/>
                                            </p:txEl>
                                          </p:spTgt>
                                        </p:tgtEl>
                                        <p:attrNameLst>
                                          <p:attrName>style.color</p:attrName>
                                        </p:attrNameLst>
                                      </p:cBhvr>
                                      <p:to>
                                        <a:srgbClr val="8F410A"/>
                                      </p:to>
                                    </p:animClr>
                                    <p:animClr clrSpc="rgb" dir="cw">
                                      <p:cBhvr>
                                        <p:cTn id="52" dur="500" fill="hold"/>
                                        <p:tgtEl>
                                          <p:spTgt spid="27">
                                            <p:txEl>
                                              <p:pRg st="4" end="4"/>
                                            </p:txEl>
                                          </p:spTgt>
                                        </p:tgtEl>
                                        <p:attrNameLst>
                                          <p:attrName>fillcolor</p:attrName>
                                        </p:attrNameLst>
                                      </p:cBhvr>
                                      <p:to>
                                        <a:srgbClr val="8F410A"/>
                                      </p:to>
                                    </p:animClr>
                                    <p:set>
                                      <p:cBhvr>
                                        <p:cTn id="53" dur="500" fill="hold"/>
                                        <p:tgtEl>
                                          <p:spTgt spid="27">
                                            <p:txEl>
                                              <p:pRg st="4" end="4"/>
                                            </p:txEl>
                                          </p:spTgt>
                                        </p:tgtEl>
                                        <p:attrNameLst>
                                          <p:attrName>fill.type</p:attrName>
                                        </p:attrNameLst>
                                      </p:cBhvr>
                                      <p:to>
                                        <p:strVal val="solid"/>
                                      </p:to>
                                    </p:set>
                                    <p:set>
                                      <p:cBhvr>
                                        <p:cTn id="54" dur="500" fill="hold"/>
                                        <p:tgtEl>
                                          <p:spTgt spid="27">
                                            <p:txEl>
                                              <p:pRg st="4" end="4"/>
                                            </p:txEl>
                                          </p:spTgt>
                                        </p:tgtEl>
                                        <p:attrNameLst>
                                          <p:attrName>fill.on</p:attrName>
                                        </p:attrNameLst>
                                      </p:cBhvr>
                                      <p:to>
                                        <p:strVal val="true"/>
                                      </p:to>
                                    </p:set>
                                  </p:childTnLst>
                                </p:cTn>
                              </p:par>
                              <p:par>
                                <p:cTn id="55" presetID="19" presetClass="emph" presetSubtype="0" fill="hold" nodeType="withEffect">
                                  <p:stCondLst>
                                    <p:cond delay="0"/>
                                  </p:stCondLst>
                                  <p:childTnLst>
                                    <p:animClr clrSpc="rgb" dir="cw">
                                      <p:cBhvr override="childStyle">
                                        <p:cTn id="56" dur="500" fill="hold"/>
                                        <p:tgtEl>
                                          <p:spTgt spid="27">
                                            <p:txEl>
                                              <p:pRg st="5" end="5"/>
                                            </p:txEl>
                                          </p:spTgt>
                                        </p:tgtEl>
                                        <p:attrNameLst>
                                          <p:attrName>style.color</p:attrName>
                                        </p:attrNameLst>
                                      </p:cBhvr>
                                      <p:to>
                                        <a:srgbClr val="8F410A"/>
                                      </p:to>
                                    </p:animClr>
                                    <p:animClr clrSpc="rgb" dir="cw">
                                      <p:cBhvr>
                                        <p:cTn id="57" dur="500" fill="hold"/>
                                        <p:tgtEl>
                                          <p:spTgt spid="27">
                                            <p:txEl>
                                              <p:pRg st="5" end="5"/>
                                            </p:txEl>
                                          </p:spTgt>
                                        </p:tgtEl>
                                        <p:attrNameLst>
                                          <p:attrName>fillcolor</p:attrName>
                                        </p:attrNameLst>
                                      </p:cBhvr>
                                      <p:to>
                                        <a:srgbClr val="8F410A"/>
                                      </p:to>
                                    </p:animClr>
                                    <p:set>
                                      <p:cBhvr>
                                        <p:cTn id="58" dur="500" fill="hold"/>
                                        <p:tgtEl>
                                          <p:spTgt spid="27">
                                            <p:txEl>
                                              <p:pRg st="5" end="5"/>
                                            </p:txEl>
                                          </p:spTgt>
                                        </p:tgtEl>
                                        <p:attrNameLst>
                                          <p:attrName>fill.type</p:attrName>
                                        </p:attrNameLst>
                                      </p:cBhvr>
                                      <p:to>
                                        <p:strVal val="solid"/>
                                      </p:to>
                                    </p:set>
                                    <p:set>
                                      <p:cBhvr>
                                        <p:cTn id="59" dur="500" fill="hold"/>
                                        <p:tgtEl>
                                          <p:spTgt spid="2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487489" y="1604798"/>
            <a:ext cx="9636657" cy="1446550"/>
          </a:xfrm>
          <a:prstGeom prst="rect">
            <a:avLst/>
          </a:prstGeom>
          <a:noFill/>
        </p:spPr>
        <p:txBody>
          <a:bodyPr wrap="square" rtlCol="0">
            <a:spAutoFit/>
          </a:bodyPr>
          <a:lstStyle/>
          <a:p>
            <a:pPr algn="ctr"/>
            <a:r>
              <a:rPr lang="en-US" sz="8800" b="1" dirty="0" err="1">
                <a:solidFill>
                  <a:srgbClr val="FF0000"/>
                </a:solidFill>
                <a:latin typeface="Snap ITC" panose="04040A07060A02020202" pitchFamily="82" charset="0"/>
              </a:rPr>
              <a:t>Tìm</a:t>
            </a:r>
            <a:r>
              <a:rPr lang="en-US" sz="8800" b="1" dirty="0">
                <a:solidFill>
                  <a:srgbClr val="FF0000"/>
                </a:solidFill>
                <a:latin typeface="Snap ITC" panose="04040A07060A02020202" pitchFamily="82" charset="0"/>
              </a:rPr>
              <a:t> </a:t>
            </a:r>
            <a:r>
              <a:rPr lang="en-US" sz="8800" b="1" dirty="0" err="1">
                <a:solidFill>
                  <a:srgbClr val="FF0000"/>
                </a:solidFill>
                <a:latin typeface="Snap ITC" panose="04040A07060A02020202" pitchFamily="82" charset="0"/>
              </a:rPr>
              <a:t>hiểu</a:t>
            </a:r>
            <a:r>
              <a:rPr lang="en-US" sz="8800" b="1" dirty="0">
                <a:solidFill>
                  <a:srgbClr val="FF0000"/>
                </a:solidFill>
                <a:latin typeface="Snap ITC" panose="04040A07060A02020202" pitchFamily="82" charset="0"/>
              </a:rPr>
              <a:t> </a:t>
            </a:r>
            <a:r>
              <a:rPr lang="en-US" sz="8800" b="1" dirty="0" err="1">
                <a:solidFill>
                  <a:srgbClr val="FF0000"/>
                </a:solidFill>
                <a:latin typeface="Snap ITC" panose="04040A07060A02020202" pitchFamily="82" charset="0"/>
              </a:rPr>
              <a:t>bài</a:t>
            </a:r>
            <a:endParaRPr lang="en-US" sz="8800" b="1" dirty="0">
              <a:solidFill>
                <a:srgbClr val="FF0000"/>
              </a:solidFill>
              <a:latin typeface="Snap ITC" panose="04040A07060A02020202" pitchFamily="82" charset="0"/>
            </a:endParaRPr>
          </a:p>
        </p:txBody>
      </p:sp>
    </p:spTree>
    <p:extLst>
      <p:ext uri="{BB962C8B-B14F-4D97-AF65-F5344CB8AC3E}">
        <p14:creationId xmlns:p14="http://schemas.microsoft.com/office/powerpoint/2010/main" val="561699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FB9C4DB-27F8-4114-CC40-DBB29198BC27}"/>
              </a:ext>
            </a:extLst>
          </p:cNvPr>
          <p:cNvGrpSpPr/>
          <p:nvPr/>
        </p:nvGrpSpPr>
        <p:grpSpPr>
          <a:xfrm>
            <a:off x="1388127" y="331389"/>
            <a:ext cx="10034155" cy="1323441"/>
            <a:chOff x="2087470" y="335363"/>
            <a:chExt cx="8300233" cy="992581"/>
          </a:xfrm>
        </p:grpSpPr>
        <p:sp>
          <p:nvSpPr>
            <p:cNvPr id="4" name="TextBox 3">
              <a:extLst>
                <a:ext uri="{FF2B5EF4-FFF2-40B4-BE49-F238E27FC236}">
                  <a16:creationId xmlns:a16="http://schemas.microsoft.com/office/drawing/2014/main" id="{017505D2-8FE4-2BEB-C8C9-42781B00838A}"/>
                </a:ext>
              </a:extLst>
            </p:cNvPr>
            <p:cNvSpPr txBox="1"/>
            <p:nvPr/>
          </p:nvSpPr>
          <p:spPr>
            <a:xfrm>
              <a:off x="2453313" y="335364"/>
              <a:ext cx="7934390" cy="992580"/>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lvl="1" algn="ctr"/>
              <a:r>
                <a:rPr lang="en-US" sz="4000" b="1">
                  <a:effectLst/>
                  <a:latin typeface="Times New Roman" panose="02020603050405020304" pitchFamily="18" charset="0"/>
                  <a:ea typeface="Times New Roman" panose="02020603050405020304" pitchFamily="18" charset="0"/>
                </a:rPr>
                <a:t>Tìm những chi tiết cho thấy ông ngoại ngắm ngôi đền rất kĩ và đầy xúc động?</a:t>
              </a:r>
              <a:endParaRPr lang="en-US" sz="40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54044621-2CBD-F36A-41E9-47FAE46F3CC3}"/>
                </a:ext>
              </a:extLst>
            </p:cNvPr>
            <p:cNvGrpSpPr/>
            <p:nvPr/>
          </p:nvGrpSpPr>
          <p:grpSpPr>
            <a:xfrm>
              <a:off x="2087470" y="335363"/>
              <a:ext cx="759681" cy="739033"/>
              <a:chOff x="4425512" y="740271"/>
              <a:chExt cx="513163" cy="499216"/>
            </a:xfrm>
          </p:grpSpPr>
          <p:sp>
            <p:nvSpPr>
              <p:cNvPr id="6" name="Oval 5">
                <a:extLst>
                  <a:ext uri="{FF2B5EF4-FFF2-40B4-BE49-F238E27FC236}">
                    <a16:creationId xmlns:a16="http://schemas.microsoft.com/office/drawing/2014/main" id="{35291EEA-DAD7-CE72-4CC2-DD479BAEE74C}"/>
                  </a:ext>
                </a:extLst>
              </p:cNvPr>
              <p:cNvSpPr/>
              <p:nvPr/>
            </p:nvSpPr>
            <p:spPr>
              <a:xfrm>
                <a:off x="4425512" y="740271"/>
                <a:ext cx="513163" cy="499216"/>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7" name="Oval 6">
                <a:extLst>
                  <a:ext uri="{FF2B5EF4-FFF2-40B4-BE49-F238E27FC236}">
                    <a16:creationId xmlns:a16="http://schemas.microsoft.com/office/drawing/2014/main" id="{2BFEB973-FB79-E02C-DE1D-A93C02E92950}"/>
                  </a:ext>
                </a:extLst>
              </p:cNvPr>
              <p:cNvSpPr/>
              <p:nvPr/>
            </p:nvSpPr>
            <p:spPr>
              <a:xfrm>
                <a:off x="4470449" y="801714"/>
                <a:ext cx="425494" cy="38913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UTM Avo" panose="02040603050506020204" pitchFamily="18" charset="0"/>
                    <a:ea typeface="AvantGarde" panose="00000400000000000000" pitchFamily="2" charset="0"/>
                    <a:cs typeface="AvantGarde" panose="00000400000000000000" pitchFamily="2" charset="0"/>
                  </a:rPr>
                  <a:t>2</a:t>
                </a:r>
              </a:p>
            </p:txBody>
          </p:sp>
        </p:grpSp>
      </p:grpSp>
      <p:sp>
        <p:nvSpPr>
          <p:cNvPr id="8" name="TextBox 7">
            <a:extLst>
              <a:ext uri="{FF2B5EF4-FFF2-40B4-BE49-F238E27FC236}">
                <a16:creationId xmlns:a16="http://schemas.microsoft.com/office/drawing/2014/main" id="{EFD9B1A0-F244-2355-3ED9-449E908C8596}"/>
              </a:ext>
            </a:extLst>
          </p:cNvPr>
          <p:cNvSpPr txBox="1"/>
          <p:nvPr/>
        </p:nvSpPr>
        <p:spPr>
          <a:xfrm>
            <a:off x="603196" y="2036863"/>
            <a:ext cx="11153375" cy="3539430"/>
          </a:xfrm>
          <a:prstGeom prst="rect">
            <a:avLst/>
          </a:prstGeom>
          <a:noFill/>
        </p:spPr>
        <p:txBody>
          <a:bodyPr wrap="square" rtlCol="0">
            <a:spAutoFit/>
          </a:bodyPr>
          <a:lstStyle/>
          <a:p>
            <a:r>
              <a:rPr lang="en-US" sz="3200" b="1" dirty="0">
                <a:solidFill>
                  <a:srgbClr val="FF0000"/>
                </a:solidFill>
                <a:latin typeface="Sitka Small" panose="02000505000000020004" pitchFamily="2" charset="0"/>
              </a:rPr>
              <a:t>	</a:t>
            </a:r>
            <a:r>
              <a:rPr lang="vi-VN" sz="3200" b="1" dirty="0">
                <a:solidFill>
                  <a:srgbClr val="660066"/>
                </a:solidFill>
                <a:latin typeface="Times New Roman" panose="02020603050405020304" pitchFamily="18" charset="0"/>
                <a:cs typeface="Times New Roman" panose="02020603050405020304" pitchFamily="18" charset="0"/>
              </a:rPr>
              <a:t>Những chi tiết cho thấy ông ngoại ngắm ngôi đền rất kĩ và xúc động là:</a:t>
            </a:r>
          </a:p>
          <a:p>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0000CC"/>
                </a:solidFill>
                <a:latin typeface="Times New Roman" panose="02020603050405020304" pitchFamily="18" charset="0"/>
                <a:cs typeface="Times New Roman" panose="02020603050405020304" pitchFamily="18" charset="0"/>
              </a:rPr>
              <a:t>- Ông cứ đứng trầm ngâm trước những bức vẽ chạm trổ tinh xảo</a:t>
            </a:r>
            <a:r>
              <a:rPr lang="en-US" sz="3200" b="1" dirty="0">
                <a:solidFill>
                  <a:srgbClr val="0000CC"/>
                </a:solidFill>
                <a:latin typeface="Times New Roman" panose="02020603050405020304" pitchFamily="18" charset="0"/>
                <a:cs typeface="Times New Roman" panose="02020603050405020304" pitchFamily="18" charset="0"/>
              </a:rPr>
              <a:t>.</a:t>
            </a:r>
            <a:endParaRPr lang="vi-VN" sz="3200" b="1" dirty="0">
              <a:solidFill>
                <a:srgbClr val="0000CC"/>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003300"/>
                </a:solidFill>
                <a:latin typeface="Times New Roman" panose="02020603050405020304" pitchFamily="18" charset="0"/>
                <a:cs typeface="Times New Roman" panose="02020603050405020304" pitchFamily="18" charset="0"/>
              </a:rPr>
              <a:t>- Bàn tay ông run run khi chạm vào các cột đá nhuốm màu thời gian</a:t>
            </a:r>
            <a:r>
              <a:rPr lang="en-US" sz="3200" b="1" dirty="0">
                <a:solidFill>
                  <a:srgbClr val="0033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 </a:t>
            </a:r>
            <a:r>
              <a:rPr lang="vi-VN" sz="3200" b="1" dirty="0">
                <a:solidFill>
                  <a:srgbClr val="FF0000"/>
                </a:solidFill>
                <a:latin typeface="Times New Roman" panose="02020603050405020304" pitchFamily="18" charset="0"/>
                <a:cs typeface="Times New Roman" panose="02020603050405020304" pitchFamily="18" charset="0"/>
              </a:rPr>
              <a:t>Ông ngoại chần chừ chưa muốn đi</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9222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FB2D4C-C872-097E-A9C3-45F1DA062FDA}"/>
              </a:ext>
            </a:extLst>
          </p:cNvPr>
          <p:cNvGrpSpPr/>
          <p:nvPr/>
        </p:nvGrpSpPr>
        <p:grpSpPr>
          <a:xfrm>
            <a:off x="462564" y="715375"/>
            <a:ext cx="12173159" cy="1058907"/>
            <a:chOff x="2087461" y="388377"/>
            <a:chExt cx="9725826" cy="794180"/>
          </a:xfrm>
        </p:grpSpPr>
        <p:sp>
          <p:nvSpPr>
            <p:cNvPr id="8" name="TextBox 7">
              <a:extLst>
                <a:ext uri="{FF2B5EF4-FFF2-40B4-BE49-F238E27FC236}">
                  <a16:creationId xmlns:a16="http://schemas.microsoft.com/office/drawing/2014/main" id="{492C9088-E98E-CFD4-F76D-4AF214FB81FA}"/>
                </a:ext>
              </a:extLst>
            </p:cNvPr>
            <p:cNvSpPr txBox="1"/>
            <p:nvPr/>
          </p:nvSpPr>
          <p:spPr>
            <a:xfrm>
              <a:off x="2800596" y="439655"/>
              <a:ext cx="9012691" cy="508745"/>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algn="just">
                <a:lnSpc>
                  <a:spcPct val="115000"/>
                </a:lnSpc>
              </a:pPr>
              <a:r>
                <a:rPr lang="en-US" sz="3600">
                  <a:effectLst/>
                  <a:latin typeface="Times New Roman" panose="02020603050405020304" pitchFamily="18" charset="0"/>
                  <a:ea typeface="Times New Roman" panose="02020603050405020304" pitchFamily="18" charset="0"/>
                </a:rPr>
                <a:t>Dương đã thay đổi những suy nghĩ về ông như thế nào?</a:t>
              </a:r>
              <a:endParaRPr lang="en-GB" sz="3600">
                <a:effectLst/>
                <a:latin typeface="Times New Roman" panose="02020603050405020304" pitchFamily="18" charset="0"/>
                <a:ea typeface="Times New Roman" panose="02020603050405020304" pitchFamily="18" charset="0"/>
              </a:endParaRPr>
            </a:p>
          </p:txBody>
        </p:sp>
        <p:grpSp>
          <p:nvGrpSpPr>
            <p:cNvPr id="9" name="Group 8">
              <a:extLst>
                <a:ext uri="{FF2B5EF4-FFF2-40B4-BE49-F238E27FC236}">
                  <a16:creationId xmlns:a16="http://schemas.microsoft.com/office/drawing/2014/main" id="{D756BB8C-6BBE-7F81-3E7F-932167AD9354}"/>
                </a:ext>
              </a:extLst>
            </p:cNvPr>
            <p:cNvGrpSpPr/>
            <p:nvPr/>
          </p:nvGrpSpPr>
          <p:grpSpPr>
            <a:xfrm>
              <a:off x="2087461" y="388377"/>
              <a:ext cx="788019" cy="794180"/>
              <a:chOff x="4425512" y="776081"/>
              <a:chExt cx="532306" cy="536467"/>
            </a:xfrm>
          </p:grpSpPr>
          <p:sp>
            <p:nvSpPr>
              <p:cNvPr id="10" name="Oval 9">
                <a:extLst>
                  <a:ext uri="{FF2B5EF4-FFF2-40B4-BE49-F238E27FC236}">
                    <a16:creationId xmlns:a16="http://schemas.microsoft.com/office/drawing/2014/main" id="{B0047E1B-689E-16EA-F5D0-E2535313A281}"/>
                  </a:ext>
                </a:extLst>
              </p:cNvPr>
              <p:cNvSpPr/>
              <p:nvPr/>
            </p:nvSpPr>
            <p:spPr>
              <a:xfrm>
                <a:off x="4425512" y="776081"/>
                <a:ext cx="532306" cy="536467"/>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11" name="Oval 10">
                <a:extLst>
                  <a:ext uri="{FF2B5EF4-FFF2-40B4-BE49-F238E27FC236}">
                    <a16:creationId xmlns:a16="http://schemas.microsoft.com/office/drawing/2014/main" id="{A696B877-6F7F-C4FE-DC3F-8F10289C1D8E}"/>
                  </a:ext>
                </a:extLst>
              </p:cNvPr>
              <p:cNvSpPr/>
              <p:nvPr/>
            </p:nvSpPr>
            <p:spPr>
              <a:xfrm>
                <a:off x="4487906" y="829130"/>
                <a:ext cx="419328" cy="421201"/>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UTM Avo" panose="02040603050506020204" pitchFamily="18" charset="0"/>
                    <a:ea typeface="AvantGarde" panose="00000400000000000000" pitchFamily="2" charset="0"/>
                    <a:cs typeface="AvantGarde" panose="00000400000000000000" pitchFamily="2" charset="0"/>
                  </a:rPr>
                  <a:t>3</a:t>
                </a:r>
              </a:p>
            </p:txBody>
          </p:sp>
        </p:grpSp>
      </p:grpSp>
      <p:pic>
        <p:nvPicPr>
          <p:cNvPr id="12" name="Picture 11" descr="A picture containing text, envelope, businesscard&#10;&#10;Description automatically generated">
            <a:extLst>
              <a:ext uri="{FF2B5EF4-FFF2-40B4-BE49-F238E27FC236}">
                <a16:creationId xmlns:a16="http://schemas.microsoft.com/office/drawing/2014/main" id="{9D0583AE-8064-A890-828B-8738B54CD03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195" t="13647" r="3716" b="15754"/>
          <a:stretch/>
        </p:blipFill>
        <p:spPr>
          <a:xfrm>
            <a:off x="16267941" y="4008422"/>
            <a:ext cx="2940485" cy="3287917"/>
          </a:xfrm>
          <a:prstGeom prst="rect">
            <a:avLst/>
          </a:prstGeom>
        </p:spPr>
      </p:pic>
      <p:sp>
        <p:nvSpPr>
          <p:cNvPr id="14" name="TextBox 13">
            <a:extLst>
              <a:ext uri="{FF2B5EF4-FFF2-40B4-BE49-F238E27FC236}">
                <a16:creationId xmlns:a16="http://schemas.microsoft.com/office/drawing/2014/main" id="{D05B14E6-E81D-2A44-988C-65CE5FDAB5D7}"/>
              </a:ext>
            </a:extLst>
          </p:cNvPr>
          <p:cNvSpPr txBox="1"/>
          <p:nvPr/>
        </p:nvSpPr>
        <p:spPr>
          <a:xfrm>
            <a:off x="578174" y="2997035"/>
            <a:ext cx="11041227" cy="2554545"/>
          </a:xfrm>
          <a:prstGeom prst="rect">
            <a:avLst/>
          </a:prstGeom>
          <a:noFill/>
        </p:spPr>
        <p:txBody>
          <a:bodyPr wrap="square" rtlCol="0">
            <a:spAutoFit/>
          </a:bodyPr>
          <a:lstStyle/>
          <a:p>
            <a:r>
              <a:rPr lang="nl-NL" sz="4000" b="1" dirty="0">
                <a:solidFill>
                  <a:srgbClr val="0000CC"/>
                </a:solidFill>
                <a:latin typeface="Sitka Small" panose="02000505000000020004" pitchFamily="2" charset="0"/>
              </a:rPr>
              <a:t>	+ </a:t>
            </a:r>
            <a:r>
              <a:rPr lang="nl-NL" sz="4000" b="1" dirty="0">
                <a:solidFill>
                  <a:srgbClr val="0000CC"/>
                </a:solidFill>
                <a:latin typeface="Times New Roman" panose="02020603050405020304" pitchFamily="18" charset="0"/>
                <a:cs typeface="Times New Roman" panose="02020603050405020304" pitchFamily="18" charset="0"/>
              </a:rPr>
              <a:t>Trước khi đi du lịch, Dương nghĩ ông rất nhanh nhẹn. </a:t>
            </a:r>
            <a:endParaRPr lang="en-GB" sz="4000" b="1" dirty="0">
              <a:solidFill>
                <a:srgbClr val="0000CC"/>
              </a:solidFill>
              <a:latin typeface="Times New Roman" panose="02020603050405020304" pitchFamily="18" charset="0"/>
              <a:cs typeface="Times New Roman" panose="02020603050405020304" pitchFamily="18" charset="0"/>
            </a:endParaRPr>
          </a:p>
          <a:p>
            <a:r>
              <a:rPr lang="nl-NL" sz="4000" b="1" dirty="0">
                <a:solidFill>
                  <a:srgbClr val="0000CC"/>
                </a:solidFill>
                <a:latin typeface="Times New Roman" panose="02020603050405020304" pitchFamily="18" charset="0"/>
                <a:cs typeface="Times New Roman" panose="02020603050405020304" pitchFamily="18" charset="0"/>
              </a:rPr>
              <a:t>	</a:t>
            </a:r>
            <a:r>
              <a:rPr lang="nl-NL" sz="4000" b="1" dirty="0">
                <a:solidFill>
                  <a:srgbClr val="660066"/>
                </a:solidFill>
                <a:latin typeface="Times New Roman" panose="02020603050405020304" pitchFamily="18" charset="0"/>
                <a:cs typeface="Times New Roman" panose="02020603050405020304" pitchFamily="18" charset="0"/>
              </a:rPr>
              <a:t>+Trong khi đi du lịch, Dương nhận ra ông không còn khoẻ như trước.</a:t>
            </a:r>
            <a:endParaRPr lang="en-GB" sz="4000" b="1" dirty="0">
              <a:solidFill>
                <a:srgbClr val="660066"/>
              </a:solidFill>
              <a:latin typeface="Times New Roman" panose="02020603050405020304" pitchFamily="18" charset="0"/>
              <a:cs typeface="Times New Roman" panose="02020603050405020304" pitchFamily="18" charset="0"/>
            </a:endParaRPr>
          </a:p>
        </p:txBody>
      </p:sp>
      <p:pic>
        <p:nvPicPr>
          <p:cNvPr id="15362" name="Picture 2">
            <a:extLst>
              <a:ext uri="{FF2B5EF4-FFF2-40B4-BE49-F238E27FC236}">
                <a16:creationId xmlns:a16="http://schemas.microsoft.com/office/drawing/2014/main" id="{15E33B08-2E82-062F-14DE-2C762E6DA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712" y="1767751"/>
            <a:ext cx="61245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927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0" fill="hold"/>
                                        <p:tgtEl>
                                          <p:spTgt spid="12"/>
                                        </p:tgtEl>
                                        <p:attrNameLst>
                                          <p:attrName>ppt_x</p:attrName>
                                        </p:attrNameLst>
                                      </p:cBhvr>
                                      <p:tavLst>
                                        <p:tav tm="0">
                                          <p:val>
                                            <p:strVal val="0-#ppt_w/2"/>
                                          </p:val>
                                        </p:tav>
                                        <p:tav tm="100000">
                                          <p:val>
                                            <p:strVal val="#ppt_x"/>
                                          </p:val>
                                        </p:tav>
                                      </p:tavLst>
                                    </p:anim>
                                    <p:anim calcmode="lin" valueType="num">
                                      <p:cBhvr additive="base">
                                        <p:cTn id="8" dur="150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down)">
                                      <p:cBhvr>
                                        <p:cTn id="16" dur="5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down)">
                                      <p:cBhvr>
                                        <p:cTn id="21"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92046A-D24B-361E-CD15-DB25A574B87D}"/>
              </a:ext>
            </a:extLst>
          </p:cNvPr>
          <p:cNvSpPr txBox="1"/>
          <p:nvPr/>
        </p:nvSpPr>
        <p:spPr>
          <a:xfrm>
            <a:off x="1423851" y="592574"/>
            <a:ext cx="10110652" cy="646331"/>
          </a:xfrm>
          <a:prstGeom prst="rect">
            <a:avLst/>
          </a:prstGeom>
          <a:noFill/>
        </p:spPr>
        <p:txBody>
          <a:bodyPr wrap="square">
            <a:spAutoFit/>
          </a:bodyPr>
          <a:lstStyle/>
          <a:p>
            <a:r>
              <a:rPr lang="en-US" sz="3600">
                <a:effectLst/>
                <a:latin typeface="Times New Roman" panose="02020603050405020304" pitchFamily="18" charset="0"/>
                <a:ea typeface="Times New Roman" panose="02020603050405020304" pitchFamily="18" charset="0"/>
              </a:rPr>
              <a:t>Em hiểu thế nào là “</a:t>
            </a:r>
            <a:r>
              <a:rPr lang="en-US" sz="3600" b="1" i="1">
                <a:solidFill>
                  <a:srgbClr val="660066"/>
                </a:solidFill>
                <a:effectLst/>
                <a:latin typeface="Times New Roman" panose="02020603050405020304" pitchFamily="18" charset="0"/>
                <a:ea typeface="Times New Roman" panose="02020603050405020304" pitchFamily="18" charset="0"/>
              </a:rPr>
              <a:t>Người đưa tay cho ông nắm</a:t>
            </a:r>
            <a:r>
              <a:rPr lang="en-US" sz="3600" i="1">
                <a:effectLst/>
                <a:latin typeface="Times New Roman" panose="02020603050405020304" pitchFamily="18" charset="0"/>
                <a:ea typeface="Times New Roman" panose="02020603050405020304" pitchFamily="18" charset="0"/>
              </a:rPr>
              <a:t>”</a:t>
            </a:r>
            <a:r>
              <a:rPr lang="en-US" sz="3600">
                <a:effectLst/>
                <a:latin typeface="Times New Roman" panose="02020603050405020304" pitchFamily="18" charset="0"/>
                <a:ea typeface="Times New Roman" panose="02020603050405020304" pitchFamily="18" charset="0"/>
              </a:rPr>
              <a:t> ? </a:t>
            </a:r>
            <a:endParaRPr lang="en-GB" sz="3600"/>
          </a:p>
        </p:txBody>
      </p:sp>
      <p:pic>
        <p:nvPicPr>
          <p:cNvPr id="4"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C960CF63-B521-C9E6-EE8F-EC3BE250A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342" y="1238905"/>
            <a:ext cx="6955670" cy="34522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CD9AF66-DAFB-EFF8-CD55-D82CFD81D7E8}"/>
              </a:ext>
            </a:extLst>
          </p:cNvPr>
          <p:cNvSpPr txBox="1"/>
          <p:nvPr/>
        </p:nvSpPr>
        <p:spPr>
          <a:xfrm>
            <a:off x="1423851" y="4691141"/>
            <a:ext cx="9858647" cy="1451359"/>
          </a:xfrm>
          <a:prstGeom prst="rect">
            <a:avLst/>
          </a:prstGeom>
          <a:noFill/>
        </p:spPr>
        <p:txBody>
          <a:bodyPr wrap="square">
            <a:spAutoFit/>
          </a:bodyPr>
          <a:lstStyle/>
          <a:p>
            <a:pPr algn="ctr">
              <a:lnSpc>
                <a:spcPct val="115000"/>
              </a:lnSpc>
            </a:pPr>
            <a:r>
              <a:rPr lang="nl-NL" sz="4000" b="1">
                <a:solidFill>
                  <a:srgbClr val="0000CC"/>
                </a:solidFill>
                <a:effectLst/>
                <a:latin typeface="Times New Roman" panose="02020603050405020304" pitchFamily="18" charset="0"/>
                <a:ea typeface="Times New Roman" panose="02020603050405020304" pitchFamily="18" charset="0"/>
              </a:rPr>
              <a:t>Là người khỏe hơn, mạnh hơn, người có thể che chở, bảo vệ người khác.</a:t>
            </a:r>
            <a:endParaRPr lang="en-GB" sz="4000" b="1">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404814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1143A78-B7E8-40C3-B545-E1355013982D}"/>
              </a:ext>
            </a:extLst>
          </p:cNvPr>
          <p:cNvGrpSpPr/>
          <p:nvPr/>
        </p:nvGrpSpPr>
        <p:grpSpPr>
          <a:xfrm>
            <a:off x="47329" y="46853"/>
            <a:ext cx="1073649" cy="981881"/>
            <a:chOff x="451413" y="196770"/>
            <a:chExt cx="1143080" cy="1143080"/>
          </a:xfrm>
        </p:grpSpPr>
        <p:sp>
          <p:nvSpPr>
            <p:cNvPr id="2" name="Oval 1">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endParaRPr lang="en-US" sz="2400">
                <a:solidFill>
                  <a:srgbClr val="FF0000"/>
                </a:solidFill>
                <a:latin typeface="UTM Avo" panose="02040603050506020204" pitchFamily="18" charset="0"/>
              </a:endParaRPr>
            </a:p>
          </p:txBody>
        </p:sp>
        <p:pic>
          <p:nvPicPr>
            <p:cNvPr id="1026"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D31B853-2819-4971-973F-CD8E1C159947}"/>
                </a:ext>
              </a:extLst>
            </p:cNvPr>
            <p:cNvSpPr txBox="1"/>
            <p:nvPr/>
          </p:nvSpPr>
          <p:spPr>
            <a:xfrm rot="195696">
              <a:off x="687287" y="291235"/>
              <a:ext cx="648183" cy="537458"/>
            </a:xfrm>
            <a:prstGeom prst="rect">
              <a:avLst/>
            </a:prstGeom>
            <a:noFill/>
          </p:spPr>
          <p:txBody>
            <a:bodyPr wrap="square" rtlCol="0">
              <a:spAutoFit/>
            </a:bodyPr>
            <a:lstStyle/>
            <a:p>
              <a:pPr defTabSz="914377"/>
              <a:r>
                <a:rPr lang="en-US" sz="2400">
                  <a:solidFill>
                    <a:srgbClr val="FF0000"/>
                  </a:solidFill>
                  <a:latin typeface="UTM Avo" panose="02040603050506020204" pitchFamily="18" charset="0"/>
                </a:rPr>
                <a:t>?</a:t>
              </a:r>
            </a:p>
          </p:txBody>
        </p:sp>
      </p:grpSp>
      <p:grpSp>
        <p:nvGrpSpPr>
          <p:cNvPr id="9" name="Group 8">
            <a:extLst>
              <a:ext uri="{FF2B5EF4-FFF2-40B4-BE49-F238E27FC236}">
                <a16:creationId xmlns:a16="http://schemas.microsoft.com/office/drawing/2014/main" id="{CEFC104D-8D7D-410C-8827-C9550B10800C}"/>
              </a:ext>
            </a:extLst>
          </p:cNvPr>
          <p:cNvGrpSpPr/>
          <p:nvPr/>
        </p:nvGrpSpPr>
        <p:grpSpPr>
          <a:xfrm>
            <a:off x="1333162" y="151077"/>
            <a:ext cx="10619489" cy="1200329"/>
            <a:chOff x="2099706" y="271022"/>
            <a:chExt cx="8999601" cy="1766232"/>
          </a:xfrm>
        </p:grpSpPr>
        <p:sp>
          <p:nvSpPr>
            <p:cNvPr id="8" name="TextBox 7">
              <a:extLst>
                <a:ext uri="{FF2B5EF4-FFF2-40B4-BE49-F238E27FC236}">
                  <a16:creationId xmlns:a16="http://schemas.microsoft.com/office/drawing/2014/main" id="{62D85724-DC8D-4FC6-BE21-52234C4F3D98}"/>
                </a:ext>
              </a:extLst>
            </p:cNvPr>
            <p:cNvSpPr txBox="1"/>
            <p:nvPr/>
          </p:nvSpPr>
          <p:spPr>
            <a:xfrm>
              <a:off x="2455072" y="271022"/>
              <a:ext cx="8644235" cy="1766232"/>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189" lvl="1" defTabSz="914377"/>
              <a:r>
                <a:rPr lang="vi-VN" sz="3600" b="1" i="0" dirty="0">
                  <a:solidFill>
                    <a:srgbClr val="000000"/>
                  </a:solidFill>
                  <a:effectLst/>
                  <a:latin typeface="OpenSans"/>
                </a:rPr>
                <a:t>Theo em, vì sao Dương nghĩ từ bây giờ nó mới là người đưa tay cho ông nắm?</a:t>
              </a:r>
              <a:endParaRPr lang="en-US" sz="36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grpSp>
          <p:nvGrpSpPr>
            <p:cNvPr id="5" name="Group 4">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6" name="Oval 5">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prstClr val="white"/>
                  </a:solidFill>
                  <a:latin typeface="UTM Avo" panose="02040603050506020204" pitchFamily="18" charset="0"/>
                </a:endParaRPr>
              </a:p>
            </p:txBody>
          </p:sp>
          <p:sp>
            <p:nvSpPr>
              <p:cNvPr id="7" name="Oval 6">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b="1" dirty="0">
                    <a:solidFill>
                      <a:srgbClr val="FFFF00"/>
                    </a:solidFill>
                    <a:latin typeface="UTM Avo" panose="02040603050506020204" pitchFamily="18" charset="0"/>
                    <a:ea typeface="AvantGarde" panose="00000400000000000000" pitchFamily="2" charset="0"/>
                    <a:cs typeface="AvantGarde" panose="00000400000000000000" pitchFamily="2" charset="0"/>
                  </a:rPr>
                  <a:t>4</a:t>
                </a:r>
              </a:p>
            </p:txBody>
          </p:sp>
        </p:grpSp>
      </p:grpSp>
      <p:pic>
        <p:nvPicPr>
          <p:cNvPr id="16" name="Picture 15" descr="A picture containing text, toy, doll&#10;&#10;Description automatically generated">
            <a:extLst>
              <a:ext uri="{FF2B5EF4-FFF2-40B4-BE49-F238E27FC236}">
                <a16:creationId xmlns:a16="http://schemas.microsoft.com/office/drawing/2014/main" id="{238CD95C-DA24-444E-B372-21F19C0500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9200">
            <a:off x="-74384" y="3176462"/>
            <a:ext cx="3219417" cy="2312126"/>
          </a:xfrm>
          <a:prstGeom prst="rect">
            <a:avLst/>
          </a:prstGeom>
        </p:spPr>
      </p:pic>
      <p:pic>
        <p:nvPicPr>
          <p:cNvPr id="22" name="Picture 2" descr="Bài 22: Để cháu nắm tay ông trang 100, 101 SGK Tiếng Việt 3 tập 1 Kết nối  tri thức với cuộc sống | Tiếng Việt 3 - Kết nối tri thức">
            <a:extLst>
              <a:ext uri="{FF2B5EF4-FFF2-40B4-BE49-F238E27FC236}">
                <a16:creationId xmlns:a16="http://schemas.microsoft.com/office/drawing/2014/main" id="{06BCDDCF-7769-6A34-6E67-674FDF4C5E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0348" y="1311363"/>
            <a:ext cx="6955670" cy="345223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8C0910C-021B-9B5F-6CB0-BA9E178FC822}"/>
              </a:ext>
            </a:extLst>
          </p:cNvPr>
          <p:cNvSpPr txBox="1"/>
          <p:nvPr/>
        </p:nvSpPr>
        <p:spPr>
          <a:xfrm>
            <a:off x="2075808" y="4901426"/>
            <a:ext cx="9510946" cy="1539139"/>
          </a:xfrm>
          <a:prstGeom prst="rect">
            <a:avLst/>
          </a:prstGeom>
          <a:solidFill>
            <a:schemeClr val="bg1"/>
          </a:solidFill>
        </p:spPr>
        <p:txBody>
          <a:bodyPr wrap="square">
            <a:spAutoFit/>
          </a:bodyPr>
          <a:lstStyle/>
          <a:p>
            <a:pPr algn="ctr">
              <a:lnSpc>
                <a:spcPct val="115000"/>
              </a:lnSpc>
            </a:pPr>
            <a:r>
              <a:rPr lang="en-US" sz="2800" b="1" dirty="0" err="1">
                <a:solidFill>
                  <a:srgbClr val="0000CC"/>
                </a:solidFill>
                <a:effectLst/>
                <a:latin typeface="Times New Roman" panose="02020603050405020304" pitchFamily="18" charset="0"/>
                <a:ea typeface="Times New Roman" panose="02020603050405020304" pitchFamily="18" charset="0"/>
              </a:rPr>
              <a:t>Dương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nghĩ</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từ</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bây</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giờ</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mình</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mới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là</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người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đưa</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tay</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cho</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ông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nắm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vì</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Dương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tự</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cảm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thấy</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mình</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đã</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lớn</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trong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khi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ông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đã</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già</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và</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yếu</a:t>
            </a:r>
            <a:r>
              <a:rPr lang="en-US" sz="2800" b="1" dirty="0">
                <a:solidFill>
                  <a:srgbClr val="0000CC"/>
                </a:solidFill>
                <a:effectLst/>
                <a:latin typeface="Times New Roman" panose="02020603050405020304" pitchFamily="18" charset="0"/>
                <a:ea typeface="Times New Roman" panose="02020603050405020304" pitchFamily="18" charset="0"/>
              </a:rPr>
              <a:t>, do </a:t>
            </a:r>
            <a:r>
              <a:rPr lang="en-US" sz="2800" b="1" dirty="0" err="1">
                <a:solidFill>
                  <a:srgbClr val="0000CC"/>
                </a:solidFill>
                <a:effectLst/>
                <a:latin typeface="Times New Roman" panose="02020603050405020304" pitchFamily="18" charset="0"/>
                <a:ea typeface="Times New Roman" panose="02020603050405020304" pitchFamily="18" charset="0"/>
              </a:rPr>
              <a:t>vậy</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mình</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phải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là</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người</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bảo</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vệ</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ông</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chăm</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sóc</a:t>
            </a:r>
            <a:r>
              <a:rPr lang="en-US" sz="2800" b="1" dirty="0">
                <a:solidFill>
                  <a:srgbClr val="0000CC"/>
                </a:solidFill>
                <a:effectLst/>
                <a:latin typeface="Times New Roman" panose="02020603050405020304" pitchFamily="18" charset="0"/>
                <a:ea typeface="Times New Roman" panose="02020603050405020304" pitchFamily="18" charset="0"/>
              </a:rPr>
              <a:t> </a:t>
            </a:r>
            <a:r>
              <a:rPr lang="en-US" sz="2800" b="1" dirty="0" err="1">
                <a:solidFill>
                  <a:srgbClr val="0000CC"/>
                </a:solidFill>
                <a:effectLst/>
                <a:latin typeface="Times New Roman" panose="02020603050405020304" pitchFamily="18" charset="0"/>
                <a:ea typeface="Times New Roman" panose="02020603050405020304" pitchFamily="18" charset="0"/>
              </a:rPr>
              <a:t>ông</a:t>
            </a:r>
            <a:r>
              <a:rPr lang="en-US" sz="2800" b="1" dirty="0">
                <a:solidFill>
                  <a:srgbClr val="0000CC"/>
                </a:solidFill>
                <a:effectLst/>
                <a:latin typeface="Times New Roman" panose="02020603050405020304" pitchFamily="18" charset="0"/>
                <a:ea typeface="Times New Roman" panose="02020603050405020304" pitchFamily="18" charset="0"/>
              </a:rPr>
              <a:t>. </a:t>
            </a:r>
            <a:endParaRPr lang="en-GB" sz="2800" b="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05433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092F9-CD8D-D671-6DA8-5A1EE95E0B94}"/>
              </a:ext>
            </a:extLst>
          </p:cNvPr>
          <p:cNvSpPr>
            <a:spLocks noGrp="1"/>
          </p:cNvSpPr>
          <p:nvPr>
            <p:ph type="sldNum" sz="quarter" idx="12"/>
          </p:nvPr>
        </p:nvSpPr>
        <p:spPr/>
        <p:txBody>
          <a:bodyPr/>
          <a:lstStyle/>
          <a:p>
            <a:fld id="{87115745-2F8B-4195-AD23-8A2542AF7C2C}" type="slidenum">
              <a:rPr lang="zh-CN" altLang="en-US" smtClean="0"/>
              <a:t>17</a:t>
            </a:fld>
            <a:endParaRPr lang="zh-CN" altLang="en-US"/>
          </a:p>
        </p:txBody>
      </p:sp>
      <p:sp>
        <p:nvSpPr>
          <p:cNvPr id="4" name="TextBox 3">
            <a:extLst>
              <a:ext uri="{FF2B5EF4-FFF2-40B4-BE49-F238E27FC236}">
                <a16:creationId xmlns:a16="http://schemas.microsoft.com/office/drawing/2014/main" id="{890D8C2B-6521-6FE6-2D8C-BE32B2C7EBAD}"/>
              </a:ext>
            </a:extLst>
          </p:cNvPr>
          <p:cNvSpPr txBox="1"/>
          <p:nvPr/>
        </p:nvSpPr>
        <p:spPr>
          <a:xfrm>
            <a:off x="3149337" y="761064"/>
            <a:ext cx="5893325" cy="1107996"/>
          </a:xfrm>
          <a:prstGeom prst="rect">
            <a:avLst/>
          </a:prstGeom>
          <a:noFill/>
        </p:spPr>
        <p:txBody>
          <a:bodyPr wrap="square" rtlCol="0">
            <a:spAutoFit/>
          </a:bodyPr>
          <a:lstStyle/>
          <a:p>
            <a:pPr algn="ctr"/>
            <a:r>
              <a:rPr lang="en-US" sz="6600" dirty="0" err="1">
                <a:solidFill>
                  <a:srgbClr val="FF0000"/>
                </a:solidFill>
                <a:latin typeface="Times New Roman" panose="02020603050405020304" pitchFamily="18" charset="0"/>
                <a:cs typeface="Times New Roman" panose="02020603050405020304" pitchFamily="18" charset="0"/>
              </a:rPr>
              <a:t>Nội</a:t>
            </a:r>
            <a:r>
              <a:rPr lang="en-US" sz="6600" dirty="0">
                <a:solidFill>
                  <a:srgbClr val="FF0000"/>
                </a:solidFill>
                <a:latin typeface="Times New Roman" panose="02020603050405020304" pitchFamily="18" charset="0"/>
                <a:cs typeface="Times New Roman" panose="02020603050405020304" pitchFamily="18" charset="0"/>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27382" y="2180862"/>
            <a:ext cx="11487457" cy="1754326"/>
          </a:xfrm>
          <a:prstGeom prst="rect">
            <a:avLst/>
          </a:prstGeom>
          <a:noFill/>
        </p:spPr>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nl-NL" sz="3600" b="1" dirty="0">
                <a:latin typeface="Times New Roman" panose="02020603050405020304" pitchFamily="18" charset="0"/>
                <a:cs typeface="Times New Roman" panose="02020603050405020304" pitchFamily="18" charset="0"/>
              </a:rPr>
              <a:t>ông mình đã già yếu. Bạn muốn trở thành người chăm sóc và bảo vệ ông.</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72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171075" y="1800092"/>
            <a:ext cx="9689430" cy="1446550"/>
          </a:xfrm>
          <a:prstGeom prst="rect">
            <a:avLst/>
          </a:prstGeom>
          <a:noFill/>
        </p:spPr>
        <p:txBody>
          <a:bodyPr wrap="square" rtlCol="0">
            <a:spAutoFit/>
          </a:bodyPr>
          <a:lstStyle/>
          <a:p>
            <a:pPr algn="ctr"/>
            <a:r>
              <a:rPr lang="en-US" sz="8800" b="1" dirty="0">
                <a:solidFill>
                  <a:srgbClr val="0000CC"/>
                </a:solidFill>
                <a:latin typeface="Times New Roman" pitchFamily="18" charset="0"/>
                <a:cs typeface="Times New Roman" pitchFamily="18" charset="0"/>
              </a:rPr>
              <a:t>LUYỆN ĐỌC LẠI</a:t>
            </a:r>
          </a:p>
        </p:txBody>
      </p:sp>
    </p:spTree>
    <p:extLst>
      <p:ext uri="{BB962C8B-B14F-4D97-AF65-F5344CB8AC3E}">
        <p14:creationId xmlns:p14="http://schemas.microsoft.com/office/powerpoint/2010/main" val="41573732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24ECBE9-59BE-4A6B-8AFC-9385AAA14BE3}"/>
              </a:ext>
            </a:extLst>
          </p:cNvPr>
          <p:cNvSpPr txBox="1"/>
          <p:nvPr/>
        </p:nvSpPr>
        <p:spPr>
          <a:xfrm>
            <a:off x="2114116" y="89473"/>
            <a:ext cx="7963767" cy="2246763"/>
          </a:xfrm>
          <a:prstGeom prst="rect">
            <a:avLst/>
          </a:prstGeom>
          <a:noFill/>
        </p:spPr>
        <p:txBody>
          <a:bodyPr wrap="square" lIns="121915" tIns="60957" rIns="121915" bIns="60957" rtlCol="0">
            <a:spAutoFit/>
          </a:bodyPr>
          <a:lstStyle/>
          <a:p>
            <a:pPr algn="ctr">
              <a:lnSpc>
                <a:spcPct val="150000"/>
              </a:lnSpc>
            </a:pPr>
            <a:r>
              <a:rPr lang="en-US" sz="4800" b="1" dirty="0">
                <a:solidFill>
                  <a:srgbClr val="0000CC"/>
                </a:solidFill>
                <a:latin typeface="Sitka Small" panose="02000505000000020004" pitchFamily="2" charset="0"/>
                <a:ea typeface="Arial-Rounded" panose="020B0500000000000000" pitchFamily="34" charset="0"/>
                <a:cs typeface="Arial-Rounded" panose="020B0500000000000000" pitchFamily="34" charset="0"/>
              </a:rPr>
              <a:t>VIẾT: </a:t>
            </a:r>
          </a:p>
          <a:p>
            <a:pPr algn="ctr">
              <a:lnSpc>
                <a:spcPct val="150000"/>
              </a:lnSpc>
            </a:pPr>
            <a:r>
              <a:rPr lang="en-US" sz="4800" b="1" dirty="0">
                <a:solidFill>
                  <a:srgbClr val="FF0000"/>
                </a:solidFill>
                <a:latin typeface="Sitka Small" panose="02000505000000020004" pitchFamily="2" charset="0"/>
                <a:ea typeface="Arial-Rounded" panose="020B0500000000000000" pitchFamily="34" charset="0"/>
                <a:cs typeface="Arial-Rounded" panose="020B0500000000000000" pitchFamily="34" charset="0"/>
              </a:rPr>
              <a:t>ÔN CHỮ HOA </a:t>
            </a:r>
            <a:r>
              <a:rPr lang="en-US" sz="4800" b="1" dirty="0">
                <a:solidFill>
                  <a:srgbClr val="FF0000"/>
                </a:solidFill>
                <a:latin typeface="HP001 4 hàng" panose="020B0603050302020204" pitchFamily="34" charset="0"/>
                <a:ea typeface="Arial-Rounded" panose="020B0500000000000000" pitchFamily="34" charset="0"/>
                <a:cs typeface="Arial-Rounded" panose="020B0500000000000000" pitchFamily="34" charset="0"/>
              </a:rPr>
              <a:t>I, K</a:t>
            </a:r>
          </a:p>
        </p:txBody>
      </p:sp>
      <p:sp>
        <p:nvSpPr>
          <p:cNvPr id="9" name="TextBox 8">
            <a:extLst>
              <a:ext uri="{FF2B5EF4-FFF2-40B4-BE49-F238E27FC236}">
                <a16:creationId xmlns:a16="http://schemas.microsoft.com/office/drawing/2014/main" id="{F88340FB-0109-4362-AC77-36EDAB3F8440}"/>
              </a:ext>
            </a:extLst>
          </p:cNvPr>
          <p:cNvSpPr txBox="1"/>
          <p:nvPr/>
        </p:nvSpPr>
        <p:spPr>
          <a:xfrm>
            <a:off x="9535886" y="5716139"/>
            <a:ext cx="2128733" cy="779741"/>
          </a:xfrm>
          <a:prstGeom prst="rect">
            <a:avLst/>
          </a:prstGeom>
          <a:solidFill>
            <a:srgbClr val="DBE648"/>
          </a:solidFill>
          <a:ln>
            <a:noFill/>
          </a:ln>
        </p:spPr>
        <p:txBody>
          <a:bodyPr wrap="square" lIns="121899" tIns="60948" rIns="121899" bIns="60948" rtlCol="0">
            <a:spAutoFit/>
          </a:bodyPr>
          <a:lstStyle/>
          <a:p>
            <a:pPr algn="ct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S/103</a:t>
            </a:r>
            <a:endPar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graphicFrame>
        <p:nvGraphicFramePr>
          <p:cNvPr id="8" name="Object 7">
            <a:extLst>
              <a:ext uri="{FF2B5EF4-FFF2-40B4-BE49-F238E27FC236}">
                <a16:creationId xmlns:a16="http://schemas.microsoft.com/office/drawing/2014/main" id="{431C0BF0-4926-D458-7162-3AE6CD5485AE}"/>
              </a:ext>
            </a:extLst>
          </p:cNvPr>
          <p:cNvGraphicFramePr>
            <a:graphicFrameLocks noChangeAspect="1"/>
          </p:cNvGraphicFramePr>
          <p:nvPr>
            <p:extLst>
              <p:ext uri="{D42A27DB-BD31-4B8C-83A1-F6EECF244321}">
                <p14:modId xmlns:p14="http://schemas.microsoft.com/office/powerpoint/2010/main" val="1830497663"/>
              </p:ext>
            </p:extLst>
          </p:nvPr>
        </p:nvGraphicFramePr>
        <p:xfrm>
          <a:off x="3064835" y="2336236"/>
          <a:ext cx="6062328" cy="2965269"/>
        </p:xfrm>
        <a:graphic>
          <a:graphicData uri="http://schemas.openxmlformats.org/presentationml/2006/ole">
            <mc:AlternateContent xmlns:mc="http://schemas.openxmlformats.org/markup-compatibility/2006">
              <mc:Choice xmlns:v="urn:schemas-microsoft-com:vml" Requires="v">
                <p:oleObj name="Bitmap Image" r:id="rId3" imgW="2971429" imgH="1448002" progId="Paint.Picture">
                  <p:embed/>
                </p:oleObj>
              </mc:Choice>
              <mc:Fallback>
                <p:oleObj name="Bitmap Image" r:id="rId3" imgW="2971429" imgH="1448002" progId="Paint.Picture">
                  <p:embed/>
                  <p:pic>
                    <p:nvPicPr>
                      <p:cNvPr id="3" name="Object 2">
                        <a:extLst>
                          <a:ext uri="{FF2B5EF4-FFF2-40B4-BE49-F238E27FC236}">
                            <a16:creationId xmlns:a16="http://schemas.microsoft.com/office/drawing/2014/main" id="{DAC53FFE-4952-8E03-4045-A065CAB5D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835" y="2336236"/>
                        <a:ext cx="6062328" cy="2965269"/>
                      </a:xfrm>
                      <a:prstGeom prst="rect">
                        <a:avLst/>
                      </a:prstGeom>
                      <a:noFill/>
                    </p:spPr>
                  </p:pic>
                </p:oleObj>
              </mc:Fallback>
            </mc:AlternateContent>
          </a:graphicData>
        </a:graphic>
      </p:graphicFrame>
      <p:sp>
        <p:nvSpPr>
          <p:cNvPr id="11" name="Rectangle: Rounded Corners 10">
            <a:extLst>
              <a:ext uri="{FF2B5EF4-FFF2-40B4-BE49-F238E27FC236}">
                <a16:creationId xmlns:a16="http://schemas.microsoft.com/office/drawing/2014/main" id="{522AB9E4-949D-DF32-A2D8-F0153F1953E4}"/>
              </a:ext>
            </a:extLst>
          </p:cNvPr>
          <p:cNvSpPr/>
          <p:nvPr/>
        </p:nvSpPr>
        <p:spPr>
          <a:xfrm>
            <a:off x="1060632" y="5338375"/>
            <a:ext cx="8769167"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srgbClr val="0000CC"/>
                </a:solidFill>
                <a:latin typeface="Sitka Small" panose="02000505000000020004" pitchFamily="2" charset="0"/>
              </a:rPr>
              <a:t>Đây là mẫu chữ hoa gì?</a:t>
            </a:r>
            <a:endParaRPr lang="en-GB" sz="4800" b="1">
              <a:solidFill>
                <a:srgbClr val="0000CC"/>
              </a:solidFill>
              <a:latin typeface="Sitka Small" panose="02000505000000020004" pitchFamily="2" charset="0"/>
            </a:endParaRPr>
          </a:p>
        </p:txBody>
      </p:sp>
    </p:spTree>
    <p:extLst>
      <p:ext uri="{BB962C8B-B14F-4D97-AF65-F5344CB8AC3E}">
        <p14:creationId xmlns:p14="http://schemas.microsoft.com/office/powerpoint/2010/main" val="40440912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1E6E6C-F345-5653-7B86-10B13E6FF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12776"/>
            <a:ext cx="12230100" cy="6781800"/>
          </a:xfrm>
          <a:prstGeom prst="rect">
            <a:avLst/>
          </a:prstGeom>
        </p:spPr>
      </p:pic>
      <p:sp>
        <p:nvSpPr>
          <p:cNvPr id="26" name="Rectangle: Rounded Corners 25">
            <a:extLst>
              <a:ext uri="{FF2B5EF4-FFF2-40B4-BE49-F238E27FC236}">
                <a16:creationId xmlns:a16="http://schemas.microsoft.com/office/drawing/2014/main" id="{413277B4-4637-52BB-B195-68D3AD5C3BCC}"/>
              </a:ext>
            </a:extLst>
          </p:cNvPr>
          <p:cNvSpPr/>
          <p:nvPr/>
        </p:nvSpPr>
        <p:spPr>
          <a:xfrm>
            <a:off x="4174164" y="10955"/>
            <a:ext cx="6378011"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09489" y="569976"/>
            <a:ext cx="11882511" cy="6288024"/>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2600" b="0" i="0" dirty="0">
                <a:solidFill>
                  <a:srgbClr val="000000"/>
                </a:solidFill>
                <a:effectLst/>
                <a:latin typeface="Times New Roman" panose="02020603050405020304" pitchFamily="18" charset="0"/>
                <a:cs typeface="Times New Roman" panose="02020603050405020304" pitchFamily="18" charset="0"/>
              </a:rPr>
              <a:t>.</a:t>
            </a:r>
            <a:endParaRPr lang="vi-VN" sz="2600" b="0" i="0" dirty="0">
              <a:solidFill>
                <a:srgbClr val="000000"/>
              </a:solidFill>
              <a:effectLst/>
              <a:latin typeface="Times New Roman" panose="02020603050405020304" pitchFamily="18" charset="0"/>
              <a:cs typeface="Times New Roman" panose="02020603050405020304" pitchFamily="18" charset="0"/>
            </a:endParaRPr>
          </a:p>
          <a:p>
            <a:pPr algn="r"/>
            <a:r>
              <a:rPr lang="vi-VN" sz="2600" b="0" i="0" dirty="0">
                <a:solidFill>
                  <a:srgbClr val="000000"/>
                </a:solidFill>
                <a:effectLst/>
                <a:latin typeface="Times New Roman" panose="02020603050405020304" pitchFamily="18" charset="0"/>
                <a:cs typeface="Times New Roman" panose="02020603050405020304" pitchFamily="18" charset="0"/>
              </a:rPr>
              <a:t>(Dương Thụy)</a:t>
            </a:r>
          </a:p>
        </p:txBody>
      </p:sp>
      <p:sp>
        <p:nvSpPr>
          <p:cNvPr id="28" name="Wave 27">
            <a:extLst>
              <a:ext uri="{FF2B5EF4-FFF2-40B4-BE49-F238E27FC236}">
                <a16:creationId xmlns:a16="http://schemas.microsoft.com/office/drawing/2014/main" id="{DB8B1574-7ADC-C659-873F-9C2C9CB303E1}"/>
              </a:ext>
            </a:extLst>
          </p:cNvPr>
          <p:cNvSpPr/>
          <p:nvPr/>
        </p:nvSpPr>
        <p:spPr>
          <a:xfrm>
            <a:off x="-38100" y="-192506"/>
            <a:ext cx="2534339" cy="878789"/>
          </a:xfrm>
          <a:custGeom>
            <a:avLst/>
            <a:gdLst>
              <a:gd name="connsiteX0" fmla="*/ 310710 w 2534339"/>
              <a:gd name="connsiteY0" fmla="*/ 109849 h 878789"/>
              <a:gd name="connsiteX1" fmla="*/ 2534338 w 2534339"/>
              <a:gd name="connsiteY1" fmla="*/ 109849 h 878789"/>
              <a:gd name="connsiteX2" fmla="*/ 2223628 w 2534339"/>
              <a:gd name="connsiteY2" fmla="*/ 768940 h 878789"/>
              <a:gd name="connsiteX3" fmla="*/ 0 w 2534339"/>
              <a:gd name="connsiteY3" fmla="*/ 768940 h 878789"/>
              <a:gd name="connsiteX4" fmla="*/ 310710 w 2534339"/>
              <a:gd name="connsiteY4" fmla="*/ 109849 h 878789"/>
              <a:gd name="connsiteX0" fmla="*/ 310710 w 2534339"/>
              <a:gd name="connsiteY0" fmla="*/ 109849 h 878789"/>
              <a:gd name="connsiteX1" fmla="*/ 2534338 w 2534339"/>
              <a:gd name="connsiteY1" fmla="*/ 109849 h 878789"/>
              <a:gd name="connsiteX2" fmla="*/ 2223628 w 2534339"/>
              <a:gd name="connsiteY2" fmla="*/ 768940 h 878789"/>
              <a:gd name="connsiteX3" fmla="*/ 0 w 2534339"/>
              <a:gd name="connsiteY3" fmla="*/ 768940 h 878789"/>
              <a:gd name="connsiteX4" fmla="*/ 310710 w 2534339"/>
              <a:gd name="connsiteY4" fmla="*/ 109849 h 87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339" h="878789" fill="none" extrusionOk="0">
                <a:moveTo>
                  <a:pt x="310710" y="109849"/>
                </a:moveTo>
                <a:cubicBezTo>
                  <a:pt x="944266" y="-218703"/>
                  <a:pt x="1637620" y="389316"/>
                  <a:pt x="2534338" y="109849"/>
                </a:cubicBezTo>
                <a:cubicBezTo>
                  <a:pt x="2518195" y="318757"/>
                  <a:pt x="2323604" y="636509"/>
                  <a:pt x="2223628" y="768940"/>
                </a:cubicBezTo>
                <a:cubicBezTo>
                  <a:pt x="1629911" y="1053145"/>
                  <a:pt x="516849" y="458663"/>
                  <a:pt x="0" y="768940"/>
                </a:cubicBezTo>
                <a:cubicBezTo>
                  <a:pt x="162249" y="612493"/>
                  <a:pt x="253161" y="325984"/>
                  <a:pt x="310710" y="109849"/>
                </a:cubicBezTo>
                <a:close/>
              </a:path>
              <a:path w="2534339" h="878789" stroke="0" extrusionOk="0">
                <a:moveTo>
                  <a:pt x="310710" y="109849"/>
                </a:moveTo>
                <a:cubicBezTo>
                  <a:pt x="984596" y="-159921"/>
                  <a:pt x="1677984" y="256554"/>
                  <a:pt x="2534338" y="109849"/>
                </a:cubicBezTo>
                <a:cubicBezTo>
                  <a:pt x="2357292" y="391586"/>
                  <a:pt x="2317657" y="427996"/>
                  <a:pt x="2223628" y="768940"/>
                </a:cubicBezTo>
                <a:cubicBezTo>
                  <a:pt x="1594517" y="1084543"/>
                  <a:pt x="669935" y="427473"/>
                  <a:pt x="0" y="768940"/>
                </a:cubicBezTo>
                <a:cubicBezTo>
                  <a:pt x="158903" y="522887"/>
                  <a:pt x="245916" y="320405"/>
                  <a:pt x="310710" y="109849"/>
                </a:cubicBezTo>
                <a:close/>
              </a:path>
              <a:path w="2534339" h="878789" fill="none" stroke="0" extrusionOk="0">
                <a:moveTo>
                  <a:pt x="310710" y="109849"/>
                </a:moveTo>
                <a:cubicBezTo>
                  <a:pt x="960040" y="-231697"/>
                  <a:pt x="1738666" y="351354"/>
                  <a:pt x="2534338" y="109849"/>
                </a:cubicBezTo>
                <a:cubicBezTo>
                  <a:pt x="2511196" y="307214"/>
                  <a:pt x="2312755" y="620915"/>
                  <a:pt x="2223628" y="768940"/>
                </a:cubicBezTo>
                <a:cubicBezTo>
                  <a:pt x="1656823" y="988147"/>
                  <a:pt x="626569" y="457771"/>
                  <a:pt x="0" y="768940"/>
                </a:cubicBezTo>
                <a:cubicBezTo>
                  <a:pt x="156926" y="590057"/>
                  <a:pt x="248375" y="339228"/>
                  <a:pt x="310710" y="109849"/>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82502 w 2304256"/>
                      <a:gd name="connsiteY0" fmla="*/ 109849 h 878789"/>
                      <a:gd name="connsiteX1" fmla="*/ 2304256 w 2304256"/>
                      <a:gd name="connsiteY1" fmla="*/ 109849 h 878789"/>
                      <a:gd name="connsiteX2" fmla="*/ 2021754 w 2304256"/>
                      <a:gd name="connsiteY2" fmla="*/ 768940 h 878789"/>
                      <a:gd name="connsiteX3" fmla="*/ 0 w 2304256"/>
                      <a:gd name="connsiteY3" fmla="*/ 768940 h 878789"/>
                      <a:gd name="connsiteX4" fmla="*/ 282502 w 2304256"/>
                      <a:gd name="connsiteY4" fmla="*/ 109849 h 878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6" h="878789" fill="none" extrusionOk="0">
                        <a:moveTo>
                          <a:pt x="282502" y="109849"/>
                        </a:moveTo>
                        <a:cubicBezTo>
                          <a:pt x="868053" y="-222685"/>
                          <a:pt x="1593979" y="455257"/>
                          <a:pt x="2304256" y="109849"/>
                        </a:cubicBezTo>
                        <a:cubicBezTo>
                          <a:pt x="2268795" y="300151"/>
                          <a:pt x="2119876" y="626308"/>
                          <a:pt x="2021754" y="768940"/>
                        </a:cubicBezTo>
                        <a:cubicBezTo>
                          <a:pt x="1454311" y="1071341"/>
                          <a:pt x="578073" y="427715"/>
                          <a:pt x="0" y="768940"/>
                        </a:cubicBezTo>
                        <a:cubicBezTo>
                          <a:pt x="111614" y="594399"/>
                          <a:pt x="227194" y="326242"/>
                          <a:pt x="282502" y="109849"/>
                        </a:cubicBezTo>
                        <a:close/>
                      </a:path>
                      <a:path w="2304256" h="878789" stroke="0" extrusionOk="0">
                        <a:moveTo>
                          <a:pt x="282502" y="109849"/>
                        </a:moveTo>
                        <a:cubicBezTo>
                          <a:pt x="970539" y="-280270"/>
                          <a:pt x="1613418" y="354542"/>
                          <a:pt x="2304256" y="109849"/>
                        </a:cubicBezTo>
                        <a:cubicBezTo>
                          <a:pt x="2143278" y="394686"/>
                          <a:pt x="2105706" y="426238"/>
                          <a:pt x="2021754" y="768940"/>
                        </a:cubicBezTo>
                        <a:cubicBezTo>
                          <a:pt x="1378587" y="1090452"/>
                          <a:pt x="656777" y="458628"/>
                          <a:pt x="0" y="768940"/>
                        </a:cubicBezTo>
                        <a:cubicBezTo>
                          <a:pt x="142528" y="537216"/>
                          <a:pt x="199955" y="321939"/>
                          <a:pt x="282502" y="10984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Đọc mẫu</a:t>
            </a:r>
          </a:p>
        </p:txBody>
      </p:sp>
    </p:spTree>
    <p:extLst>
      <p:ext uri="{BB962C8B-B14F-4D97-AF65-F5344CB8AC3E}">
        <p14:creationId xmlns:p14="http://schemas.microsoft.com/office/powerpoint/2010/main" val="10481023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F7F51F-C4E5-D636-5FF8-0837DE4E6411}"/>
              </a:ext>
            </a:extLst>
          </p:cNvPr>
          <p:cNvSpPr txBox="1">
            <a:spLocks noChangeArrowheads="1"/>
          </p:cNvSpPr>
          <p:nvPr/>
        </p:nvSpPr>
        <p:spPr bwMode="auto">
          <a:xfrm>
            <a:off x="4076700" y="1016000"/>
            <a:ext cx="3657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pPr>
            <a:r>
              <a:rPr lang="en-US" altLang="en-US" sz="3200" b="1">
                <a:latin typeface="Times New Roman" panose="02020603050405020304" pitchFamily="18" charset="0"/>
                <a:cs typeface="Times New Roman" panose="02020603050405020304" pitchFamily="18" charset="0"/>
              </a:rPr>
              <a:t>Cao 2 ô li rưỡi</a:t>
            </a:r>
          </a:p>
        </p:txBody>
      </p:sp>
      <p:sp>
        <p:nvSpPr>
          <p:cNvPr id="9" name="TextBox 8">
            <a:extLst>
              <a:ext uri="{FF2B5EF4-FFF2-40B4-BE49-F238E27FC236}">
                <a16:creationId xmlns:a16="http://schemas.microsoft.com/office/drawing/2014/main" id="{186DE99A-8F92-DBD9-0735-07CA997C01A8}"/>
              </a:ext>
            </a:extLst>
          </p:cNvPr>
          <p:cNvSpPr txBox="1">
            <a:spLocks noChangeArrowheads="1"/>
          </p:cNvSpPr>
          <p:nvPr/>
        </p:nvSpPr>
        <p:spPr bwMode="auto">
          <a:xfrm>
            <a:off x="4783138" y="1793875"/>
            <a:ext cx="7146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pPr>
            <a:r>
              <a:rPr lang="en-US" altLang="en-US" sz="3200" b="1">
                <a:solidFill>
                  <a:srgbClr val="0000CC"/>
                </a:solidFill>
                <a:latin typeface="Times New Roman" panose="02020603050405020304" pitchFamily="18" charset="0"/>
              </a:rPr>
              <a:t>Gồm 2 nét:</a:t>
            </a:r>
          </a:p>
        </p:txBody>
      </p:sp>
      <p:sp>
        <p:nvSpPr>
          <p:cNvPr id="6" name="TextBox 5">
            <a:extLst>
              <a:ext uri="{FF2B5EF4-FFF2-40B4-BE49-F238E27FC236}">
                <a16:creationId xmlns:a16="http://schemas.microsoft.com/office/drawing/2014/main" id="{BFE00425-B34E-1532-F017-CDE4A347B608}"/>
              </a:ext>
            </a:extLst>
          </p:cNvPr>
          <p:cNvSpPr txBox="1">
            <a:spLocks noChangeArrowheads="1"/>
          </p:cNvSpPr>
          <p:nvPr/>
        </p:nvSpPr>
        <p:spPr bwMode="auto">
          <a:xfrm>
            <a:off x="-1189038" y="5049838"/>
            <a:ext cx="8099426"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3600" b="1" dirty="0" err="1">
                <a:solidFill>
                  <a:srgbClr val="FF0000"/>
                </a:solidFill>
                <a:latin typeface="Times New Roman" panose="02020603050405020304" pitchFamily="18" charset="0"/>
                <a:cs typeface="Times New Roman" panose="02020603050405020304" pitchFamily="18" charset="0"/>
              </a:rPr>
              <a:t>Chữ</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hoa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HP001 4 hàng" panose="020B0603050302020204" pitchFamily="34" charset="0"/>
                <a:cs typeface="Times New Roman" panose="02020603050405020304" pitchFamily="18" charset="0"/>
              </a:rPr>
              <a:t>I </a:t>
            </a:r>
            <a:r>
              <a:rPr lang="en-US" altLang="en-US" sz="3600" b="1" dirty="0" err="1">
                <a:solidFill>
                  <a:srgbClr val="FF0000"/>
                </a:solidFill>
                <a:latin typeface="Times New Roman" panose="02020603050405020304" pitchFamily="18" charset="0"/>
                <a:cs typeface="Times New Roman" panose="02020603050405020304" pitchFamily="18" charset="0"/>
              </a:rPr>
              <a:t>cao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mấy</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ly</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406B72D-8CB4-4FEC-89C0-2DA62656CBE2}"/>
              </a:ext>
            </a:extLst>
          </p:cNvPr>
          <p:cNvSpPr txBox="1"/>
          <p:nvPr/>
        </p:nvSpPr>
        <p:spPr>
          <a:xfrm>
            <a:off x="504825" y="5954713"/>
            <a:ext cx="11687175" cy="708025"/>
          </a:xfrm>
          <a:prstGeom prst="rect">
            <a:avLst/>
          </a:prstGeom>
          <a:noFill/>
        </p:spPr>
        <p:txBody>
          <a:bodyPr>
            <a:spAutoFit/>
          </a:bodyPr>
          <a:lstStyle/>
          <a:p>
            <a:pPr eaLnBrk="1" fontAlgn="auto" hangingPunct="1">
              <a:spcBef>
                <a:spcPts val="0"/>
              </a:spcBef>
              <a:spcAft>
                <a:spcPts val="0"/>
              </a:spcAft>
              <a:tabLst>
                <a:tab pos="11095038" algn="l"/>
              </a:tabLst>
              <a:defRPr/>
            </a:pPr>
            <a:r>
              <a:rPr lang="en-US" sz="3600" b="1" dirty="0" err="1">
                <a:solidFill>
                  <a:srgbClr val="FF0000"/>
                </a:solidFill>
                <a:effectLst>
                  <a:outerShdw blurRad="38100" dist="38100" dir="2700000" algn="tl">
                    <a:srgbClr val="C0C0C0"/>
                  </a:outerShdw>
                </a:effectLst>
                <a:latin typeface="Times New Roman" pitchFamily="18" charset="0"/>
              </a:rPr>
              <a:t>Chữ</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hoa</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a:solidFill>
                  <a:srgbClr val="FF0000"/>
                </a:solidFill>
                <a:effectLst>
                  <a:outerShdw blurRad="38100" dist="38100" dir="2700000" algn="tl">
                    <a:srgbClr val="C0C0C0"/>
                  </a:outerShdw>
                </a:effectLst>
                <a:latin typeface="HP001 4 hàng" panose="020B0603050302020204" pitchFamily="34" charset="0"/>
              </a:rPr>
              <a:t>I</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được</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tạo</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bởi</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mấy</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nét</a:t>
            </a:r>
            <a:r>
              <a:rPr lang="en-US" sz="3600" b="1" dirty="0">
                <a:solidFill>
                  <a:srgbClr val="FF0000"/>
                </a:solidFill>
                <a:effectLst>
                  <a:outerShdw blurRad="38100" dist="38100" dir="2700000" algn="tl">
                    <a:srgbClr val="C0C0C0"/>
                  </a:outerShdw>
                </a:effectLst>
                <a:latin typeface="Times New Roman" pitchFamily="18" charset="0"/>
              </a:rPr>
              <a:t> ?</a:t>
            </a:r>
            <a:r>
              <a:rPr lang="en-US" sz="4000" b="1" dirty="0">
                <a:solidFill>
                  <a:srgbClr val="FF0000"/>
                </a:solidFill>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Đó</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là</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những</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nét</a:t>
            </a:r>
            <a:r>
              <a:rPr lang="en-US" sz="3600" b="1" dirty="0">
                <a:solidFill>
                  <a:srgbClr val="FF0000"/>
                </a:solidFill>
                <a:effectLst>
                  <a:outerShdw blurRad="38100" dist="38100" dir="2700000" algn="tl">
                    <a:srgbClr val="C0C0C0"/>
                  </a:outerShdw>
                </a:effectLst>
                <a:latin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rPr>
              <a:t>nào</a:t>
            </a:r>
            <a:r>
              <a:rPr lang="en-US" sz="3600" b="1" dirty="0">
                <a:solidFill>
                  <a:srgbClr val="FF0000"/>
                </a:solidFill>
                <a:effectLst>
                  <a:outerShdw blurRad="38100" dist="38100" dir="2700000" algn="tl">
                    <a:srgbClr val="C0C0C0"/>
                  </a:outerShdw>
                </a:effectLst>
                <a:latin typeface="Times New Roman" pitchFamily="18" charset="0"/>
              </a:rPr>
              <a:t> ?</a:t>
            </a:r>
          </a:p>
        </p:txBody>
      </p:sp>
      <p:sp>
        <p:nvSpPr>
          <p:cNvPr id="6150" name="Rectangle 2">
            <a:extLst>
              <a:ext uri="{FF2B5EF4-FFF2-40B4-BE49-F238E27FC236}">
                <a16:creationId xmlns:a16="http://schemas.microsoft.com/office/drawing/2014/main" id="{7BA22D06-49B3-BC6D-9965-B62D297128CE}"/>
              </a:ext>
            </a:extLst>
          </p:cNvPr>
          <p:cNvSpPr>
            <a:spLocks noChangeArrowheads="1"/>
          </p:cNvSpPr>
          <p:nvPr/>
        </p:nvSpPr>
        <p:spPr bwMode="auto">
          <a:xfrm>
            <a:off x="2743200" y="152400"/>
            <a:ext cx="6629400"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3600" b="1">
                <a:solidFill>
                  <a:srgbClr val="FF0000"/>
                </a:solidFill>
                <a:latin typeface="Times New Roman" panose="02020603050405020304" pitchFamily="18" charset="0"/>
              </a:rPr>
              <a:t>Quan sát, nhận xét chữ hoa I. </a:t>
            </a:r>
          </a:p>
        </p:txBody>
      </p:sp>
      <p:sp>
        <p:nvSpPr>
          <p:cNvPr id="11" name="Rectangle 37">
            <a:extLst>
              <a:ext uri="{FF2B5EF4-FFF2-40B4-BE49-F238E27FC236}">
                <a16:creationId xmlns:a16="http://schemas.microsoft.com/office/drawing/2014/main" id="{CEC045A7-8481-7715-1461-00452F7D21B1}"/>
              </a:ext>
            </a:extLst>
          </p:cNvPr>
          <p:cNvSpPr>
            <a:spLocks noChangeArrowheads="1"/>
          </p:cNvSpPr>
          <p:nvPr/>
        </p:nvSpPr>
        <p:spPr bwMode="auto">
          <a:xfrm>
            <a:off x="4076700" y="2262188"/>
            <a:ext cx="8115300" cy="3540125"/>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Char char="-"/>
              <a:defRPr/>
            </a:pPr>
            <a:r>
              <a:rPr lang="vi-VN" b="1" dirty="0">
                <a:solidFill>
                  <a:srgbClr val="9900CC"/>
                </a:solidFill>
                <a:latin typeface="+mj-lt"/>
              </a:rPr>
              <a:t>Nét 1: </a:t>
            </a:r>
            <a:r>
              <a:rPr lang="vi-VN" dirty="0">
                <a:latin typeface="+mj-lt"/>
              </a:rPr>
              <a:t>Đặt bút trên đường kẻ 3, viết </a:t>
            </a:r>
            <a:r>
              <a:rPr lang="vi-VN" dirty="0">
                <a:solidFill>
                  <a:srgbClr val="FF0000"/>
                </a:solidFill>
                <a:latin typeface="+mj-lt"/>
              </a:rPr>
              <a:t>nét cong trái</a:t>
            </a:r>
            <a:r>
              <a:rPr lang="vi-VN" dirty="0">
                <a:latin typeface="+mj-lt"/>
              </a:rPr>
              <a:t>, sau đó lượn ngang từ trái sang phải. Dừng bút giữa đường kẻ 3 và đường kẻ 4.</a:t>
            </a:r>
            <a:endParaRPr lang="en-US" dirty="0">
              <a:latin typeface="+mj-lt"/>
            </a:endParaRPr>
          </a:p>
          <a:p>
            <a:pPr eaLnBrk="1" fontAlgn="auto" hangingPunct="1">
              <a:lnSpc>
                <a:spcPct val="100000"/>
              </a:lnSpc>
              <a:spcBef>
                <a:spcPct val="0"/>
              </a:spcBef>
              <a:spcAft>
                <a:spcPts val="0"/>
              </a:spcAft>
              <a:buFontTx/>
              <a:buChar char="-"/>
              <a:defRPr/>
            </a:pPr>
            <a:r>
              <a:rPr lang="vi-VN" b="1" dirty="0">
                <a:solidFill>
                  <a:srgbClr val="9900CC"/>
                </a:solidFill>
                <a:latin typeface="+mj-lt"/>
              </a:rPr>
              <a:t>Nét 2: </a:t>
            </a:r>
            <a:r>
              <a:rPr lang="vi-VN" dirty="0">
                <a:latin typeface="+mj-lt"/>
              </a:rPr>
              <a:t>Từ điểm dừng bút của nét 1, hơi lượn xuống để viết </a:t>
            </a:r>
            <a:r>
              <a:rPr lang="vi-VN" dirty="0">
                <a:solidFill>
                  <a:srgbClr val="FF0000"/>
                </a:solidFill>
                <a:latin typeface="+mj-lt"/>
              </a:rPr>
              <a:t>nét móc ngược trái</a:t>
            </a:r>
            <a:r>
              <a:rPr lang="vi-VN" dirty="0">
                <a:latin typeface="+mj-lt"/>
              </a:rPr>
              <a:t>, khi chạm đường kẻ 1 thì lượn cong lên rồi uốn vào trong. Dừng bút giữa đường kẻ 1 và đường kẻ 2. </a:t>
            </a:r>
            <a:endParaRPr lang="en-US" dirty="0">
              <a:latin typeface="+mj-lt"/>
            </a:endParaRPr>
          </a:p>
          <a:p>
            <a:pPr eaLnBrk="1" fontAlgn="auto" hangingPunct="1">
              <a:lnSpc>
                <a:spcPct val="100000"/>
              </a:lnSpc>
              <a:spcBef>
                <a:spcPct val="0"/>
              </a:spcBef>
              <a:spcAft>
                <a:spcPts val="0"/>
              </a:spcAft>
              <a:buFont typeface="Arial" panose="020B0604020202020204" pitchFamily="34" charset="0"/>
              <a:buNone/>
              <a:defRPr/>
            </a:pPr>
            <a:r>
              <a:rPr lang="vi-VN" b="1" dirty="0">
                <a:solidFill>
                  <a:srgbClr val="0000CC"/>
                </a:solidFill>
                <a:latin typeface="+mj-lt"/>
              </a:rPr>
              <a:t>Chú ý: Chân nét móc rộng hơn nét cong ở đầu chữ.</a:t>
            </a:r>
            <a:endParaRPr lang="en-US" altLang="en-US" sz="3200" b="1" dirty="0">
              <a:solidFill>
                <a:srgbClr val="0000CC"/>
              </a:solidFill>
              <a:latin typeface="+mj-lt"/>
            </a:endParaRPr>
          </a:p>
        </p:txBody>
      </p:sp>
      <p:pic>
        <p:nvPicPr>
          <p:cNvPr id="6152" name="Picture 2">
            <a:extLst>
              <a:ext uri="{FF2B5EF4-FFF2-40B4-BE49-F238E27FC236}">
                <a16:creationId xmlns:a16="http://schemas.microsoft.com/office/drawing/2014/main" id="{7A6137AC-5F72-7C17-638D-635039AEC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9388"/>
            <a:ext cx="3367088"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par>
                          <p:cTn id="22" fill="hold" nodeType="afterGroup">
                            <p:stCondLst>
                              <p:cond delay="0"/>
                            </p:stCondLst>
                            <p:childTnLst>
                              <p:par>
                                <p:cTn id="23" presetID="10" presetClass="entr" presetSubtype="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1000"/>
                                        <p:tgtEl>
                                          <p:spTgt spid="11">
                                            <p:txEl>
                                              <p:pRg st="1" end="1"/>
                                            </p:txEl>
                                          </p:spTgt>
                                        </p:tgtEl>
                                      </p:cBhvr>
                                    </p:animEffect>
                                  </p:childTnLst>
                                </p:cTn>
                              </p:par>
                            </p:childTnLst>
                          </p:cTn>
                        </p:par>
                        <p:par>
                          <p:cTn id="36" fill="hold" nodeType="afterGroup">
                            <p:stCondLst>
                              <p:cond delay="1000"/>
                            </p:stCondLst>
                            <p:childTnLst>
                              <p:par>
                                <p:cTn id="37" presetID="10" presetClass="entr" presetSubtype="0" fill="hold" nodeType="after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fade">
                                      <p:cBhvr>
                                        <p:cTn id="39"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6"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a:extLst>
              <a:ext uri="{FF2B5EF4-FFF2-40B4-BE49-F238E27FC236}">
                <a16:creationId xmlns:a16="http://schemas.microsoft.com/office/drawing/2014/main" id="{A25D8CAB-B4BF-EF84-03D9-8D4A36D754FC}"/>
              </a:ext>
            </a:extLst>
          </p:cNvPr>
          <p:cNvSpPr>
            <a:spLocks noChangeArrowheads="1"/>
          </p:cNvSpPr>
          <p:nvPr/>
        </p:nvSpPr>
        <p:spPr bwMode="auto">
          <a:xfrm>
            <a:off x="438150" y="2861177"/>
            <a:ext cx="11315700" cy="22194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tabLst>
                <a:tab pos="1603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603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603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603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603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603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603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603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60338" algn="l"/>
              </a:tabLst>
              <a:defRPr>
                <a:solidFill>
                  <a:schemeClr val="tx1"/>
                </a:solidFill>
                <a:latin typeface="Calibri" panose="020F0502020204030204" pitchFamily="34" charset="0"/>
              </a:defRPr>
            </a:lvl9pPr>
          </a:lstStyle>
          <a:p>
            <a:pPr algn="ctr">
              <a:lnSpc>
                <a:spcPct val="150000"/>
              </a:lnSpc>
              <a:buNone/>
            </a:pPr>
            <a:r>
              <a:rPr lang="nl-NL" sz="3200" b="1">
                <a:latin typeface="Sitka Small" panose="02000505000000020004" pitchFamily="2" charset="0"/>
              </a:rPr>
              <a:t>Câu thơ giới thiệu về Khánh Hòa: Khánh Hòa là nơi có trầm hương nổi tiếng, có cảnh non nước thơ mộng, hữu tình, cuốn hút du khách.</a:t>
            </a:r>
            <a:endParaRPr lang="en-GB" sz="3200" b="1">
              <a:latin typeface="Sitka Small" panose="02000505000000020004" pitchFamily="2" charset="0"/>
            </a:endParaRPr>
          </a:p>
        </p:txBody>
      </p:sp>
      <p:sp>
        <p:nvSpPr>
          <p:cNvPr id="16387" name="Text Box 2">
            <a:extLst>
              <a:ext uri="{FF2B5EF4-FFF2-40B4-BE49-F238E27FC236}">
                <a16:creationId xmlns:a16="http://schemas.microsoft.com/office/drawing/2014/main" id="{92F7744F-680E-DCDC-0AA4-34C3BDAAFD85}"/>
              </a:ext>
            </a:extLst>
          </p:cNvPr>
          <p:cNvSpPr txBox="1">
            <a:spLocks noChangeArrowheads="1"/>
          </p:cNvSpPr>
          <p:nvPr/>
        </p:nvSpPr>
        <p:spPr bwMode="auto">
          <a:xfrm>
            <a:off x="4419600" y="55563"/>
            <a:ext cx="4419600" cy="706437"/>
          </a:xfrm>
          <a:prstGeom prst="rect">
            <a:avLst/>
          </a:prstGeom>
          <a:solidFill>
            <a:schemeClr val="bg1"/>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Câu ứng dụng</a:t>
            </a:r>
          </a:p>
        </p:txBody>
      </p:sp>
      <p:sp>
        <p:nvSpPr>
          <p:cNvPr id="8" name="Rectangle 7">
            <a:extLst>
              <a:ext uri="{FF2B5EF4-FFF2-40B4-BE49-F238E27FC236}">
                <a16:creationId xmlns:a16="http://schemas.microsoft.com/office/drawing/2014/main" id="{147F0473-E18E-3F5B-4DFC-308DEF68E42B}"/>
              </a:ext>
            </a:extLst>
          </p:cNvPr>
          <p:cNvSpPr/>
          <p:nvPr/>
        </p:nvSpPr>
        <p:spPr>
          <a:xfrm>
            <a:off x="1091293" y="425331"/>
            <a:ext cx="13211175" cy="180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600"/>
              </a:spcAft>
            </a:pPr>
            <a:r>
              <a:rPr lang="nl-NL" sz="4400" b="1">
                <a:solidFill>
                  <a:srgbClr val="0000CC"/>
                </a:solidFill>
                <a:effectLst/>
                <a:latin typeface="HP001 4 hàng" panose="020B0603050302020204" pitchFamily="34" charset="0"/>
                <a:ea typeface="Times New Roman" panose="02020603050405020304" pitchFamily="18" charset="0"/>
              </a:rPr>
              <a:t>    Khánh Hòa là xứ trầm hương</a:t>
            </a:r>
            <a:endParaRPr lang="en-GB" sz="4400" b="1">
              <a:latin typeface="HP001 4 hàng" panose="020B0603050302020204" pitchFamily="34" charset="0"/>
              <a:ea typeface="Times New Roman" panose="02020603050405020304" pitchFamily="18" charset="0"/>
            </a:endParaRPr>
          </a:p>
        </p:txBody>
      </p:sp>
      <p:sp>
        <p:nvSpPr>
          <p:cNvPr id="6" name="Rectangle 5">
            <a:extLst>
              <a:ext uri="{FF2B5EF4-FFF2-40B4-BE49-F238E27FC236}">
                <a16:creationId xmlns:a16="http://schemas.microsoft.com/office/drawing/2014/main" id="{855E75F1-ECB4-E3DC-24D8-4A291EC61F1C}"/>
              </a:ext>
            </a:extLst>
          </p:cNvPr>
          <p:cNvSpPr/>
          <p:nvPr/>
        </p:nvSpPr>
        <p:spPr>
          <a:xfrm>
            <a:off x="1254587" y="1297211"/>
            <a:ext cx="13211175" cy="180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600"/>
              </a:spcAft>
            </a:pPr>
            <a:r>
              <a:rPr lang="nl-NL" sz="4400" b="1" dirty="0">
                <a:solidFill>
                  <a:srgbClr val="0000CC"/>
                </a:solidFill>
                <a:effectLst/>
                <a:latin typeface="HP001 4 hàng" panose="020B0603050302020204" pitchFamily="34" charset="0"/>
                <a:ea typeface="Times New Roman" panose="02020603050405020304" pitchFamily="18" charset="0"/>
              </a:rPr>
              <a:t>Non xanh nước biệc người thương đi về.</a:t>
            </a:r>
            <a:endParaRPr lang="en-GB" sz="4400" b="1" dirty="0">
              <a:effectLst/>
              <a:latin typeface="HP001 4 hàng" panose="020B0603050302020204" pitchFamily="34"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34"/>
                                        </p:tgtEl>
                                        <p:attrNameLst>
                                          <p:attrName>style.visibility</p:attrName>
                                        </p:attrNameLst>
                                      </p:cBhvr>
                                      <p:to>
                                        <p:strVal val="visible"/>
                                      </p:to>
                                    </p:set>
                                    <p:animEffect transition="in" filter="box(in)">
                                      <p:cBhvr>
                                        <p:cTn id="7"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1B49E9A7-ADBF-52CD-3199-E072D3535368}"/>
              </a:ext>
            </a:extLst>
          </p:cNvPr>
          <p:cNvSpPr>
            <a:spLocks noChangeArrowheads="1"/>
          </p:cNvSpPr>
          <p:nvPr/>
        </p:nvSpPr>
        <p:spPr bwMode="auto">
          <a:xfrm>
            <a:off x="1062038" y="3544888"/>
            <a:ext cx="8362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Arial" panose="020B0604020202020204" pitchFamily="34" charset="0"/>
              <a:buChar char="-"/>
            </a:pPr>
            <a:r>
              <a:rPr lang="en-US" altLang="zh-CN" sz="3200" b="1">
                <a:latin typeface="Times New Roman" panose="02020603050405020304" pitchFamily="18" charset="0"/>
                <a:ea typeface="SimSun" panose="02010600030101010101" pitchFamily="2" charset="-122"/>
              </a:rPr>
              <a:t> Những chữ nào được viết hoa?</a:t>
            </a:r>
          </a:p>
        </p:txBody>
      </p:sp>
      <p:sp>
        <p:nvSpPr>
          <p:cNvPr id="18437" name="Text Box 2">
            <a:extLst>
              <a:ext uri="{FF2B5EF4-FFF2-40B4-BE49-F238E27FC236}">
                <a16:creationId xmlns:a16="http://schemas.microsoft.com/office/drawing/2014/main" id="{176945FD-9A98-416D-AE2E-DF15E754114A}"/>
              </a:ext>
            </a:extLst>
          </p:cNvPr>
          <p:cNvSpPr txBox="1">
            <a:spLocks noChangeArrowheads="1"/>
          </p:cNvSpPr>
          <p:nvPr/>
        </p:nvSpPr>
        <p:spPr bwMode="auto">
          <a:xfrm>
            <a:off x="4419600" y="55563"/>
            <a:ext cx="441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vi-VN" altLang="en-US" sz="4000" b="1">
                <a:solidFill>
                  <a:srgbClr val="0000CC"/>
                </a:solidFill>
                <a:latin typeface="Times New Roman" panose="02020603050405020304" pitchFamily="18" charset="0"/>
                <a:cs typeface="Times New Roman" panose="02020603050405020304" pitchFamily="18" charset="0"/>
              </a:rPr>
              <a:t>Câu ứng dụng</a:t>
            </a:r>
          </a:p>
        </p:txBody>
      </p:sp>
      <p:sp>
        <p:nvSpPr>
          <p:cNvPr id="8" name="Rectangle 7">
            <a:extLst>
              <a:ext uri="{FF2B5EF4-FFF2-40B4-BE49-F238E27FC236}">
                <a16:creationId xmlns:a16="http://schemas.microsoft.com/office/drawing/2014/main" id="{F9232665-F819-F8BC-6EA1-4C10E18A7082}"/>
              </a:ext>
            </a:extLst>
          </p:cNvPr>
          <p:cNvSpPr/>
          <p:nvPr/>
        </p:nvSpPr>
        <p:spPr>
          <a:xfrm>
            <a:off x="1091293" y="376344"/>
            <a:ext cx="13211175" cy="180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600"/>
              </a:spcAft>
            </a:pPr>
            <a:r>
              <a:rPr lang="nl-NL" sz="4400" b="1" dirty="0">
                <a:solidFill>
                  <a:srgbClr val="0000CC"/>
                </a:solidFill>
                <a:effectLst/>
                <a:latin typeface="HP001 4 hàng" panose="020B0603050302020204" pitchFamily="34" charset="0"/>
                <a:ea typeface="Times New Roman" panose="02020603050405020304" pitchFamily="18" charset="0"/>
              </a:rPr>
              <a:t>    Khánh Hòa là xứ trầm hương</a:t>
            </a:r>
            <a:endParaRPr lang="en-GB" sz="4400" b="1" dirty="0">
              <a:latin typeface="HP001 4 hàng" panose="020B0603050302020204" pitchFamily="34" charset="0"/>
              <a:ea typeface="Times New Roman" panose="02020603050405020304" pitchFamily="18" charset="0"/>
            </a:endParaRPr>
          </a:p>
        </p:txBody>
      </p:sp>
      <p:sp>
        <p:nvSpPr>
          <p:cNvPr id="9" name="Rectangle 8">
            <a:extLst>
              <a:ext uri="{FF2B5EF4-FFF2-40B4-BE49-F238E27FC236}">
                <a16:creationId xmlns:a16="http://schemas.microsoft.com/office/drawing/2014/main" id="{8D2A8D72-4FD4-95E4-0482-C559441F34E2}"/>
              </a:ext>
            </a:extLst>
          </p:cNvPr>
          <p:cNvSpPr/>
          <p:nvPr/>
        </p:nvSpPr>
        <p:spPr>
          <a:xfrm>
            <a:off x="1254587" y="1248224"/>
            <a:ext cx="13211175" cy="180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15000"/>
              </a:lnSpc>
              <a:spcAft>
                <a:spcPts val="600"/>
              </a:spcAft>
            </a:pPr>
            <a:r>
              <a:rPr lang="nl-NL" sz="4400" b="1">
                <a:solidFill>
                  <a:srgbClr val="0000CC"/>
                </a:solidFill>
                <a:effectLst/>
                <a:latin typeface="HP001 4 hàng" panose="020B0603050302020204" pitchFamily="34" charset="0"/>
                <a:ea typeface="Times New Roman" panose="02020603050405020304" pitchFamily="18" charset="0"/>
              </a:rPr>
              <a:t>Non xanh nước biệc người thương đi về.</a:t>
            </a:r>
            <a:endParaRPr lang="en-GB" sz="4400" b="1">
              <a:effectLst/>
              <a:latin typeface="HP001 4 hàng" panose="020B0603050302020204" pitchFamily="34" charset="0"/>
              <a:ea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413277B4-4637-52BB-B195-68D3AD5C3BCC}"/>
              </a:ext>
            </a:extLst>
          </p:cNvPr>
          <p:cNvSpPr/>
          <p:nvPr/>
        </p:nvSpPr>
        <p:spPr>
          <a:xfrm>
            <a:off x="3607236" y="-74719"/>
            <a:ext cx="5993963" cy="729704"/>
          </a:xfrm>
          <a:prstGeom prst="roundRect">
            <a:avLst/>
          </a:prstGeom>
          <a:no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UTM Avo" panose="02040603050506020204" pitchFamily="18" charset="0"/>
                <a:ea typeface="AvantGarde" panose="00000400000000000000" pitchFamily="2" charset="0"/>
                <a:cs typeface="AvantGarde" panose="00000400000000000000" pitchFamily="2" charset="0"/>
              </a:rPr>
              <a:t>ĐỂ CHÁU NẮM TAY ÔNG</a:t>
            </a:r>
          </a:p>
        </p:txBody>
      </p:sp>
      <p:sp>
        <p:nvSpPr>
          <p:cNvPr id="27" name="Rectangle: Rounded Corners 26">
            <a:extLst>
              <a:ext uri="{FF2B5EF4-FFF2-40B4-BE49-F238E27FC236}">
                <a16:creationId xmlns:a16="http://schemas.microsoft.com/office/drawing/2014/main" id="{984CDF1F-E12D-CD2E-40DE-9366ACB67B2B}"/>
              </a:ext>
            </a:extLst>
          </p:cNvPr>
          <p:cNvSpPr/>
          <p:nvPr/>
        </p:nvSpPr>
        <p:spPr>
          <a:xfrm>
            <a:off x="328246" y="601659"/>
            <a:ext cx="11535508" cy="6256341"/>
          </a:xfrm>
          <a:prstGeom prst="roundRect">
            <a:avLst>
              <a:gd name="adj" fmla="val 0"/>
            </a:avLst>
          </a:prstGeom>
          <a:solidFill>
            <a:schemeClr val="bg1"/>
          </a:solidFill>
          <a:ln w="19050">
            <a:solidFill>
              <a:srgbClr val="31ADB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133"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6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2600" b="0" i="0" dirty="0">
              <a:solidFill>
                <a:srgbClr val="000000"/>
              </a:solidFill>
              <a:effectLst/>
              <a:latin typeface="Times New Roman" panose="02020603050405020304" pitchFamily="18" charset="0"/>
              <a:cs typeface="Times New Roman" panose="02020603050405020304" pitchFamily="18" charset="0"/>
            </a:endParaRP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p>
          <a:p>
            <a:pPr algn="r"/>
            <a:r>
              <a:rPr lang="vi-VN" sz="2600" b="0" i="0" dirty="0">
                <a:solidFill>
                  <a:srgbClr val="000000"/>
                </a:solidFill>
                <a:effectLst/>
                <a:latin typeface="Times New Roman" panose="02020603050405020304" pitchFamily="18" charset="0"/>
                <a:cs typeface="Times New Roman" panose="02020603050405020304" pitchFamily="18" charset="0"/>
              </a:rPr>
              <a:t>(Dương Thụy)</a:t>
            </a:r>
          </a:p>
        </p:txBody>
      </p:sp>
      <p:sp>
        <p:nvSpPr>
          <p:cNvPr id="5" name="Wave 62">
            <a:extLst>
              <a:ext uri="{FF2B5EF4-FFF2-40B4-BE49-F238E27FC236}">
                <a16:creationId xmlns:a16="http://schemas.microsoft.com/office/drawing/2014/main" id="{1B5B0DC5-013B-3FB4-ED3A-AD5A2210F7AF}"/>
              </a:ext>
            </a:extLst>
          </p:cNvPr>
          <p:cNvSpPr/>
          <p:nvPr/>
        </p:nvSpPr>
        <p:spPr>
          <a:xfrm>
            <a:off x="248057" y="46178"/>
            <a:ext cx="2163921" cy="746161"/>
          </a:xfrm>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753463" y="-162561"/>
                  <a:pt x="1408960" y="334482"/>
                  <a:pt x="2163921" y="93270"/>
                </a:cubicBezTo>
                <a:cubicBezTo>
                  <a:pt x="2197895" y="231644"/>
                  <a:pt x="1990553" y="495398"/>
                  <a:pt x="1898624" y="652891"/>
                </a:cubicBezTo>
                <a:cubicBezTo>
                  <a:pt x="1445905" y="855908"/>
                  <a:pt x="575869" y="356822"/>
                  <a:pt x="0" y="652891"/>
                </a:cubicBezTo>
                <a:cubicBezTo>
                  <a:pt x="159152" y="482169"/>
                  <a:pt x="124629" y="309895"/>
                  <a:pt x="265297" y="93270"/>
                </a:cubicBezTo>
                <a:close/>
              </a:path>
              <a:path w="2163921" h="746161" stroke="0" extrusionOk="0">
                <a:moveTo>
                  <a:pt x="265297" y="93270"/>
                </a:moveTo>
                <a:cubicBezTo>
                  <a:pt x="868904" y="-179525"/>
                  <a:pt x="1518129" y="371972"/>
                  <a:pt x="2163921" y="93270"/>
                </a:cubicBezTo>
                <a:cubicBezTo>
                  <a:pt x="2071297" y="297531"/>
                  <a:pt x="2073930" y="427913"/>
                  <a:pt x="1898624" y="652891"/>
                </a:cubicBezTo>
                <a:cubicBezTo>
                  <a:pt x="1447486" y="864221"/>
                  <a:pt x="583564" y="407452"/>
                  <a:pt x="0" y="652891"/>
                </a:cubicBezTo>
                <a:cubicBezTo>
                  <a:pt x="18648" y="507772"/>
                  <a:pt x="201902" y="338210"/>
                  <a:pt x="265297" y="93270"/>
                </a:cubicBezTo>
                <a:close/>
              </a:path>
              <a:path w="2163921" h="746161" fill="none" stroke="0" extrusionOk="0">
                <a:moveTo>
                  <a:pt x="265297" y="93270"/>
                </a:moveTo>
                <a:cubicBezTo>
                  <a:pt x="952291" y="-330234"/>
                  <a:pt x="1462782" y="318137"/>
                  <a:pt x="2163921" y="93270"/>
                </a:cubicBezTo>
                <a:cubicBezTo>
                  <a:pt x="2183625" y="214448"/>
                  <a:pt x="1994306" y="484087"/>
                  <a:pt x="1898624" y="652891"/>
                </a:cubicBezTo>
                <a:cubicBezTo>
                  <a:pt x="1413961" y="813080"/>
                  <a:pt x="578557" y="474799"/>
                  <a:pt x="0" y="652891"/>
                </a:cubicBezTo>
                <a:cubicBezTo>
                  <a:pt x="167018" y="469651"/>
                  <a:pt x="115589" y="327467"/>
                  <a:pt x="265297" y="93270"/>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265297 w 2163921"/>
                      <a:gd name="connsiteY0" fmla="*/ 93270 h 746161"/>
                      <a:gd name="connsiteX1" fmla="*/ 2163921 w 2163921"/>
                      <a:gd name="connsiteY1" fmla="*/ 93270 h 746161"/>
                      <a:gd name="connsiteX2" fmla="*/ 1898624 w 2163921"/>
                      <a:gd name="connsiteY2" fmla="*/ 652891 h 746161"/>
                      <a:gd name="connsiteX3" fmla="*/ 0 w 2163921"/>
                      <a:gd name="connsiteY3" fmla="*/ 652891 h 746161"/>
                      <a:gd name="connsiteX4" fmla="*/ 265297 w 2163921"/>
                      <a:gd name="connsiteY4" fmla="*/ 93270 h 74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21" h="746161" fill="none" extrusionOk="0">
                        <a:moveTo>
                          <a:pt x="265297" y="93270"/>
                        </a:moveTo>
                        <a:cubicBezTo>
                          <a:pt x="882389" y="-211624"/>
                          <a:pt x="1469904" y="369270"/>
                          <a:pt x="2163921" y="93270"/>
                        </a:cubicBezTo>
                        <a:cubicBezTo>
                          <a:pt x="2168484" y="207705"/>
                          <a:pt x="1998438" y="485273"/>
                          <a:pt x="1898624" y="652891"/>
                        </a:cubicBezTo>
                        <a:cubicBezTo>
                          <a:pt x="1341337" y="918527"/>
                          <a:pt x="618141" y="345824"/>
                          <a:pt x="0" y="652891"/>
                        </a:cubicBezTo>
                        <a:cubicBezTo>
                          <a:pt x="139470" y="473151"/>
                          <a:pt x="117560" y="310451"/>
                          <a:pt x="265297" y="93270"/>
                        </a:cubicBezTo>
                        <a:close/>
                      </a:path>
                      <a:path w="2163921" h="746161" stroke="0" extrusionOk="0">
                        <a:moveTo>
                          <a:pt x="265297" y="93270"/>
                        </a:moveTo>
                        <a:cubicBezTo>
                          <a:pt x="916215" y="-248247"/>
                          <a:pt x="1527950" y="381941"/>
                          <a:pt x="2163921" y="93270"/>
                        </a:cubicBezTo>
                        <a:cubicBezTo>
                          <a:pt x="2071280" y="308621"/>
                          <a:pt x="2066008" y="419689"/>
                          <a:pt x="1898624" y="652891"/>
                        </a:cubicBezTo>
                        <a:cubicBezTo>
                          <a:pt x="1328120" y="873232"/>
                          <a:pt x="608276" y="422139"/>
                          <a:pt x="0" y="652891"/>
                        </a:cubicBezTo>
                        <a:cubicBezTo>
                          <a:pt x="15901" y="526130"/>
                          <a:pt x="159958" y="340685"/>
                          <a:pt x="265297" y="9327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Chia đoạn</a:t>
            </a:r>
          </a:p>
        </p:txBody>
      </p:sp>
      <p:sp>
        <p:nvSpPr>
          <p:cNvPr id="7" name="Oval 6">
            <a:extLst>
              <a:ext uri="{FF2B5EF4-FFF2-40B4-BE49-F238E27FC236}">
                <a16:creationId xmlns:a16="http://schemas.microsoft.com/office/drawing/2014/main" id="{A43458E7-FACF-1E39-CBCF-1668ACFF6D0F}"/>
              </a:ext>
            </a:extLst>
          </p:cNvPr>
          <p:cNvSpPr/>
          <p:nvPr/>
        </p:nvSpPr>
        <p:spPr>
          <a:xfrm>
            <a:off x="863301" y="73513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sp>
        <p:nvSpPr>
          <p:cNvPr id="8" name="Oval 7">
            <a:extLst>
              <a:ext uri="{FF2B5EF4-FFF2-40B4-BE49-F238E27FC236}">
                <a16:creationId xmlns:a16="http://schemas.microsoft.com/office/drawing/2014/main" id="{5666A216-B466-1E9E-45CA-21804CE5B65D}"/>
              </a:ext>
            </a:extLst>
          </p:cNvPr>
          <p:cNvSpPr/>
          <p:nvPr/>
        </p:nvSpPr>
        <p:spPr>
          <a:xfrm>
            <a:off x="907281" y="1127691"/>
            <a:ext cx="372979" cy="307728"/>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2</a:t>
            </a:r>
          </a:p>
        </p:txBody>
      </p:sp>
      <p:sp>
        <p:nvSpPr>
          <p:cNvPr id="9" name="Oval 8">
            <a:extLst>
              <a:ext uri="{FF2B5EF4-FFF2-40B4-BE49-F238E27FC236}">
                <a16:creationId xmlns:a16="http://schemas.microsoft.com/office/drawing/2014/main" id="{6169168A-4357-3464-97AA-56D8C91F3AC8}"/>
              </a:ext>
            </a:extLst>
          </p:cNvPr>
          <p:cNvSpPr/>
          <p:nvPr/>
        </p:nvSpPr>
        <p:spPr>
          <a:xfrm>
            <a:off x="911815" y="2687263"/>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3</a:t>
            </a:r>
          </a:p>
        </p:txBody>
      </p:sp>
      <p:sp>
        <p:nvSpPr>
          <p:cNvPr id="10" name="Oval 9">
            <a:extLst>
              <a:ext uri="{FF2B5EF4-FFF2-40B4-BE49-F238E27FC236}">
                <a16:creationId xmlns:a16="http://schemas.microsoft.com/office/drawing/2014/main" id="{6F8F810F-606B-22D1-9D3F-D9E79C09E086}"/>
              </a:ext>
            </a:extLst>
          </p:cNvPr>
          <p:cNvSpPr/>
          <p:nvPr/>
        </p:nvSpPr>
        <p:spPr>
          <a:xfrm>
            <a:off x="863301" y="4540547"/>
            <a:ext cx="368445" cy="30071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4</a:t>
            </a:r>
          </a:p>
        </p:txBody>
      </p:sp>
    </p:spTree>
    <p:extLst>
      <p:ext uri="{BB962C8B-B14F-4D97-AF65-F5344CB8AC3E}">
        <p14:creationId xmlns:p14="http://schemas.microsoft.com/office/powerpoint/2010/main" val="2076949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7">
                                            <p:txEl>
                                              <p:pRg st="0" end="0"/>
                                            </p:txEl>
                                          </p:spTgt>
                                        </p:tgtEl>
                                        <p:attrNameLst>
                                          <p:attrName>style.color</p:attrName>
                                        </p:attrNameLst>
                                      </p:cBhvr>
                                      <p:to>
                                        <a:schemeClr val="accent2"/>
                                      </p:to>
                                    </p:animClr>
                                    <p:animClr clrSpc="rgb" dir="cw">
                                      <p:cBhvr>
                                        <p:cTn id="21" dur="500" fill="hold"/>
                                        <p:tgtEl>
                                          <p:spTgt spid="27">
                                            <p:txEl>
                                              <p:pRg st="0" end="0"/>
                                            </p:txEl>
                                          </p:spTgt>
                                        </p:tgtEl>
                                        <p:attrNameLst>
                                          <p:attrName>fillcolor</p:attrName>
                                        </p:attrNameLst>
                                      </p:cBhvr>
                                      <p:to>
                                        <a:schemeClr val="accent2"/>
                                      </p:to>
                                    </p:animClr>
                                    <p:set>
                                      <p:cBhvr>
                                        <p:cTn id="22" dur="500" fill="hold"/>
                                        <p:tgtEl>
                                          <p:spTgt spid="27">
                                            <p:txEl>
                                              <p:pRg st="0" end="0"/>
                                            </p:txEl>
                                          </p:spTgt>
                                        </p:tgtEl>
                                        <p:attrNameLst>
                                          <p:attrName>fill.type</p:attrName>
                                        </p:attrNameLst>
                                      </p:cBhvr>
                                      <p:to>
                                        <p:strVal val="solid"/>
                                      </p:to>
                                    </p:set>
                                    <p:set>
                                      <p:cBhvr>
                                        <p:cTn id="23" dur="500" fill="hold"/>
                                        <p:tgtEl>
                                          <p:spTgt spid="27">
                                            <p:txEl>
                                              <p:pRg st="0" end="0"/>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7">
                                            <p:txEl>
                                              <p:pRg st="1" end="1"/>
                                            </p:txEl>
                                          </p:spTgt>
                                        </p:tgtEl>
                                        <p:attrNameLst>
                                          <p:attrName>style.color</p:attrName>
                                        </p:attrNameLst>
                                      </p:cBhvr>
                                      <p:to>
                                        <a:srgbClr val="0000CC"/>
                                      </p:to>
                                    </p:animClr>
                                    <p:animClr clrSpc="rgb" dir="cw">
                                      <p:cBhvr>
                                        <p:cTn id="35" dur="500" fill="hold"/>
                                        <p:tgtEl>
                                          <p:spTgt spid="27">
                                            <p:txEl>
                                              <p:pRg st="1" end="1"/>
                                            </p:txEl>
                                          </p:spTgt>
                                        </p:tgtEl>
                                        <p:attrNameLst>
                                          <p:attrName>fillcolor</p:attrName>
                                        </p:attrNameLst>
                                      </p:cBhvr>
                                      <p:to>
                                        <a:srgbClr val="0000CC"/>
                                      </p:to>
                                    </p:animClr>
                                    <p:set>
                                      <p:cBhvr>
                                        <p:cTn id="36" dur="500" fill="hold"/>
                                        <p:tgtEl>
                                          <p:spTgt spid="27">
                                            <p:txEl>
                                              <p:pRg st="1" end="1"/>
                                            </p:txEl>
                                          </p:spTgt>
                                        </p:tgtEl>
                                        <p:attrNameLst>
                                          <p:attrName>fill.type</p:attrName>
                                        </p:attrNameLst>
                                      </p:cBhvr>
                                      <p:to>
                                        <p:strVal val="solid"/>
                                      </p:to>
                                    </p:set>
                                    <p:set>
                                      <p:cBhvr>
                                        <p:cTn id="37" dur="500" fill="hold"/>
                                        <p:tgtEl>
                                          <p:spTgt spid="27">
                                            <p:txEl>
                                              <p:pRg st="1" end="1"/>
                                            </p:txEl>
                                          </p:spTgt>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nodeType="clickEffect">
                                  <p:stCondLst>
                                    <p:cond delay="0"/>
                                  </p:stCondLst>
                                  <p:childTnLst>
                                    <p:animClr clrSpc="rgb" dir="cw">
                                      <p:cBhvr override="childStyle">
                                        <p:cTn id="48" dur="500" fill="hold"/>
                                        <p:tgtEl>
                                          <p:spTgt spid="27">
                                            <p:txEl>
                                              <p:pRg st="2" end="2"/>
                                            </p:txEl>
                                          </p:spTgt>
                                        </p:tgtEl>
                                        <p:attrNameLst>
                                          <p:attrName>style.color</p:attrName>
                                        </p:attrNameLst>
                                      </p:cBhvr>
                                      <p:to>
                                        <a:srgbClr val="00B050"/>
                                      </p:to>
                                    </p:animClr>
                                    <p:animClr clrSpc="rgb" dir="cw">
                                      <p:cBhvr>
                                        <p:cTn id="49" dur="500" fill="hold"/>
                                        <p:tgtEl>
                                          <p:spTgt spid="27">
                                            <p:txEl>
                                              <p:pRg st="2" end="2"/>
                                            </p:txEl>
                                          </p:spTgt>
                                        </p:tgtEl>
                                        <p:attrNameLst>
                                          <p:attrName>fillcolor</p:attrName>
                                        </p:attrNameLst>
                                      </p:cBhvr>
                                      <p:to>
                                        <a:srgbClr val="00B050"/>
                                      </p:to>
                                    </p:animClr>
                                    <p:set>
                                      <p:cBhvr>
                                        <p:cTn id="50" dur="500" fill="hold"/>
                                        <p:tgtEl>
                                          <p:spTgt spid="27">
                                            <p:txEl>
                                              <p:pRg st="2" end="2"/>
                                            </p:txEl>
                                          </p:spTgt>
                                        </p:tgtEl>
                                        <p:attrNameLst>
                                          <p:attrName>fill.type</p:attrName>
                                        </p:attrNameLst>
                                      </p:cBhvr>
                                      <p:to>
                                        <p:strVal val="solid"/>
                                      </p:to>
                                    </p:set>
                                    <p:set>
                                      <p:cBhvr>
                                        <p:cTn id="51" dur="500" fill="hold"/>
                                        <p:tgtEl>
                                          <p:spTgt spid="27">
                                            <p:txEl>
                                              <p:pRg st="2" end="2"/>
                                            </p:txEl>
                                          </p:spTgt>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nodeType="clickEffect">
                                  <p:stCondLst>
                                    <p:cond delay="0"/>
                                  </p:stCondLst>
                                  <p:childTnLst>
                                    <p:animClr clrSpc="rgb" dir="cw">
                                      <p:cBhvr override="childStyle">
                                        <p:cTn id="62" dur="500" fill="hold"/>
                                        <p:tgtEl>
                                          <p:spTgt spid="27">
                                            <p:txEl>
                                              <p:pRg st="3" end="3"/>
                                            </p:txEl>
                                          </p:spTgt>
                                        </p:tgtEl>
                                        <p:attrNameLst>
                                          <p:attrName>style.color</p:attrName>
                                        </p:attrNameLst>
                                      </p:cBhvr>
                                      <p:to>
                                        <a:srgbClr val="8F410A"/>
                                      </p:to>
                                    </p:animClr>
                                    <p:animClr clrSpc="rgb" dir="cw">
                                      <p:cBhvr>
                                        <p:cTn id="63" dur="500" fill="hold"/>
                                        <p:tgtEl>
                                          <p:spTgt spid="27">
                                            <p:txEl>
                                              <p:pRg st="3" end="3"/>
                                            </p:txEl>
                                          </p:spTgt>
                                        </p:tgtEl>
                                        <p:attrNameLst>
                                          <p:attrName>fillcolor</p:attrName>
                                        </p:attrNameLst>
                                      </p:cBhvr>
                                      <p:to>
                                        <a:srgbClr val="8F410A"/>
                                      </p:to>
                                    </p:animClr>
                                    <p:set>
                                      <p:cBhvr>
                                        <p:cTn id="64" dur="500" fill="hold"/>
                                        <p:tgtEl>
                                          <p:spTgt spid="27">
                                            <p:txEl>
                                              <p:pRg st="3" end="3"/>
                                            </p:txEl>
                                          </p:spTgt>
                                        </p:tgtEl>
                                        <p:attrNameLst>
                                          <p:attrName>fill.type</p:attrName>
                                        </p:attrNameLst>
                                      </p:cBhvr>
                                      <p:to>
                                        <p:strVal val="solid"/>
                                      </p:to>
                                    </p:set>
                                    <p:set>
                                      <p:cBhvr>
                                        <p:cTn id="65" dur="500" fill="hold"/>
                                        <p:tgtEl>
                                          <p:spTgt spid="27">
                                            <p:txEl>
                                              <p:pRg st="3" end="3"/>
                                            </p:txEl>
                                          </p:spTgt>
                                        </p:tgtEl>
                                        <p:attrNameLst>
                                          <p:attrName>fill.on</p:attrName>
                                        </p:attrNameLst>
                                      </p:cBhvr>
                                      <p:to>
                                        <p:strVal val="true"/>
                                      </p:to>
                                    </p:set>
                                  </p:childTnLst>
                                </p:cTn>
                              </p:par>
                              <p:par>
                                <p:cTn id="66" presetID="19" presetClass="emph" presetSubtype="0" fill="hold" nodeType="withEffect">
                                  <p:stCondLst>
                                    <p:cond delay="0"/>
                                  </p:stCondLst>
                                  <p:childTnLst>
                                    <p:animClr clrSpc="rgb" dir="cw">
                                      <p:cBhvr override="childStyle">
                                        <p:cTn id="67" dur="500" fill="hold"/>
                                        <p:tgtEl>
                                          <p:spTgt spid="27">
                                            <p:txEl>
                                              <p:pRg st="4" end="4"/>
                                            </p:txEl>
                                          </p:spTgt>
                                        </p:tgtEl>
                                        <p:attrNameLst>
                                          <p:attrName>style.color</p:attrName>
                                        </p:attrNameLst>
                                      </p:cBhvr>
                                      <p:to>
                                        <a:srgbClr val="8F410A"/>
                                      </p:to>
                                    </p:animClr>
                                    <p:animClr clrSpc="rgb" dir="cw">
                                      <p:cBhvr>
                                        <p:cTn id="68" dur="500" fill="hold"/>
                                        <p:tgtEl>
                                          <p:spTgt spid="27">
                                            <p:txEl>
                                              <p:pRg st="4" end="4"/>
                                            </p:txEl>
                                          </p:spTgt>
                                        </p:tgtEl>
                                        <p:attrNameLst>
                                          <p:attrName>fillcolor</p:attrName>
                                        </p:attrNameLst>
                                      </p:cBhvr>
                                      <p:to>
                                        <a:srgbClr val="8F410A"/>
                                      </p:to>
                                    </p:animClr>
                                    <p:set>
                                      <p:cBhvr>
                                        <p:cTn id="69" dur="500" fill="hold"/>
                                        <p:tgtEl>
                                          <p:spTgt spid="27">
                                            <p:txEl>
                                              <p:pRg st="4" end="4"/>
                                            </p:txEl>
                                          </p:spTgt>
                                        </p:tgtEl>
                                        <p:attrNameLst>
                                          <p:attrName>fill.type</p:attrName>
                                        </p:attrNameLst>
                                      </p:cBhvr>
                                      <p:to>
                                        <p:strVal val="solid"/>
                                      </p:to>
                                    </p:set>
                                    <p:set>
                                      <p:cBhvr>
                                        <p:cTn id="70" dur="500" fill="hold"/>
                                        <p:tgtEl>
                                          <p:spTgt spid="27">
                                            <p:txEl>
                                              <p:pRg st="4" end="4"/>
                                            </p:txEl>
                                          </p:spTgt>
                                        </p:tgtEl>
                                        <p:attrNameLst>
                                          <p:attrName>fill.on</p:attrName>
                                        </p:attrNameLst>
                                      </p:cBhvr>
                                      <p:to>
                                        <p:strVal val="true"/>
                                      </p:to>
                                    </p:set>
                                  </p:childTnLst>
                                </p:cTn>
                              </p:par>
                              <p:par>
                                <p:cTn id="71" presetID="19" presetClass="emph" presetSubtype="0" fill="hold" nodeType="withEffect">
                                  <p:stCondLst>
                                    <p:cond delay="0"/>
                                  </p:stCondLst>
                                  <p:childTnLst>
                                    <p:animClr clrSpc="rgb" dir="cw">
                                      <p:cBhvr override="childStyle">
                                        <p:cTn id="72" dur="500" fill="hold"/>
                                        <p:tgtEl>
                                          <p:spTgt spid="27">
                                            <p:txEl>
                                              <p:pRg st="5" end="5"/>
                                            </p:txEl>
                                          </p:spTgt>
                                        </p:tgtEl>
                                        <p:attrNameLst>
                                          <p:attrName>style.color</p:attrName>
                                        </p:attrNameLst>
                                      </p:cBhvr>
                                      <p:to>
                                        <a:srgbClr val="8F410A"/>
                                      </p:to>
                                    </p:animClr>
                                    <p:animClr clrSpc="rgb" dir="cw">
                                      <p:cBhvr>
                                        <p:cTn id="73" dur="500" fill="hold"/>
                                        <p:tgtEl>
                                          <p:spTgt spid="27">
                                            <p:txEl>
                                              <p:pRg st="5" end="5"/>
                                            </p:txEl>
                                          </p:spTgt>
                                        </p:tgtEl>
                                        <p:attrNameLst>
                                          <p:attrName>fillcolor</p:attrName>
                                        </p:attrNameLst>
                                      </p:cBhvr>
                                      <p:to>
                                        <a:srgbClr val="8F410A"/>
                                      </p:to>
                                    </p:animClr>
                                    <p:set>
                                      <p:cBhvr>
                                        <p:cTn id="74" dur="500" fill="hold"/>
                                        <p:tgtEl>
                                          <p:spTgt spid="27">
                                            <p:txEl>
                                              <p:pRg st="5" end="5"/>
                                            </p:txEl>
                                          </p:spTgt>
                                        </p:tgtEl>
                                        <p:attrNameLst>
                                          <p:attrName>fill.type</p:attrName>
                                        </p:attrNameLst>
                                      </p:cBhvr>
                                      <p:to>
                                        <p:strVal val="solid"/>
                                      </p:to>
                                    </p:set>
                                    <p:set>
                                      <p:cBhvr>
                                        <p:cTn id="75" dur="500" fill="hold"/>
                                        <p:tgtEl>
                                          <p:spTgt spid="2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1262274" y="1129646"/>
            <a:ext cx="3687589" cy="975915"/>
          </a:xfrm>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163821" y="-145066"/>
                  <a:pt x="2506882" y="470277"/>
                  <a:pt x="3687589" y="121989"/>
                </a:cubicBezTo>
                <a:cubicBezTo>
                  <a:pt x="3635004" y="222774"/>
                  <a:pt x="3321026" y="647898"/>
                  <a:pt x="3235491" y="853926"/>
                </a:cubicBezTo>
                <a:cubicBezTo>
                  <a:pt x="2357209" y="1140663"/>
                  <a:pt x="802848" y="519014"/>
                  <a:pt x="0" y="853926"/>
                </a:cubicBezTo>
                <a:cubicBezTo>
                  <a:pt x="284070" y="535848"/>
                  <a:pt x="279879" y="515095"/>
                  <a:pt x="452098" y="121989"/>
                </a:cubicBezTo>
                <a:close/>
              </a:path>
              <a:path w="3687589" h="975915" stroke="0" extrusionOk="0">
                <a:moveTo>
                  <a:pt x="452098" y="121989"/>
                </a:moveTo>
                <a:cubicBezTo>
                  <a:pt x="1574660" y="-362855"/>
                  <a:pt x="2494589" y="363549"/>
                  <a:pt x="3687589" y="121989"/>
                </a:cubicBezTo>
                <a:cubicBezTo>
                  <a:pt x="3529473" y="448649"/>
                  <a:pt x="3389943" y="682270"/>
                  <a:pt x="3235491" y="853926"/>
                </a:cubicBezTo>
                <a:cubicBezTo>
                  <a:pt x="2369166" y="1113356"/>
                  <a:pt x="922983" y="402202"/>
                  <a:pt x="0" y="853926"/>
                </a:cubicBezTo>
                <a:cubicBezTo>
                  <a:pt x="213380" y="480249"/>
                  <a:pt x="351128" y="429141"/>
                  <a:pt x="452098" y="121989"/>
                </a:cubicBezTo>
                <a:close/>
              </a:path>
              <a:path w="3687589" h="975915" fill="none" stroke="0" extrusionOk="0">
                <a:moveTo>
                  <a:pt x="452098" y="121989"/>
                </a:moveTo>
                <a:cubicBezTo>
                  <a:pt x="1444872" y="-363414"/>
                  <a:pt x="2515007" y="264329"/>
                  <a:pt x="3687589" y="121989"/>
                </a:cubicBezTo>
                <a:cubicBezTo>
                  <a:pt x="3663410" y="230428"/>
                  <a:pt x="3300377" y="632871"/>
                  <a:pt x="3235491" y="853926"/>
                </a:cubicBezTo>
                <a:cubicBezTo>
                  <a:pt x="2319226" y="1075476"/>
                  <a:pt x="865470" y="559068"/>
                  <a:pt x="0" y="853926"/>
                </a:cubicBezTo>
                <a:cubicBezTo>
                  <a:pt x="284748" y="535132"/>
                  <a:pt x="276016" y="516592"/>
                  <a:pt x="452098" y="121989"/>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360242" y="-219814"/>
                          <a:pt x="2546874" y="493105"/>
                          <a:pt x="3687589" y="121989"/>
                        </a:cubicBezTo>
                        <a:cubicBezTo>
                          <a:pt x="3621450" y="211741"/>
                          <a:pt x="3326819" y="640459"/>
                          <a:pt x="3235491" y="853926"/>
                        </a:cubicBezTo>
                        <a:cubicBezTo>
                          <a:pt x="2216155" y="1225130"/>
                          <a:pt x="884265" y="497830"/>
                          <a:pt x="0" y="853926"/>
                        </a:cubicBezTo>
                        <a:cubicBezTo>
                          <a:pt x="282994" y="535355"/>
                          <a:pt x="276156" y="515388"/>
                          <a:pt x="452098" y="121989"/>
                        </a:cubicBezTo>
                        <a:close/>
                      </a:path>
                      <a:path w="3687589" h="975915" stroke="0" extrusionOk="0">
                        <a:moveTo>
                          <a:pt x="452098" y="121989"/>
                        </a:moveTo>
                        <a:cubicBezTo>
                          <a:pt x="1588757" y="-383331"/>
                          <a:pt x="2601168" y="471732"/>
                          <a:pt x="3687589" y="121989"/>
                        </a:cubicBezTo>
                        <a:cubicBezTo>
                          <a:pt x="3529416" y="485025"/>
                          <a:pt x="3373456" y="665153"/>
                          <a:pt x="3235491" y="853926"/>
                        </a:cubicBezTo>
                        <a:cubicBezTo>
                          <a:pt x="2252298" y="1122179"/>
                          <a:pt x="1066211" y="487325"/>
                          <a:pt x="0" y="853926"/>
                        </a:cubicBezTo>
                        <a:cubicBezTo>
                          <a:pt x="212293" y="487512"/>
                          <a:pt x="340072" y="429793"/>
                          <a:pt x="452098" y="12198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grpSp>
        <p:nvGrpSpPr>
          <p:cNvPr id="77" name="Group 76">
            <a:extLst>
              <a:ext uri="{FF2B5EF4-FFF2-40B4-BE49-F238E27FC236}">
                <a16:creationId xmlns:a16="http://schemas.microsoft.com/office/drawing/2014/main" id="{C09D3F4E-6552-861D-EDAA-C21BAB6436CA}"/>
              </a:ext>
            </a:extLst>
          </p:cNvPr>
          <p:cNvGrpSpPr/>
          <p:nvPr/>
        </p:nvGrpSpPr>
        <p:grpSpPr>
          <a:xfrm>
            <a:off x="399196" y="2105561"/>
            <a:ext cx="11393607" cy="1323439"/>
            <a:chOff x="184353" y="947557"/>
            <a:chExt cx="8545206" cy="992579"/>
          </a:xfrm>
        </p:grpSpPr>
        <p:grpSp>
          <p:nvGrpSpPr>
            <p:cNvPr id="78" name="Group 77">
              <a:extLst>
                <a:ext uri="{FF2B5EF4-FFF2-40B4-BE49-F238E27FC236}">
                  <a16:creationId xmlns:a16="http://schemas.microsoft.com/office/drawing/2014/main" id="{670DA32C-0382-4BEB-2359-824E91001094}"/>
                </a:ext>
              </a:extLst>
            </p:cNvPr>
            <p:cNvGrpSpPr/>
            <p:nvPr/>
          </p:nvGrpSpPr>
          <p:grpSpPr>
            <a:xfrm>
              <a:off x="184353" y="952274"/>
              <a:ext cx="707923" cy="707923"/>
              <a:chOff x="8079657" y="1342173"/>
              <a:chExt cx="707923" cy="707923"/>
            </a:xfrm>
          </p:grpSpPr>
          <p:sp>
            <p:nvSpPr>
              <p:cNvPr id="80" name="Oval 79">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latin typeface="UTM Avo" panose="02040603050506020204" pitchFamily="18" charset="0"/>
                </a:endParaRPr>
              </a:p>
            </p:txBody>
          </p:sp>
          <p:sp>
            <p:nvSpPr>
              <p:cNvPr id="81" name="Oval 80">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latin typeface="UTM Avo" panose="02040603050506020204" pitchFamily="18" charset="0"/>
                    <a:ea typeface="AvantGarde" panose="00000400000000000000" pitchFamily="2" charset="0"/>
                    <a:cs typeface="AvantGarde" panose="00000400000000000000" pitchFamily="2" charset="0"/>
                  </a:rPr>
                  <a:t>1</a:t>
                </a:r>
              </a:p>
            </p:txBody>
          </p:sp>
        </p:grpSp>
        <p:sp>
          <p:nvSpPr>
            <p:cNvPr id="79" name="TextBox 78">
              <a:extLst>
                <a:ext uri="{FF2B5EF4-FFF2-40B4-BE49-F238E27FC236}">
                  <a16:creationId xmlns:a16="http://schemas.microsoft.com/office/drawing/2014/main" id="{E07E3654-E4FA-5DEE-D785-7ACC8CBABAA0}"/>
                </a:ext>
              </a:extLst>
            </p:cNvPr>
            <p:cNvSpPr txBox="1"/>
            <p:nvPr/>
          </p:nvSpPr>
          <p:spPr>
            <a:xfrm>
              <a:off x="184353" y="947557"/>
              <a:ext cx="8545206" cy="992579"/>
            </a:xfrm>
            <a:prstGeom prst="rect">
              <a:avLst/>
            </a:prstGeom>
            <a:noFill/>
            <a:ln>
              <a:noFill/>
            </a:ln>
          </p:spPr>
          <p:txBody>
            <a:bodyPr wrap="square">
              <a:spAutoFit/>
            </a:bodyPr>
            <a:lstStyle/>
            <a:p>
              <a:pPr lvl="1"/>
              <a:r>
                <a:rPr lang="en-US" sz="3733"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en-US" sz="3733">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4000" b="0" i="0">
                  <a:solidFill>
                    <a:srgbClr val="000000"/>
                  </a:solidFill>
                  <a:effectLst/>
                  <a:latin typeface="Times New Roman" panose="02020603050405020304" pitchFamily="18" charset="0"/>
                  <a:cs typeface="Times New Roman" panose="02020603050405020304" pitchFamily="18" charset="0"/>
                </a:rPr>
                <a:t>Hè năm nay, Dương được đi du lịch ở Nha Trang cùng bố mẹ và ông ngoại.</a:t>
              </a:r>
              <a:endParaRPr lang="en-US" sz="4000" b="0" i="0">
                <a:solidFill>
                  <a:srgbClr val="000000"/>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3047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80">
                                          <p:stCondLst>
                                            <p:cond delay="0"/>
                                          </p:stCondLst>
                                        </p:cTn>
                                        <p:tgtEl>
                                          <p:spTgt spid="71"/>
                                        </p:tgtEl>
                                      </p:cBhvr>
                                    </p:animEffect>
                                    <p:anim calcmode="lin" valueType="num">
                                      <p:cBhvr>
                                        <p:cTn id="13"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8" dur="26">
                                          <p:stCondLst>
                                            <p:cond delay="650"/>
                                          </p:stCondLst>
                                        </p:cTn>
                                        <p:tgtEl>
                                          <p:spTgt spid="71"/>
                                        </p:tgtEl>
                                      </p:cBhvr>
                                      <p:to x="100000" y="60000"/>
                                    </p:animScale>
                                    <p:animScale>
                                      <p:cBhvr>
                                        <p:cTn id="19" dur="166" decel="50000">
                                          <p:stCondLst>
                                            <p:cond delay="676"/>
                                          </p:stCondLst>
                                        </p:cTn>
                                        <p:tgtEl>
                                          <p:spTgt spid="71"/>
                                        </p:tgtEl>
                                      </p:cBhvr>
                                      <p:to x="100000" y="100000"/>
                                    </p:animScale>
                                    <p:animScale>
                                      <p:cBhvr>
                                        <p:cTn id="20" dur="26">
                                          <p:stCondLst>
                                            <p:cond delay="1312"/>
                                          </p:stCondLst>
                                        </p:cTn>
                                        <p:tgtEl>
                                          <p:spTgt spid="71"/>
                                        </p:tgtEl>
                                      </p:cBhvr>
                                      <p:to x="100000" y="80000"/>
                                    </p:animScale>
                                    <p:animScale>
                                      <p:cBhvr>
                                        <p:cTn id="21" dur="166" decel="50000">
                                          <p:stCondLst>
                                            <p:cond delay="1338"/>
                                          </p:stCondLst>
                                        </p:cTn>
                                        <p:tgtEl>
                                          <p:spTgt spid="71"/>
                                        </p:tgtEl>
                                      </p:cBhvr>
                                      <p:to x="100000" y="100000"/>
                                    </p:animScale>
                                    <p:animScale>
                                      <p:cBhvr>
                                        <p:cTn id="22" dur="26">
                                          <p:stCondLst>
                                            <p:cond delay="1642"/>
                                          </p:stCondLst>
                                        </p:cTn>
                                        <p:tgtEl>
                                          <p:spTgt spid="71"/>
                                        </p:tgtEl>
                                      </p:cBhvr>
                                      <p:to x="100000" y="90000"/>
                                    </p:animScale>
                                    <p:animScale>
                                      <p:cBhvr>
                                        <p:cTn id="23" dur="166" decel="50000">
                                          <p:stCondLst>
                                            <p:cond delay="1668"/>
                                          </p:stCondLst>
                                        </p:cTn>
                                        <p:tgtEl>
                                          <p:spTgt spid="71"/>
                                        </p:tgtEl>
                                      </p:cBhvr>
                                      <p:to x="100000" y="100000"/>
                                    </p:animScale>
                                    <p:animScale>
                                      <p:cBhvr>
                                        <p:cTn id="24" dur="26">
                                          <p:stCondLst>
                                            <p:cond delay="1808"/>
                                          </p:stCondLst>
                                        </p:cTn>
                                        <p:tgtEl>
                                          <p:spTgt spid="71"/>
                                        </p:tgtEl>
                                      </p:cBhvr>
                                      <p:to x="100000" y="95000"/>
                                    </p:animScale>
                                    <p:animScale>
                                      <p:cBhvr>
                                        <p:cTn id="25"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5A164FFE-D94A-C167-2099-9C91F0851345}"/>
              </a:ext>
            </a:extLst>
          </p:cNvPr>
          <p:cNvGrpSpPr/>
          <p:nvPr/>
        </p:nvGrpSpPr>
        <p:grpSpPr>
          <a:xfrm>
            <a:off x="424903" y="1028734"/>
            <a:ext cx="768085" cy="768087"/>
            <a:chOff x="7612890" y="1556286"/>
            <a:chExt cx="580409" cy="631855"/>
          </a:xfrm>
        </p:grpSpPr>
        <p:sp>
          <p:nvSpPr>
            <p:cNvPr id="53" name="Oval 52">
              <a:extLst>
                <a:ext uri="{FF2B5EF4-FFF2-40B4-BE49-F238E27FC236}">
                  <a16:creationId xmlns:a16="http://schemas.microsoft.com/office/drawing/2014/main" id="{45DAFC07-9622-212D-42DA-8DFFBDA8FA4A}"/>
                </a:ext>
              </a:extLst>
            </p:cNvPr>
            <p:cNvSpPr/>
            <p:nvPr/>
          </p:nvSpPr>
          <p:spPr>
            <a:xfrm>
              <a:off x="7612890" y="1556286"/>
              <a:ext cx="580409" cy="631855"/>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67">
                <a:latin typeface="UTM Avo" panose="02040603050506020204" pitchFamily="18" charset="0"/>
              </a:endParaRPr>
            </a:p>
          </p:txBody>
        </p:sp>
        <p:sp>
          <p:nvSpPr>
            <p:cNvPr id="54" name="Oval 53">
              <a:extLst>
                <a:ext uri="{FF2B5EF4-FFF2-40B4-BE49-F238E27FC236}">
                  <a16:creationId xmlns:a16="http://schemas.microsoft.com/office/drawing/2014/main" id="{7AAA3811-B3B2-66EC-9394-EC30DB940FD3}"/>
                </a:ext>
              </a:extLst>
            </p:cNvPr>
            <p:cNvSpPr/>
            <p:nvPr/>
          </p:nvSpPr>
          <p:spPr>
            <a:xfrm>
              <a:off x="7642131" y="1607889"/>
              <a:ext cx="512402" cy="528647"/>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latin typeface="UTM Avo" panose="02040603050506020204" pitchFamily="18" charset="0"/>
                  <a:ea typeface="AvantGarde" panose="00000400000000000000" pitchFamily="2" charset="0"/>
                  <a:cs typeface="AvantGarde" panose="00000400000000000000" pitchFamily="2" charset="0"/>
                </a:rPr>
                <a:t>2</a:t>
              </a:r>
            </a:p>
          </p:txBody>
        </p:sp>
      </p:grpSp>
      <p:sp>
        <p:nvSpPr>
          <p:cNvPr id="52" name="TextBox 51">
            <a:extLst>
              <a:ext uri="{FF2B5EF4-FFF2-40B4-BE49-F238E27FC236}">
                <a16:creationId xmlns:a16="http://schemas.microsoft.com/office/drawing/2014/main" id="{BB5730AF-01C9-75B2-6E78-268F9A8B11C3}"/>
              </a:ext>
            </a:extLst>
          </p:cNvPr>
          <p:cNvSpPr txBox="1"/>
          <p:nvPr/>
        </p:nvSpPr>
        <p:spPr>
          <a:xfrm>
            <a:off x="408589" y="1331184"/>
            <a:ext cx="11358508" cy="3416320"/>
          </a:xfrm>
          <a:prstGeom prst="rect">
            <a:avLst/>
          </a:prstGeom>
          <a:noFill/>
          <a:ln>
            <a:noFill/>
          </a:ln>
        </p:spPr>
        <p:txBody>
          <a:bodyPr wrap="square">
            <a:spAutoFit/>
          </a:bodyPr>
          <a:lstStyle/>
          <a:p>
            <a:pPr algn="just"/>
            <a:r>
              <a:rPr lang="en-US" sz="32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b="0" i="0">
                <a:solidFill>
                  <a:srgbClr val="000000"/>
                </a:solidFill>
                <a:effectLst/>
                <a:latin typeface="Times New Roman" panose="02020603050405020304" pitchFamily="18" charset="0"/>
                <a:cs typeface="Times New Roman" panose="02020603050405020304" pitchFamily="18" charset="0"/>
              </a:rPr>
              <a:t>Tháp Bà Pô-na-ga là địa điểm tham quan cuối cùng của đoàn. Ngôi đền vàng rực trong khuôn viên xanh rợp bóng cây. Ông ngoại cứ đứng trầm ngâm trước những bức vẽ chạm trổ tinh xảo. Bàn tay ông run run khi chạm vào các cột đá nhuốm màu thời gian. Dương nhìn ông, lòng trào lên cảm xúc yêu thương khó tả.</a:t>
            </a:r>
          </a:p>
        </p:txBody>
      </p:sp>
      <p:sp>
        <p:nvSpPr>
          <p:cNvPr id="55" name="Wave 54">
            <a:extLst>
              <a:ext uri="{FF2B5EF4-FFF2-40B4-BE49-F238E27FC236}">
                <a16:creationId xmlns:a16="http://schemas.microsoft.com/office/drawing/2014/main" id="{EDBBAA58-FCB9-FA1B-D6DA-29C7D76105E9}"/>
              </a:ext>
            </a:extLst>
          </p:cNvPr>
          <p:cNvSpPr/>
          <p:nvPr/>
        </p:nvSpPr>
        <p:spPr>
          <a:xfrm>
            <a:off x="1128475" y="79527"/>
            <a:ext cx="3379504" cy="1131796"/>
          </a:xfrm>
          <a:custGeom>
            <a:avLst/>
            <a:gdLst>
              <a:gd name="connsiteX0" fmla="*/ 414327 w 3379504"/>
              <a:gd name="connsiteY0" fmla="*/ 141475 h 1131796"/>
              <a:gd name="connsiteX1" fmla="*/ 3379504 w 3379504"/>
              <a:gd name="connsiteY1" fmla="*/ 141475 h 1131796"/>
              <a:gd name="connsiteX2" fmla="*/ 2965177 w 3379504"/>
              <a:gd name="connsiteY2" fmla="*/ 990322 h 1131796"/>
              <a:gd name="connsiteX3" fmla="*/ 0 w 3379504"/>
              <a:gd name="connsiteY3" fmla="*/ 990322 h 1131796"/>
              <a:gd name="connsiteX4" fmla="*/ 414327 w 3379504"/>
              <a:gd name="connsiteY4" fmla="*/ 141475 h 1131796"/>
              <a:gd name="connsiteX0" fmla="*/ 414327 w 3379504"/>
              <a:gd name="connsiteY0" fmla="*/ 141475 h 1131796"/>
              <a:gd name="connsiteX1" fmla="*/ 3379504 w 3379504"/>
              <a:gd name="connsiteY1" fmla="*/ 141475 h 1131796"/>
              <a:gd name="connsiteX2" fmla="*/ 2965177 w 3379504"/>
              <a:gd name="connsiteY2" fmla="*/ 990322 h 1131796"/>
              <a:gd name="connsiteX3" fmla="*/ 0 w 3379504"/>
              <a:gd name="connsiteY3" fmla="*/ 990322 h 1131796"/>
              <a:gd name="connsiteX4" fmla="*/ 414327 w 3379504"/>
              <a:gd name="connsiteY4" fmla="*/ 141475 h 113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504" h="1131796" fill="none" extrusionOk="0">
                <a:moveTo>
                  <a:pt x="414327" y="141475"/>
                </a:moveTo>
                <a:cubicBezTo>
                  <a:pt x="1162337" y="-238630"/>
                  <a:pt x="2246353" y="530424"/>
                  <a:pt x="3379504" y="141475"/>
                </a:cubicBezTo>
                <a:cubicBezTo>
                  <a:pt x="3268771" y="534226"/>
                  <a:pt x="3039582" y="818653"/>
                  <a:pt x="2965177" y="990322"/>
                </a:cubicBezTo>
                <a:cubicBezTo>
                  <a:pt x="2176143" y="1342521"/>
                  <a:pt x="763627" y="577221"/>
                  <a:pt x="0" y="990322"/>
                </a:cubicBezTo>
                <a:cubicBezTo>
                  <a:pt x="141211" y="890112"/>
                  <a:pt x="283745" y="558346"/>
                  <a:pt x="414327" y="141475"/>
                </a:cubicBezTo>
                <a:close/>
              </a:path>
              <a:path w="3379504" h="1131796" stroke="0" extrusionOk="0">
                <a:moveTo>
                  <a:pt x="414327" y="141475"/>
                </a:moveTo>
                <a:cubicBezTo>
                  <a:pt x="1382193" y="-309887"/>
                  <a:pt x="2266106" y="385820"/>
                  <a:pt x="3379504" y="141475"/>
                </a:cubicBezTo>
                <a:cubicBezTo>
                  <a:pt x="3124121" y="527203"/>
                  <a:pt x="3091154" y="655605"/>
                  <a:pt x="2965177" y="990322"/>
                </a:cubicBezTo>
                <a:cubicBezTo>
                  <a:pt x="2143810" y="1301692"/>
                  <a:pt x="850701" y="560023"/>
                  <a:pt x="0" y="990322"/>
                </a:cubicBezTo>
                <a:cubicBezTo>
                  <a:pt x="174789" y="616991"/>
                  <a:pt x="226762" y="509643"/>
                  <a:pt x="414327" y="141475"/>
                </a:cubicBezTo>
                <a:close/>
              </a:path>
              <a:path w="3379504" h="1131796" fill="none" stroke="0" extrusionOk="0">
                <a:moveTo>
                  <a:pt x="414327" y="141475"/>
                </a:moveTo>
                <a:cubicBezTo>
                  <a:pt x="1407147" y="-375568"/>
                  <a:pt x="2281605" y="500604"/>
                  <a:pt x="3379504" y="141475"/>
                </a:cubicBezTo>
                <a:cubicBezTo>
                  <a:pt x="3274344" y="533989"/>
                  <a:pt x="3017318" y="783938"/>
                  <a:pt x="2965177" y="990322"/>
                </a:cubicBezTo>
                <a:cubicBezTo>
                  <a:pt x="2166327" y="1306085"/>
                  <a:pt x="838445" y="618111"/>
                  <a:pt x="0" y="990322"/>
                </a:cubicBezTo>
                <a:cubicBezTo>
                  <a:pt x="127382" y="867588"/>
                  <a:pt x="263466" y="580829"/>
                  <a:pt x="414327" y="141475"/>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14327 w 3379504"/>
                      <a:gd name="connsiteY0" fmla="*/ 141475 h 1131796"/>
                      <a:gd name="connsiteX1" fmla="*/ 3379504 w 3379504"/>
                      <a:gd name="connsiteY1" fmla="*/ 141475 h 1131796"/>
                      <a:gd name="connsiteX2" fmla="*/ 2965177 w 3379504"/>
                      <a:gd name="connsiteY2" fmla="*/ 990322 h 1131796"/>
                      <a:gd name="connsiteX3" fmla="*/ 0 w 3379504"/>
                      <a:gd name="connsiteY3" fmla="*/ 990322 h 1131796"/>
                      <a:gd name="connsiteX4" fmla="*/ 414327 w 3379504"/>
                      <a:gd name="connsiteY4" fmla="*/ 141475 h 113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504" h="1131796" fill="none" extrusionOk="0">
                        <a:moveTo>
                          <a:pt x="414327" y="141475"/>
                        </a:moveTo>
                        <a:cubicBezTo>
                          <a:pt x="1373889" y="-319136"/>
                          <a:pt x="2289163" y="554861"/>
                          <a:pt x="3379504" y="141475"/>
                        </a:cubicBezTo>
                        <a:cubicBezTo>
                          <a:pt x="3261396" y="528223"/>
                          <a:pt x="3057612" y="795501"/>
                          <a:pt x="2965177" y="990322"/>
                        </a:cubicBezTo>
                        <a:cubicBezTo>
                          <a:pt x="2116729" y="1378100"/>
                          <a:pt x="858577" y="552516"/>
                          <a:pt x="0" y="990322"/>
                        </a:cubicBezTo>
                        <a:cubicBezTo>
                          <a:pt x="99723" y="871103"/>
                          <a:pt x="265908" y="559750"/>
                          <a:pt x="414327" y="141475"/>
                        </a:cubicBezTo>
                        <a:close/>
                      </a:path>
                      <a:path w="3379504" h="1131796" stroke="0" extrusionOk="0">
                        <a:moveTo>
                          <a:pt x="414327" y="141475"/>
                        </a:moveTo>
                        <a:cubicBezTo>
                          <a:pt x="1442009" y="-396774"/>
                          <a:pt x="2374833" y="496184"/>
                          <a:pt x="3379504" y="141475"/>
                        </a:cubicBezTo>
                        <a:cubicBezTo>
                          <a:pt x="3124119" y="528734"/>
                          <a:pt x="3078454" y="642420"/>
                          <a:pt x="2965177" y="990322"/>
                        </a:cubicBezTo>
                        <a:cubicBezTo>
                          <a:pt x="2084018" y="1306206"/>
                          <a:pt x="956435" y="622862"/>
                          <a:pt x="0" y="990322"/>
                        </a:cubicBezTo>
                        <a:cubicBezTo>
                          <a:pt x="172083" y="635073"/>
                          <a:pt x="214466" y="510369"/>
                          <a:pt x="414327" y="14147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cxnSp>
        <p:nvCxnSpPr>
          <p:cNvPr id="57" name="Straight Connector 56">
            <a:extLst>
              <a:ext uri="{FF2B5EF4-FFF2-40B4-BE49-F238E27FC236}">
                <a16:creationId xmlns:a16="http://schemas.microsoft.com/office/drawing/2014/main" id="{AAB5433A-7BFD-25B0-F260-75EC830D01C8}"/>
              </a:ext>
            </a:extLst>
          </p:cNvPr>
          <p:cNvCxnSpPr>
            <a:cxnSpLocks/>
          </p:cNvCxnSpPr>
          <p:nvPr/>
        </p:nvCxnSpPr>
        <p:spPr>
          <a:xfrm>
            <a:off x="408589" y="6457027"/>
            <a:ext cx="59983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0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5A86F9D-82D2-73EA-8C79-CD8F6A992F21}"/>
              </a:ext>
            </a:extLst>
          </p:cNvPr>
          <p:cNvGrpSpPr/>
          <p:nvPr/>
        </p:nvGrpSpPr>
        <p:grpSpPr>
          <a:xfrm>
            <a:off x="508004" y="1604797"/>
            <a:ext cx="11353071" cy="3297347"/>
            <a:chOff x="108154" y="553998"/>
            <a:chExt cx="11443180" cy="2473010"/>
          </a:xfrm>
        </p:grpSpPr>
        <p:grpSp>
          <p:nvGrpSpPr>
            <p:cNvPr id="46" name="Group 45">
              <a:extLst>
                <a:ext uri="{FF2B5EF4-FFF2-40B4-BE49-F238E27FC236}">
                  <a16:creationId xmlns:a16="http://schemas.microsoft.com/office/drawing/2014/main" id="{CA82FF51-30D9-6B0F-7ECB-FC63D44EC3EC}"/>
                </a:ext>
              </a:extLst>
            </p:cNvPr>
            <p:cNvGrpSpPr/>
            <p:nvPr/>
          </p:nvGrpSpPr>
          <p:grpSpPr>
            <a:xfrm>
              <a:off x="108154" y="553998"/>
              <a:ext cx="793713" cy="707923"/>
              <a:chOff x="8003458" y="943897"/>
              <a:chExt cx="793713" cy="707923"/>
            </a:xfrm>
          </p:grpSpPr>
          <p:sp>
            <p:nvSpPr>
              <p:cNvPr id="48" name="Oval 47">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UTM Avo" panose="02040603050506020204" pitchFamily="18" charset="0"/>
                </a:endParaRPr>
              </a:p>
            </p:txBody>
          </p:sp>
          <p:sp>
            <p:nvSpPr>
              <p:cNvPr id="49" name="Oval 48">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UTM Avo" panose="02040603050506020204" pitchFamily="18" charset="0"/>
                    <a:ea typeface="AvantGarde" panose="00000400000000000000" pitchFamily="2" charset="0"/>
                    <a:cs typeface="AvantGarde" panose="00000400000000000000" pitchFamily="2" charset="0"/>
                  </a:rPr>
                  <a:t>3</a:t>
                </a:r>
              </a:p>
            </p:txBody>
          </p:sp>
        </p:grpSp>
        <p:sp>
          <p:nvSpPr>
            <p:cNvPr id="47" name="TextBox 46">
              <a:extLst>
                <a:ext uri="{FF2B5EF4-FFF2-40B4-BE49-F238E27FC236}">
                  <a16:creationId xmlns:a16="http://schemas.microsoft.com/office/drawing/2014/main" id="{8492AC0A-1A2D-30CB-61F3-5600E03086D0}"/>
                </a:ext>
              </a:extLst>
            </p:cNvPr>
            <p:cNvSpPr txBox="1"/>
            <p:nvPr/>
          </p:nvSpPr>
          <p:spPr>
            <a:xfrm>
              <a:off x="108155" y="741768"/>
              <a:ext cx="11443179" cy="2285240"/>
            </a:xfrm>
            <a:prstGeom prst="rect">
              <a:avLst/>
            </a:prstGeom>
            <a:noFill/>
            <a:ln>
              <a:noFill/>
            </a:ln>
          </p:spPr>
          <p:txBody>
            <a:bodyPr wrap="square">
              <a:spAutoFit/>
            </a:bodyPr>
            <a:lstStyle/>
            <a:p>
              <a:pPr algn="just"/>
              <a:r>
                <a:rPr lang="en-US" sz="32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Tiếng hướng dẫn viên du lịch giục đoàn rời điểm tham quan. Ông ngoại chần chừ chưa muốn đi nên rớt lại phía sau. Dương rời đoàn, chạy đến nắm tay ông dắt đi. Nó chợt thấy ông chậm chạp, ngơ ngác quá. Thường ngày, Dương luôn nghĩ ông rất nhanh nhẹn. Ông đưa nó đi học mỗi khi bố mẹ bận rộn. Ông hào hứng chơi trò cá ngựa cùng nó.</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pSp>
      <p:sp>
        <p:nvSpPr>
          <p:cNvPr id="50" name="Wave 49">
            <a:extLst>
              <a:ext uri="{FF2B5EF4-FFF2-40B4-BE49-F238E27FC236}">
                <a16:creationId xmlns:a16="http://schemas.microsoft.com/office/drawing/2014/main" id="{93FE627E-DB70-C93E-2B1F-FD3DE04271F8}"/>
              </a:ext>
            </a:extLst>
          </p:cNvPr>
          <p:cNvSpPr/>
          <p:nvPr/>
        </p:nvSpPr>
        <p:spPr>
          <a:xfrm>
            <a:off x="1189702" y="75197"/>
            <a:ext cx="3274117" cy="1529600"/>
          </a:xfrm>
          <a:custGeom>
            <a:avLst/>
            <a:gdLst>
              <a:gd name="connsiteX0" fmla="*/ 401407 w 3274117"/>
              <a:gd name="connsiteY0" fmla="*/ 191200 h 1529600"/>
              <a:gd name="connsiteX1" fmla="*/ 3274117 w 3274117"/>
              <a:gd name="connsiteY1" fmla="*/ 191200 h 1529600"/>
              <a:gd name="connsiteX2" fmla="*/ 2872710 w 3274117"/>
              <a:gd name="connsiteY2" fmla="*/ 1338400 h 1529600"/>
              <a:gd name="connsiteX3" fmla="*/ 0 w 3274117"/>
              <a:gd name="connsiteY3" fmla="*/ 1338400 h 1529600"/>
              <a:gd name="connsiteX4" fmla="*/ 401407 w 3274117"/>
              <a:gd name="connsiteY4" fmla="*/ 191200 h 1529600"/>
              <a:gd name="connsiteX0" fmla="*/ 401407 w 3274117"/>
              <a:gd name="connsiteY0" fmla="*/ 191200 h 1529600"/>
              <a:gd name="connsiteX1" fmla="*/ 3274117 w 3274117"/>
              <a:gd name="connsiteY1" fmla="*/ 191200 h 1529600"/>
              <a:gd name="connsiteX2" fmla="*/ 2872710 w 3274117"/>
              <a:gd name="connsiteY2" fmla="*/ 1338400 h 1529600"/>
              <a:gd name="connsiteX3" fmla="*/ 0 w 3274117"/>
              <a:gd name="connsiteY3" fmla="*/ 1338400 h 1529600"/>
              <a:gd name="connsiteX4" fmla="*/ 401407 w 3274117"/>
              <a:gd name="connsiteY4" fmla="*/ 191200 h 152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117" h="1529600" fill="none" extrusionOk="0">
                <a:moveTo>
                  <a:pt x="401407" y="191200"/>
                </a:moveTo>
                <a:cubicBezTo>
                  <a:pt x="1214183" y="-391032"/>
                  <a:pt x="1998345" y="646897"/>
                  <a:pt x="3274117" y="191200"/>
                </a:cubicBezTo>
                <a:cubicBezTo>
                  <a:pt x="3298139" y="442883"/>
                  <a:pt x="3124176" y="904682"/>
                  <a:pt x="2872710" y="1338400"/>
                </a:cubicBezTo>
                <a:cubicBezTo>
                  <a:pt x="2134087" y="1844621"/>
                  <a:pt x="705957" y="766533"/>
                  <a:pt x="0" y="1338400"/>
                </a:cubicBezTo>
                <a:cubicBezTo>
                  <a:pt x="153983" y="1047901"/>
                  <a:pt x="282319" y="489114"/>
                  <a:pt x="401407" y="191200"/>
                </a:cubicBezTo>
                <a:close/>
              </a:path>
              <a:path w="3274117" h="1529600" stroke="0" extrusionOk="0">
                <a:moveTo>
                  <a:pt x="401407" y="191200"/>
                </a:moveTo>
                <a:cubicBezTo>
                  <a:pt x="1411979" y="-542684"/>
                  <a:pt x="2229446" y="718868"/>
                  <a:pt x="3274117" y="191200"/>
                </a:cubicBezTo>
                <a:cubicBezTo>
                  <a:pt x="3229574" y="611859"/>
                  <a:pt x="3102477" y="886696"/>
                  <a:pt x="2872710" y="1338400"/>
                </a:cubicBezTo>
                <a:cubicBezTo>
                  <a:pt x="1971808" y="1951266"/>
                  <a:pt x="860680" y="852790"/>
                  <a:pt x="0" y="1338400"/>
                </a:cubicBezTo>
                <a:cubicBezTo>
                  <a:pt x="89715" y="953990"/>
                  <a:pt x="387932" y="515057"/>
                  <a:pt x="401407" y="191200"/>
                </a:cubicBezTo>
                <a:close/>
              </a:path>
              <a:path w="3274117" h="1529600" fill="none" stroke="0" extrusionOk="0">
                <a:moveTo>
                  <a:pt x="401407" y="191200"/>
                </a:moveTo>
                <a:cubicBezTo>
                  <a:pt x="1345492" y="-558899"/>
                  <a:pt x="2131174" y="615995"/>
                  <a:pt x="3274117" y="191200"/>
                </a:cubicBezTo>
                <a:cubicBezTo>
                  <a:pt x="3327774" y="434533"/>
                  <a:pt x="3091646" y="867236"/>
                  <a:pt x="2872710" y="1338400"/>
                </a:cubicBezTo>
                <a:cubicBezTo>
                  <a:pt x="2146305" y="1755596"/>
                  <a:pt x="849216" y="846101"/>
                  <a:pt x="0" y="1338400"/>
                </a:cubicBezTo>
                <a:cubicBezTo>
                  <a:pt x="165860" y="1037730"/>
                  <a:pt x="253437" y="508527"/>
                  <a:pt x="401407" y="191200"/>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01407 w 3274117"/>
                      <a:gd name="connsiteY0" fmla="*/ 191200 h 1529600"/>
                      <a:gd name="connsiteX1" fmla="*/ 3274117 w 3274117"/>
                      <a:gd name="connsiteY1" fmla="*/ 191200 h 1529600"/>
                      <a:gd name="connsiteX2" fmla="*/ 2872710 w 3274117"/>
                      <a:gd name="connsiteY2" fmla="*/ 1338400 h 1529600"/>
                      <a:gd name="connsiteX3" fmla="*/ 0 w 3274117"/>
                      <a:gd name="connsiteY3" fmla="*/ 1338400 h 1529600"/>
                      <a:gd name="connsiteX4" fmla="*/ 401407 w 3274117"/>
                      <a:gd name="connsiteY4" fmla="*/ 191200 h 152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117" h="1529600" fill="none" extrusionOk="0">
                        <a:moveTo>
                          <a:pt x="401407" y="191200"/>
                        </a:moveTo>
                        <a:cubicBezTo>
                          <a:pt x="1255921" y="-406915"/>
                          <a:pt x="2147324" y="731937"/>
                          <a:pt x="3274117" y="191200"/>
                        </a:cubicBezTo>
                        <a:cubicBezTo>
                          <a:pt x="3239684" y="395303"/>
                          <a:pt x="3142069" y="881706"/>
                          <a:pt x="2872710" y="1338400"/>
                        </a:cubicBezTo>
                        <a:cubicBezTo>
                          <a:pt x="2050529" y="1894658"/>
                          <a:pt x="888189" y="719119"/>
                          <a:pt x="0" y="1338400"/>
                        </a:cubicBezTo>
                        <a:cubicBezTo>
                          <a:pt x="139182" y="1041120"/>
                          <a:pt x="255441" y="491229"/>
                          <a:pt x="401407" y="191200"/>
                        </a:cubicBezTo>
                        <a:close/>
                      </a:path>
                      <a:path w="3274117" h="1529600" stroke="0" extrusionOk="0">
                        <a:moveTo>
                          <a:pt x="401407" y="191200"/>
                        </a:moveTo>
                        <a:cubicBezTo>
                          <a:pt x="1439079" y="-582050"/>
                          <a:pt x="2313099" y="803781"/>
                          <a:pt x="3274117" y="191200"/>
                        </a:cubicBezTo>
                        <a:cubicBezTo>
                          <a:pt x="3229517" y="647872"/>
                          <a:pt x="3082783" y="866249"/>
                          <a:pt x="2872710" y="1338400"/>
                        </a:cubicBezTo>
                        <a:cubicBezTo>
                          <a:pt x="1929807" y="1954437"/>
                          <a:pt x="903241" y="878084"/>
                          <a:pt x="0" y="1338400"/>
                        </a:cubicBezTo>
                        <a:cubicBezTo>
                          <a:pt x="88527" y="961933"/>
                          <a:pt x="361684" y="516606"/>
                          <a:pt x="401407" y="19120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Tree>
    <p:extLst>
      <p:ext uri="{BB962C8B-B14F-4D97-AF65-F5344CB8AC3E}">
        <p14:creationId xmlns:p14="http://schemas.microsoft.com/office/powerpoint/2010/main" val="1704894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D45292D-B3C4-3B1F-72C4-D75E67B8EC26}"/>
              </a:ext>
            </a:extLst>
          </p:cNvPr>
          <p:cNvGrpSpPr/>
          <p:nvPr/>
        </p:nvGrpSpPr>
        <p:grpSpPr>
          <a:xfrm>
            <a:off x="335360" y="1051112"/>
            <a:ext cx="767219" cy="943897"/>
            <a:chOff x="8003458" y="943897"/>
            <a:chExt cx="746320" cy="707923"/>
          </a:xfrm>
        </p:grpSpPr>
        <p:sp>
          <p:nvSpPr>
            <p:cNvPr id="44" name="Oval 43">
              <a:extLst>
                <a:ext uri="{FF2B5EF4-FFF2-40B4-BE49-F238E27FC236}">
                  <a16:creationId xmlns:a16="http://schemas.microsoft.com/office/drawing/2014/main" id="{78C0EAD4-2257-B610-A5D0-5413243376EF}"/>
                </a:ext>
              </a:extLst>
            </p:cNvPr>
            <p:cNvSpPr/>
            <p:nvPr/>
          </p:nvSpPr>
          <p:spPr>
            <a:xfrm>
              <a:off x="8003458" y="943897"/>
              <a:ext cx="746320" cy="707923"/>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45" name="Oval 44">
              <a:extLst>
                <a:ext uri="{FF2B5EF4-FFF2-40B4-BE49-F238E27FC236}">
                  <a16:creationId xmlns:a16="http://schemas.microsoft.com/office/drawing/2014/main" id="{E6B07092-39F3-15F4-F10D-D8E3D13CA740}"/>
                </a:ext>
              </a:extLst>
            </p:cNvPr>
            <p:cNvSpPr/>
            <p:nvPr/>
          </p:nvSpPr>
          <p:spPr>
            <a:xfrm>
              <a:off x="8079658" y="1020096"/>
              <a:ext cx="576725" cy="555523"/>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dirty="0">
                  <a:latin typeface="UTM Avo" panose="02040603050506020204" pitchFamily="18" charset="0"/>
                  <a:ea typeface="AvantGarde" panose="00000400000000000000" pitchFamily="2" charset="0"/>
                  <a:cs typeface="AvantGarde" panose="00000400000000000000" pitchFamily="2" charset="0"/>
                </a:rPr>
                <a:t>4</a:t>
              </a:r>
              <a:endParaRPr lang="en-US" sz="2400" b="1" dirty="0">
                <a:latin typeface="UTM Avo" panose="02040603050506020204" pitchFamily="18" charset="0"/>
                <a:ea typeface="AvantGarde" panose="00000400000000000000" pitchFamily="2" charset="0"/>
                <a:cs typeface="AvantGarde" panose="00000400000000000000" pitchFamily="2" charset="0"/>
              </a:endParaRPr>
            </a:p>
          </p:txBody>
        </p:sp>
      </p:grpSp>
      <p:sp>
        <p:nvSpPr>
          <p:cNvPr id="43" name="TextBox 42">
            <a:extLst>
              <a:ext uri="{FF2B5EF4-FFF2-40B4-BE49-F238E27FC236}">
                <a16:creationId xmlns:a16="http://schemas.microsoft.com/office/drawing/2014/main" id="{EAF5DC2A-C04B-A6BE-D386-A02B8A9A658A}"/>
              </a:ext>
            </a:extLst>
          </p:cNvPr>
          <p:cNvSpPr txBox="1"/>
          <p:nvPr/>
        </p:nvSpPr>
        <p:spPr>
          <a:xfrm>
            <a:off x="495076" y="1051112"/>
            <a:ext cx="11361563" cy="5632311"/>
          </a:xfrm>
          <a:prstGeom prst="rect">
            <a:avLst/>
          </a:prstGeom>
          <a:noFill/>
          <a:ln>
            <a:noFill/>
          </a:ln>
        </p:spPr>
        <p:txBody>
          <a:bodyPr wrap="square">
            <a:spAutoFit/>
          </a:bodyPr>
          <a:lstStyle/>
          <a:p>
            <a:pPr algn="just"/>
            <a:r>
              <a:rPr lang="en-US" sz="4267">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rPr>
              <a:t>   </a:t>
            </a:r>
            <a:r>
              <a:rPr lang="vi-VN" sz="4000" b="0" i="0">
                <a:solidFill>
                  <a:srgbClr val="000000"/>
                </a:solidFill>
                <a:effectLst/>
                <a:latin typeface="Times New Roman" panose="02020603050405020304" pitchFamily="18" charset="0"/>
                <a:cs typeface="Times New Roman" panose="02020603050405020304" pitchFamily="18" charset="0"/>
              </a:rPr>
              <a:t>Từ trước đến nay, ông luôn là người dắt tay dẫn nó đi, là người bảo vệ nó. Đây là lần đầu tiên Dương nhận ra ông không còn khỏe như trước. Mỗi một ngày trôi qua, ông đang già đi, còn nó sẽ mạnh mẽ hơn. Dương choàng tay ông ôm, thủ thỉ:</a:t>
            </a:r>
          </a:p>
          <a:p>
            <a:pPr algn="just"/>
            <a:r>
              <a:rPr lang="en-US" sz="4000" b="0" i="0">
                <a:solidFill>
                  <a:srgbClr val="000000"/>
                </a:solidFill>
                <a:effectLst/>
                <a:latin typeface="Times New Roman" panose="02020603050405020304" pitchFamily="18" charset="0"/>
                <a:cs typeface="Times New Roman" panose="02020603050405020304" pitchFamily="18" charset="0"/>
              </a:rPr>
              <a:t>	</a:t>
            </a:r>
            <a:r>
              <a:rPr lang="vi-VN" sz="4000" b="0" i="0">
                <a:solidFill>
                  <a:srgbClr val="000000"/>
                </a:solidFill>
                <a:effectLst/>
                <a:latin typeface="Times New Roman" panose="02020603050405020304" pitchFamily="18" charset="0"/>
                <a:cs typeface="Times New Roman" panose="02020603050405020304" pitchFamily="18" charset="0"/>
              </a:rPr>
              <a:t>- Ông ngoại ơi, cháu yêu ông nhiều lắm!</a:t>
            </a:r>
          </a:p>
          <a:p>
            <a:pPr algn="just"/>
            <a:r>
              <a:rPr lang="en-US" sz="4000" b="0" i="0">
                <a:solidFill>
                  <a:srgbClr val="000000"/>
                </a:solidFill>
                <a:effectLst/>
                <a:latin typeface="Times New Roman" panose="02020603050405020304" pitchFamily="18" charset="0"/>
                <a:cs typeface="Times New Roman" panose="02020603050405020304" pitchFamily="18" charset="0"/>
              </a:rPr>
              <a:t>	</a:t>
            </a:r>
            <a:r>
              <a:rPr lang="vi-VN" sz="4000" b="0" i="0">
                <a:solidFill>
                  <a:srgbClr val="000000"/>
                </a:solidFill>
                <a:effectLst/>
                <a:latin typeface="Times New Roman" panose="02020603050405020304" pitchFamily="18" charset="0"/>
                <a:cs typeface="Times New Roman" panose="02020603050405020304" pitchFamily="18" charset="0"/>
              </a:rPr>
              <a:t>Dương nghĩ, từ bây giờ nó mới là người đưa tay cho ông nắm</a:t>
            </a:r>
            <a:r>
              <a:rPr lang="en-US" sz="4000" b="0" i="0">
                <a:solidFill>
                  <a:srgbClr val="000000"/>
                </a:solidFill>
                <a:effectLst/>
                <a:latin typeface="Times New Roman" panose="02020603050405020304" pitchFamily="18" charset="0"/>
                <a:cs typeface="Times New Roman" panose="02020603050405020304" pitchFamily="18" charset="0"/>
              </a:rPr>
              <a:t>.</a:t>
            </a:r>
            <a:endParaRPr lang="vi-VN" sz="4000" b="0" i="0">
              <a:solidFill>
                <a:srgbClr val="000000"/>
              </a:solidFill>
              <a:effectLst/>
              <a:latin typeface="Times New Roman" panose="02020603050405020304" pitchFamily="18" charset="0"/>
              <a:cs typeface="Times New Roman" panose="02020603050405020304" pitchFamily="18" charset="0"/>
            </a:endParaRPr>
          </a:p>
          <a:p>
            <a:pPr lvl="1"/>
            <a:endParaRPr lang="en-US" sz="3733"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46" name="Wave 45">
            <a:extLst>
              <a:ext uri="{FF2B5EF4-FFF2-40B4-BE49-F238E27FC236}">
                <a16:creationId xmlns:a16="http://schemas.microsoft.com/office/drawing/2014/main" id="{F1068BAF-993C-926B-38F3-B6C1485045C6}"/>
              </a:ext>
            </a:extLst>
          </p:cNvPr>
          <p:cNvSpPr/>
          <p:nvPr/>
        </p:nvSpPr>
        <p:spPr>
          <a:xfrm>
            <a:off x="1189702" y="75197"/>
            <a:ext cx="3687589" cy="975915"/>
          </a:xfrm>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163821" y="-145066"/>
                  <a:pt x="2506882" y="470277"/>
                  <a:pt x="3687589" y="121989"/>
                </a:cubicBezTo>
                <a:cubicBezTo>
                  <a:pt x="3635004" y="222774"/>
                  <a:pt x="3321026" y="647898"/>
                  <a:pt x="3235491" y="853926"/>
                </a:cubicBezTo>
                <a:cubicBezTo>
                  <a:pt x="2357209" y="1140663"/>
                  <a:pt x="802848" y="519014"/>
                  <a:pt x="0" y="853926"/>
                </a:cubicBezTo>
                <a:cubicBezTo>
                  <a:pt x="284070" y="535848"/>
                  <a:pt x="279879" y="515095"/>
                  <a:pt x="452098" y="121989"/>
                </a:cubicBezTo>
                <a:close/>
              </a:path>
              <a:path w="3687589" h="975915" stroke="0" extrusionOk="0">
                <a:moveTo>
                  <a:pt x="452098" y="121989"/>
                </a:moveTo>
                <a:cubicBezTo>
                  <a:pt x="1574660" y="-362855"/>
                  <a:pt x="2494589" y="363549"/>
                  <a:pt x="3687589" y="121989"/>
                </a:cubicBezTo>
                <a:cubicBezTo>
                  <a:pt x="3529473" y="448649"/>
                  <a:pt x="3389943" y="682270"/>
                  <a:pt x="3235491" y="853926"/>
                </a:cubicBezTo>
                <a:cubicBezTo>
                  <a:pt x="2369166" y="1113356"/>
                  <a:pt x="922983" y="402202"/>
                  <a:pt x="0" y="853926"/>
                </a:cubicBezTo>
                <a:cubicBezTo>
                  <a:pt x="213380" y="480249"/>
                  <a:pt x="351128" y="429141"/>
                  <a:pt x="452098" y="121989"/>
                </a:cubicBezTo>
                <a:close/>
              </a:path>
              <a:path w="3687589" h="975915" fill="none" stroke="0" extrusionOk="0">
                <a:moveTo>
                  <a:pt x="452098" y="121989"/>
                </a:moveTo>
                <a:cubicBezTo>
                  <a:pt x="1444872" y="-363414"/>
                  <a:pt x="2515007" y="264329"/>
                  <a:pt x="3687589" y="121989"/>
                </a:cubicBezTo>
                <a:cubicBezTo>
                  <a:pt x="3663410" y="230428"/>
                  <a:pt x="3300377" y="632871"/>
                  <a:pt x="3235491" y="853926"/>
                </a:cubicBezTo>
                <a:cubicBezTo>
                  <a:pt x="2319226" y="1075476"/>
                  <a:pt x="865470" y="559068"/>
                  <a:pt x="0" y="853926"/>
                </a:cubicBezTo>
                <a:cubicBezTo>
                  <a:pt x="284748" y="535132"/>
                  <a:pt x="276016" y="516592"/>
                  <a:pt x="452098" y="121989"/>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custGeom>
                    <a:avLst/>
                    <a:gdLst>
                      <a:gd name="connsiteX0" fmla="*/ 452098 w 3687589"/>
                      <a:gd name="connsiteY0" fmla="*/ 121989 h 975915"/>
                      <a:gd name="connsiteX1" fmla="*/ 3687589 w 3687589"/>
                      <a:gd name="connsiteY1" fmla="*/ 121989 h 975915"/>
                      <a:gd name="connsiteX2" fmla="*/ 3235491 w 3687589"/>
                      <a:gd name="connsiteY2" fmla="*/ 853926 h 975915"/>
                      <a:gd name="connsiteX3" fmla="*/ 0 w 3687589"/>
                      <a:gd name="connsiteY3" fmla="*/ 853926 h 975915"/>
                      <a:gd name="connsiteX4" fmla="*/ 452098 w 3687589"/>
                      <a:gd name="connsiteY4" fmla="*/ 121989 h 975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589" h="975915" fill="none" extrusionOk="0">
                        <a:moveTo>
                          <a:pt x="452098" y="121989"/>
                        </a:moveTo>
                        <a:cubicBezTo>
                          <a:pt x="1360242" y="-219814"/>
                          <a:pt x="2546874" y="493105"/>
                          <a:pt x="3687589" y="121989"/>
                        </a:cubicBezTo>
                        <a:cubicBezTo>
                          <a:pt x="3621450" y="211741"/>
                          <a:pt x="3326819" y="640459"/>
                          <a:pt x="3235491" y="853926"/>
                        </a:cubicBezTo>
                        <a:cubicBezTo>
                          <a:pt x="2216155" y="1225130"/>
                          <a:pt x="884265" y="497830"/>
                          <a:pt x="0" y="853926"/>
                        </a:cubicBezTo>
                        <a:cubicBezTo>
                          <a:pt x="282994" y="535355"/>
                          <a:pt x="276156" y="515388"/>
                          <a:pt x="452098" y="121989"/>
                        </a:cubicBezTo>
                        <a:close/>
                      </a:path>
                      <a:path w="3687589" h="975915" stroke="0" extrusionOk="0">
                        <a:moveTo>
                          <a:pt x="452098" y="121989"/>
                        </a:moveTo>
                        <a:cubicBezTo>
                          <a:pt x="1588757" y="-383331"/>
                          <a:pt x="2601168" y="471732"/>
                          <a:pt x="3687589" y="121989"/>
                        </a:cubicBezTo>
                        <a:cubicBezTo>
                          <a:pt x="3529416" y="485025"/>
                          <a:pt x="3373456" y="665153"/>
                          <a:pt x="3235491" y="853926"/>
                        </a:cubicBezTo>
                        <a:cubicBezTo>
                          <a:pt x="2252298" y="1122179"/>
                          <a:pt x="1066211" y="487325"/>
                          <a:pt x="0" y="853926"/>
                        </a:cubicBezTo>
                        <a:cubicBezTo>
                          <a:pt x="212293" y="487512"/>
                          <a:pt x="340072" y="429793"/>
                          <a:pt x="452098" y="12198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cxnSp>
        <p:nvCxnSpPr>
          <p:cNvPr id="3" name="Straight Connector 2">
            <a:extLst>
              <a:ext uri="{FF2B5EF4-FFF2-40B4-BE49-F238E27FC236}">
                <a16:creationId xmlns:a16="http://schemas.microsoft.com/office/drawing/2014/main" id="{D83E56C3-8722-26B0-9039-4CC01D26CB28}"/>
              </a:ext>
            </a:extLst>
          </p:cNvPr>
          <p:cNvCxnSpPr/>
          <p:nvPr/>
        </p:nvCxnSpPr>
        <p:spPr>
          <a:xfrm flipH="1">
            <a:off x="4558937" y="4140926"/>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F0E4A0-E1EF-359A-5312-CA910762F252}"/>
              </a:ext>
            </a:extLst>
          </p:cNvPr>
          <p:cNvCxnSpPr/>
          <p:nvPr/>
        </p:nvCxnSpPr>
        <p:spPr>
          <a:xfrm flipH="1">
            <a:off x="9705702" y="4140926"/>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33116BE-59EF-A841-680F-FF3B90189484}"/>
              </a:ext>
            </a:extLst>
          </p:cNvPr>
          <p:cNvCxnSpPr/>
          <p:nvPr/>
        </p:nvCxnSpPr>
        <p:spPr>
          <a:xfrm flipH="1">
            <a:off x="9764485" y="4140925"/>
            <a:ext cx="117566" cy="561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996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3">
                                            <p:txEl>
                                              <p:pRg st="1" end="1"/>
                                            </p:txEl>
                                          </p:spTgt>
                                        </p:tgtEl>
                                        <p:attrNameLst>
                                          <p:attrName>style.color</p:attrName>
                                        </p:attrNameLst>
                                      </p:cBhvr>
                                      <p:to>
                                        <a:srgbClr val="0000CC"/>
                                      </p:to>
                                    </p:animClr>
                                    <p:animClr clrSpc="rgb" dir="cw">
                                      <p:cBhvr>
                                        <p:cTn id="7" dur="500" fill="hold"/>
                                        <p:tgtEl>
                                          <p:spTgt spid="43">
                                            <p:txEl>
                                              <p:pRg st="1" end="1"/>
                                            </p:txEl>
                                          </p:spTgt>
                                        </p:tgtEl>
                                        <p:attrNameLst>
                                          <p:attrName>fillcolor</p:attrName>
                                        </p:attrNameLst>
                                      </p:cBhvr>
                                      <p:to>
                                        <a:srgbClr val="0000CC"/>
                                      </p:to>
                                    </p:animClr>
                                    <p:set>
                                      <p:cBhvr>
                                        <p:cTn id="8" dur="500" fill="hold"/>
                                        <p:tgtEl>
                                          <p:spTgt spid="43">
                                            <p:txEl>
                                              <p:pRg st="1" end="1"/>
                                            </p:txEl>
                                          </p:spTgt>
                                        </p:tgtEl>
                                        <p:attrNameLst>
                                          <p:attrName>fill.type</p:attrName>
                                        </p:attrNameLst>
                                      </p:cBhvr>
                                      <p:to>
                                        <p:strVal val="solid"/>
                                      </p:to>
                                    </p:set>
                                    <p:set>
                                      <p:cBhvr>
                                        <p:cTn id="9" dur="500" fill="hold"/>
                                        <p:tgtEl>
                                          <p:spTgt spid="4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423442E-2E24-1ABA-B176-47EE7862FEFD}"/>
              </a:ext>
            </a:extLst>
          </p:cNvPr>
          <p:cNvGrpSpPr/>
          <p:nvPr/>
        </p:nvGrpSpPr>
        <p:grpSpPr>
          <a:xfrm>
            <a:off x="300447" y="653283"/>
            <a:ext cx="4504900" cy="3366224"/>
            <a:chOff x="-62606" y="1576098"/>
            <a:chExt cx="3937571" cy="2524668"/>
          </a:xfrm>
        </p:grpSpPr>
        <p:sp>
          <p:nvSpPr>
            <p:cNvPr id="42" name="TextBox 41">
              <a:extLst>
                <a:ext uri="{FF2B5EF4-FFF2-40B4-BE49-F238E27FC236}">
                  <a16:creationId xmlns:a16="http://schemas.microsoft.com/office/drawing/2014/main" id="{455AB03A-A976-8BE8-5689-BD575F414A8E}"/>
                </a:ext>
              </a:extLst>
            </p:cNvPr>
            <p:cNvSpPr txBox="1"/>
            <p:nvPr/>
          </p:nvSpPr>
          <p:spPr>
            <a:xfrm>
              <a:off x="51605" y="1576098"/>
              <a:ext cx="3823359" cy="438581"/>
            </a:xfrm>
            <a:prstGeom prst="rect">
              <a:avLst/>
            </a:prstGeom>
            <a:noFill/>
            <a:ln>
              <a:noFill/>
            </a:ln>
          </p:spPr>
          <p:txBody>
            <a:bodyPr wrap="square">
              <a:spAutoFit/>
            </a:bodyPr>
            <a:lstStyle/>
            <a:p>
              <a:pPr lvl="1"/>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3200"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3200"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3200"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43" name="TextBox 42">
              <a:extLst>
                <a:ext uri="{FF2B5EF4-FFF2-40B4-BE49-F238E27FC236}">
                  <a16:creationId xmlns:a16="http://schemas.microsoft.com/office/drawing/2014/main" id="{B542E62C-B678-DDB3-20C1-0906593816D5}"/>
                </a:ext>
              </a:extLst>
            </p:cNvPr>
            <p:cNvSpPr txBox="1"/>
            <p:nvPr/>
          </p:nvSpPr>
          <p:spPr>
            <a:xfrm>
              <a:off x="-62606" y="2415689"/>
              <a:ext cx="3937571" cy="1685077"/>
            </a:xfrm>
            <a:prstGeom prst="rect">
              <a:avLst/>
            </a:prstGeom>
            <a:noFill/>
            <a:ln>
              <a:noFill/>
            </a:ln>
          </p:spPr>
          <p:txBody>
            <a:bodyPr wrap="square">
              <a:spAutoFit/>
            </a:bodyPr>
            <a:lstStyle/>
            <a:p>
              <a:r>
                <a:rPr lang="en-GB" sz="2800" b="1" i="0" dirty="0" err="1">
                  <a:solidFill>
                    <a:srgbClr val="FF0000"/>
                  </a:solidFill>
                  <a:effectLst/>
                  <a:latin typeface="Times New Roman" panose="02020603050405020304" pitchFamily="18" charset="0"/>
                  <a:cs typeface="Times New Roman" panose="02020603050405020304" pitchFamily="18" charset="0"/>
                </a:rPr>
                <a:t>Nha</a:t>
              </a:r>
              <a:r>
                <a:rPr lang="en-GB" sz="2800" b="1" i="0" dirty="0">
                  <a:solidFill>
                    <a:srgbClr val="FF0000"/>
                  </a:solidFill>
                  <a:effectLst/>
                  <a:latin typeface="Times New Roman" panose="02020603050405020304" pitchFamily="18" charset="0"/>
                  <a:cs typeface="Times New Roman" panose="02020603050405020304" pitchFamily="18" charset="0"/>
                </a:rPr>
                <a:t> </a:t>
              </a:r>
              <a:r>
                <a:rPr lang="en-GB" sz="2800" b="1" i="0" dirty="0" err="1">
                  <a:solidFill>
                    <a:srgbClr val="FF0000"/>
                  </a:solidFill>
                  <a:effectLst/>
                  <a:latin typeface="Times New Roman" panose="02020603050405020304" pitchFamily="18" charset="0"/>
                  <a:cs typeface="Times New Roman" panose="02020603050405020304" pitchFamily="18" charset="0"/>
                </a:rPr>
                <a:t>Trang</a:t>
              </a:r>
              <a:r>
                <a:rPr lang="en-GB" sz="2800" b="1" i="0" dirty="0">
                  <a:solidFill>
                    <a:srgbClr val="FF0000"/>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là</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một</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thành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phố</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ven</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biển</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và</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là</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trung</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tâm</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chính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trị</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kinh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tế</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văn</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hóa</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khoa</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học</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kỹ</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thuật</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và</a:t>
              </a:r>
              <a:r>
                <a:rPr lang="en-GB" sz="2800" b="0" i="0" dirty="0">
                  <a:solidFill>
                    <a:srgbClr val="0000CC"/>
                  </a:solidFill>
                  <a:effectLst/>
                  <a:latin typeface="Times New Roman" panose="02020603050405020304" pitchFamily="18" charset="0"/>
                  <a:cs typeface="Times New Roman" panose="02020603050405020304" pitchFamily="18" charset="0"/>
                </a:rPr>
                <a:t> du </a:t>
              </a:r>
              <a:r>
                <a:rPr lang="en-GB" sz="2800" b="0" i="0" dirty="0" err="1">
                  <a:solidFill>
                    <a:srgbClr val="0000CC"/>
                  </a:solidFill>
                  <a:effectLst/>
                  <a:latin typeface="Times New Roman" panose="02020603050405020304" pitchFamily="18" charset="0"/>
                  <a:cs typeface="Times New Roman" panose="02020603050405020304" pitchFamily="18" charset="0"/>
                </a:rPr>
                <a:t>lịch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của</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tỉnh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Khánh</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Hòa</a:t>
              </a:r>
              <a:r>
                <a:rPr lang="en-GB" sz="2800" b="0" i="0" dirty="0">
                  <a:solidFill>
                    <a:srgbClr val="0000CC"/>
                  </a:solidFill>
                  <a:effectLst/>
                  <a:latin typeface="Times New Roman" panose="02020603050405020304" pitchFamily="18" charset="0"/>
                  <a:cs typeface="Times New Roman" panose="02020603050405020304" pitchFamily="18" charset="0"/>
                </a:rPr>
                <a:t>, </a:t>
              </a:r>
              <a:r>
                <a:rPr lang="en-GB" sz="2800" b="0" i="0" dirty="0" err="1">
                  <a:solidFill>
                    <a:srgbClr val="0000CC"/>
                  </a:solidFill>
                  <a:effectLst/>
                  <a:latin typeface="Times New Roman" panose="02020603050405020304" pitchFamily="18" charset="0"/>
                  <a:cs typeface="Times New Roman" panose="02020603050405020304" pitchFamily="18" charset="0"/>
                </a:rPr>
                <a:t>Việt</a:t>
              </a:r>
              <a:r>
                <a:rPr lang="en-GB" sz="2800" b="0" i="0" dirty="0">
                  <a:solidFill>
                    <a:srgbClr val="0000CC"/>
                  </a:solidFill>
                  <a:effectLst/>
                  <a:latin typeface="Times New Roman" panose="02020603050405020304" pitchFamily="18" charset="0"/>
                  <a:cs typeface="Times New Roman" panose="02020603050405020304" pitchFamily="18" charset="0"/>
                </a:rPr>
                <a:t> Nam.</a:t>
              </a:r>
              <a:endParaRPr lang="en-GB" sz="2800" dirty="0">
                <a:solidFill>
                  <a:srgbClr val="0000CC"/>
                </a:solidFill>
                <a:latin typeface="Times New Roman" panose="02020603050405020304" pitchFamily="18" charset="0"/>
                <a:cs typeface="Times New Roman" panose="02020603050405020304" pitchFamily="18" charset="0"/>
              </a:endParaRPr>
            </a:p>
          </p:txBody>
        </p:sp>
      </p:grpSp>
      <p:pic>
        <p:nvPicPr>
          <p:cNvPr id="44" name="Picture 2" descr="https://img.loigiaihay.com/picture/2017/0208/ban-do-hanh-chinh-vn-dl4.jpg">
            <a:extLst>
              <a:ext uri="{FF2B5EF4-FFF2-40B4-BE49-F238E27FC236}">
                <a16:creationId xmlns:a16="http://schemas.microsoft.com/office/drawing/2014/main" id="{8801FF30-AAC4-F798-3DC6-5741269397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4901" y="0"/>
            <a:ext cx="4508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47" name="Oval 46">
            <a:extLst>
              <a:ext uri="{FF2B5EF4-FFF2-40B4-BE49-F238E27FC236}">
                <a16:creationId xmlns:a16="http://schemas.microsoft.com/office/drawing/2014/main" id="{C88DCFE7-89D7-033A-B40A-29C32B733998}"/>
              </a:ext>
            </a:extLst>
          </p:cNvPr>
          <p:cNvSpPr/>
          <p:nvPr/>
        </p:nvSpPr>
        <p:spPr>
          <a:xfrm>
            <a:off x="7138219" y="4881280"/>
            <a:ext cx="457200" cy="4719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latin typeface="UTM Avo" panose="02040603050506020204" pitchFamily="18" charset="0"/>
            </a:endParaRPr>
          </a:p>
        </p:txBody>
      </p:sp>
      <p:pic>
        <p:nvPicPr>
          <p:cNvPr id="8198" name="Picture 6" descr="Hướng dẫn du lịch Nha Trang tự túc từ A-Z (Cập nhật 06/2022)">
            <a:extLst>
              <a:ext uri="{FF2B5EF4-FFF2-40B4-BE49-F238E27FC236}">
                <a16:creationId xmlns:a16="http://schemas.microsoft.com/office/drawing/2014/main" id="{B6F347D6-0FDA-575F-F67B-EFD66B2EF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2541407"/>
            <a:ext cx="333375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505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80">
                                          <p:stCondLst>
                                            <p:cond delay="0"/>
                                          </p:stCondLst>
                                        </p:cTn>
                                        <p:tgtEl>
                                          <p:spTgt spid="47"/>
                                        </p:tgtEl>
                                      </p:cBhvr>
                                    </p:animEffect>
                                    <p:anim calcmode="lin" valueType="num">
                                      <p:cBhvr>
                                        <p:cTn id="1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gtEl>
                                      </p:cBhvr>
                                      <p:to x="100000" y="60000"/>
                                    </p:animScale>
                                    <p:animScale>
                                      <p:cBhvr>
                                        <p:cTn id="21" dur="166" decel="50000">
                                          <p:stCondLst>
                                            <p:cond delay="676"/>
                                          </p:stCondLst>
                                        </p:cTn>
                                        <p:tgtEl>
                                          <p:spTgt spid="47"/>
                                        </p:tgtEl>
                                      </p:cBhvr>
                                      <p:to x="100000" y="100000"/>
                                    </p:animScale>
                                    <p:animScale>
                                      <p:cBhvr>
                                        <p:cTn id="22" dur="26">
                                          <p:stCondLst>
                                            <p:cond delay="1312"/>
                                          </p:stCondLst>
                                        </p:cTn>
                                        <p:tgtEl>
                                          <p:spTgt spid="47"/>
                                        </p:tgtEl>
                                      </p:cBhvr>
                                      <p:to x="100000" y="80000"/>
                                    </p:animScale>
                                    <p:animScale>
                                      <p:cBhvr>
                                        <p:cTn id="23" dur="166" decel="50000">
                                          <p:stCondLst>
                                            <p:cond delay="1338"/>
                                          </p:stCondLst>
                                        </p:cTn>
                                        <p:tgtEl>
                                          <p:spTgt spid="47"/>
                                        </p:tgtEl>
                                      </p:cBhvr>
                                      <p:to x="100000" y="100000"/>
                                    </p:animScale>
                                    <p:animScale>
                                      <p:cBhvr>
                                        <p:cTn id="24" dur="26">
                                          <p:stCondLst>
                                            <p:cond delay="1642"/>
                                          </p:stCondLst>
                                        </p:cTn>
                                        <p:tgtEl>
                                          <p:spTgt spid="47"/>
                                        </p:tgtEl>
                                      </p:cBhvr>
                                      <p:to x="100000" y="90000"/>
                                    </p:animScale>
                                    <p:animScale>
                                      <p:cBhvr>
                                        <p:cTn id="25" dur="166" decel="50000">
                                          <p:stCondLst>
                                            <p:cond delay="1668"/>
                                          </p:stCondLst>
                                        </p:cTn>
                                        <p:tgtEl>
                                          <p:spTgt spid="47"/>
                                        </p:tgtEl>
                                      </p:cBhvr>
                                      <p:to x="100000" y="100000"/>
                                    </p:animScale>
                                    <p:animScale>
                                      <p:cBhvr>
                                        <p:cTn id="26" dur="26">
                                          <p:stCondLst>
                                            <p:cond delay="1808"/>
                                          </p:stCondLst>
                                        </p:cTn>
                                        <p:tgtEl>
                                          <p:spTgt spid="47"/>
                                        </p:tgtEl>
                                      </p:cBhvr>
                                      <p:to x="100000" y="95000"/>
                                    </p:animScale>
                                    <p:animScale>
                                      <p:cBhvr>
                                        <p:cTn id="27" dur="166" decel="50000">
                                          <p:stCondLst>
                                            <p:cond delay="1834"/>
                                          </p:stCondLst>
                                        </p:cTn>
                                        <p:tgtEl>
                                          <p:spTgt spid="4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randombar(horizontal)">
                                      <p:cBhvr>
                                        <p:cTn id="3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116133D-951B-2F0E-1D60-F48E51CF8B78}"/>
              </a:ext>
            </a:extLst>
          </p:cNvPr>
          <p:cNvGrpSpPr/>
          <p:nvPr/>
        </p:nvGrpSpPr>
        <p:grpSpPr>
          <a:xfrm>
            <a:off x="117900" y="356660"/>
            <a:ext cx="5978100" cy="1919770"/>
            <a:chOff x="-277024" y="1576098"/>
            <a:chExt cx="5664110" cy="1439827"/>
          </a:xfrm>
        </p:grpSpPr>
        <p:sp>
          <p:nvSpPr>
            <p:cNvPr id="33" name="TextBox 32">
              <a:extLst>
                <a:ext uri="{FF2B5EF4-FFF2-40B4-BE49-F238E27FC236}">
                  <a16:creationId xmlns:a16="http://schemas.microsoft.com/office/drawing/2014/main" id="{36AFF073-59E4-7F77-0BD1-6705251E6DD1}"/>
                </a:ext>
              </a:extLst>
            </p:cNvPr>
            <p:cNvSpPr txBox="1"/>
            <p:nvPr/>
          </p:nvSpPr>
          <p:spPr>
            <a:xfrm>
              <a:off x="675281" y="1576098"/>
              <a:ext cx="3199682" cy="377075"/>
            </a:xfrm>
            <a:prstGeom prst="rect">
              <a:avLst/>
            </a:prstGeom>
            <a:noFill/>
            <a:ln>
              <a:noFill/>
            </a:ln>
          </p:spPr>
          <p:txBody>
            <a:bodyPr wrap="square">
              <a:spAutoFit/>
            </a:bodyPr>
            <a:lstStyle/>
            <a:p>
              <a:pPr lvl="1"/>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Giải</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nghĩa</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 </a:t>
              </a:r>
              <a:r>
                <a:rPr lang="en-US" sz="2667" dirty="0" err="1">
                  <a:solidFill>
                    <a:srgbClr val="FF0000"/>
                  </a:solidFill>
                  <a:latin typeface="UTM Avo" panose="02040603050506020204" pitchFamily="18" charset="0"/>
                  <a:ea typeface="Arial-Rounded" panose="020B0500000000000000" pitchFamily="34" charset="0"/>
                  <a:cs typeface="Arial-Rounded" panose="020B0500000000000000" pitchFamily="34" charset="0"/>
                </a:rPr>
                <a:t>từ</a:t>
              </a:r>
              <a:r>
                <a:rPr lang="en-US" sz="2667" dirty="0">
                  <a:solidFill>
                    <a:srgbClr val="FF0000"/>
                  </a:solidFill>
                  <a:latin typeface="UTM Avo" panose="02040603050506020204" pitchFamily="18" charset="0"/>
                  <a:ea typeface="Arial-Rounded" panose="020B0500000000000000" pitchFamily="34" charset="0"/>
                  <a:cs typeface="Arial-Rounded" panose="020B0500000000000000" pitchFamily="34" charset="0"/>
                </a:rPr>
                <a:t>:</a:t>
              </a:r>
              <a:endParaRPr lang="en-US" sz="2667" dirty="0">
                <a:solidFill>
                  <a:schemeClr val="tx1">
                    <a:lumMod val="95000"/>
                    <a:lumOff val="5000"/>
                  </a:schemeClr>
                </a:solidFill>
                <a:latin typeface="UTM Avo" panose="02040603050506020204" pitchFamily="18"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0BE98487-2218-64B0-FB44-DCC41D6F924E}"/>
                </a:ext>
              </a:extLst>
            </p:cNvPr>
            <p:cNvSpPr txBox="1"/>
            <p:nvPr/>
          </p:nvSpPr>
          <p:spPr>
            <a:xfrm>
              <a:off x="-277024" y="1977179"/>
              <a:ext cx="5664110" cy="1038746"/>
            </a:xfrm>
            <a:prstGeom prst="rect">
              <a:avLst/>
            </a:prstGeom>
            <a:noFill/>
            <a:ln>
              <a:noFill/>
            </a:ln>
          </p:spPr>
          <p:txBody>
            <a:bodyPr wrap="square">
              <a:spAutoFit/>
            </a:bodyPr>
            <a:lstStyle/>
            <a:p>
              <a:pPr lvl="1"/>
              <a:r>
                <a:rPr lang="en-US" sz="280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Tháp Bà Pô-na-ga</a:t>
              </a:r>
              <a:r>
                <a:rPr lang="en-US" sz="280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0" i="0">
                  <a:solidFill>
                    <a:srgbClr val="202122"/>
                  </a:solidFill>
                  <a:effectLst/>
                  <a:latin typeface="Times New Roman" panose="02020603050405020304" pitchFamily="18" charset="0"/>
                  <a:cs typeface="Times New Roman" panose="02020603050405020304" pitchFamily="18" charset="0"/>
                </a:rPr>
                <a:t>quần thể kiến trúc tiêu biểu của văn hóa Chăm Pa ở Nha Trang</a:t>
              </a:r>
              <a:endParaRPr lang="en-US" sz="28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6" name="TextBox 35">
            <a:extLst>
              <a:ext uri="{FF2B5EF4-FFF2-40B4-BE49-F238E27FC236}">
                <a16:creationId xmlns:a16="http://schemas.microsoft.com/office/drawing/2014/main" id="{4EA7ED1B-E8DE-3D92-77CB-D174DFEE8224}"/>
              </a:ext>
            </a:extLst>
          </p:cNvPr>
          <p:cNvSpPr txBox="1"/>
          <p:nvPr/>
        </p:nvSpPr>
        <p:spPr>
          <a:xfrm>
            <a:off x="-125832" y="2951946"/>
            <a:ext cx="5874577" cy="954107"/>
          </a:xfrm>
          <a:prstGeom prst="rect">
            <a:avLst/>
          </a:prstGeom>
          <a:noFill/>
          <a:ln>
            <a:noFill/>
          </a:ln>
        </p:spPr>
        <p:txBody>
          <a:bodyPr wrap="square">
            <a:spAutoFit/>
          </a:bodyPr>
          <a:lstStyle/>
          <a:p>
            <a:pPr lvl="1"/>
            <a:r>
              <a:rPr lang="en-GB" sz="2800" b="1">
                <a:solidFill>
                  <a:srgbClr val="FF0000"/>
                </a:solidFill>
                <a:latin typeface="Times New Roman" panose="02020603050405020304" pitchFamily="18" charset="0"/>
                <a:cs typeface="Times New Roman" panose="02020603050405020304" pitchFamily="18" charset="0"/>
              </a:rPr>
              <a:t>Chạm trổ: </a:t>
            </a:r>
            <a:r>
              <a:rPr lang="en-GB" sz="2800">
                <a:latin typeface="Times New Roman" panose="02020603050405020304" pitchFamily="18" charset="0"/>
                <a:cs typeface="Times New Roman" panose="02020603050405020304" pitchFamily="18" charset="0"/>
              </a:rPr>
              <a:t>khắc, đục lên bề mặt gỗ, đá để trang trí</a:t>
            </a:r>
            <a:endParaRPr lang="en-US" sz="28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218" name="Picture 2" descr="Tháp Po Nagar – Wikipedia tiếng Việt">
            <a:extLst>
              <a:ext uri="{FF2B5EF4-FFF2-40B4-BE49-F238E27FC236}">
                <a16:creationId xmlns:a16="http://schemas.microsoft.com/office/drawing/2014/main" id="{B6A8E9C3-D1B8-B49A-7857-76A92392C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08" y="516871"/>
            <a:ext cx="4938335" cy="26965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CB580B7-2767-7900-BB3B-3F4B609066FE}"/>
              </a:ext>
            </a:extLst>
          </p:cNvPr>
          <p:cNvSpPr txBox="1"/>
          <p:nvPr/>
        </p:nvSpPr>
        <p:spPr>
          <a:xfrm>
            <a:off x="6095999" y="3344091"/>
            <a:ext cx="5742969" cy="461665"/>
          </a:xfrm>
          <a:prstGeom prst="rect">
            <a:avLst/>
          </a:prstGeom>
          <a:noFill/>
          <a:ln>
            <a:noFill/>
          </a:ln>
        </p:spPr>
        <p:txBody>
          <a:bodyPr wrap="square">
            <a:spAutoFit/>
          </a:bodyPr>
          <a:lstStyle/>
          <a:p>
            <a:pPr lvl="1"/>
            <a:r>
              <a:rPr lang="vi-VN" sz="2400" b="0" i="0">
                <a:solidFill>
                  <a:srgbClr val="202122"/>
                </a:solidFill>
                <a:effectLst/>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41928C-05C7-22DE-BE9A-D5883694584C}"/>
              </a:ext>
            </a:extLst>
          </p:cNvPr>
          <p:cNvSpPr txBox="1"/>
          <p:nvPr/>
        </p:nvSpPr>
        <p:spPr>
          <a:xfrm>
            <a:off x="6492240" y="3396089"/>
            <a:ext cx="5236603" cy="2308324"/>
          </a:xfrm>
          <a:prstGeom prst="rect">
            <a:avLst/>
          </a:prstGeom>
          <a:noFill/>
        </p:spPr>
        <p:txBody>
          <a:bodyPr wrap="square">
            <a:spAutoFit/>
          </a:bodyPr>
          <a:lstStyle/>
          <a:p>
            <a:pPr algn="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4" tooltip="Đền"/>
              </a:rPr>
              <a:t>ngôi đền</a:t>
            </a:r>
            <a:r>
              <a:rPr lang="vi-VN" sz="2400" b="0" i="0">
                <a:solidFill>
                  <a:srgbClr val="202122"/>
                </a:solidFill>
                <a:effectLst/>
                <a:latin typeface="Times New Roman" panose="02020603050405020304" pitchFamily="18" charset="0"/>
                <a:cs typeface="Times New Roman" panose="02020603050405020304" pitchFamily="18" charset="0"/>
              </a:rPr>
              <a:t>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5" tooltip="Chăm Pa"/>
              </a:rPr>
              <a:t>Chăm Pa</a:t>
            </a:r>
            <a:r>
              <a:rPr lang="vi-VN" sz="2400" b="0" i="0">
                <a:solidFill>
                  <a:srgbClr val="202122"/>
                </a:solidFill>
                <a:effectLst/>
                <a:latin typeface="Times New Roman" panose="02020603050405020304" pitchFamily="18" charset="0"/>
                <a:cs typeface="Times New Roman" panose="02020603050405020304" pitchFamily="18" charset="0"/>
              </a:rPr>
              <a:t> nằm trên đỉnh một ngọn đồi nhỏ cao khoảng 10-12 mét so với mực nước biển, ở cửa sông Cái (sông Nha Trang) tại </a:t>
            </a:r>
            <a:r>
              <a:rPr lang="vi-VN" sz="2400" b="0" i="0" u="none" strike="noStrike">
                <a:solidFill>
                  <a:srgbClr val="0645AD"/>
                </a:solidFill>
                <a:effectLst/>
                <a:latin typeface="Times New Roman" panose="02020603050405020304" pitchFamily="18" charset="0"/>
                <a:cs typeface="Times New Roman" panose="02020603050405020304" pitchFamily="18" charset="0"/>
                <a:hlinkClick r:id="rId6" tooltip="Nha Trang"/>
              </a:rPr>
              <a:t>Nha Trang</a:t>
            </a:r>
            <a:r>
              <a:rPr lang="vi-VN" sz="2400" b="0" i="0">
                <a:solidFill>
                  <a:srgbClr val="202122"/>
                </a:solidFill>
                <a:effectLst/>
                <a:latin typeface="Times New Roman" panose="02020603050405020304" pitchFamily="18" charset="0"/>
                <a:cs typeface="Times New Roman" panose="02020603050405020304" pitchFamily="18" charset="0"/>
              </a:rPr>
              <a:t>, cách trung tâm thành phố khoảng 2 km về phía bắc, nay thuộc phường Vĩnh Phước. </a:t>
            </a:r>
            <a:endParaRPr lang="en-GB" sz="2400"/>
          </a:p>
        </p:txBody>
      </p:sp>
      <p:pic>
        <p:nvPicPr>
          <p:cNvPr id="9220" name="Picture 4" descr="Điêu Khắc Gỗ - Tinh Hoa Nghề Chạm Gỗ Tại Việt Nam">
            <a:extLst>
              <a:ext uri="{FF2B5EF4-FFF2-40B4-BE49-F238E27FC236}">
                <a16:creationId xmlns:a16="http://schemas.microsoft.com/office/drawing/2014/main" id="{A8BFE005-5001-7012-79B0-A05560EFF6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345" y="4015769"/>
            <a:ext cx="3728357" cy="24855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a:extLst>
              <a:ext uri="{FF2B5EF4-FFF2-40B4-BE49-F238E27FC236}">
                <a16:creationId xmlns:a16="http://schemas.microsoft.com/office/drawing/2014/main" id="{5BA2910A-70B7-EA15-0BA1-9157514C3CAE}"/>
              </a:ext>
            </a:extLst>
          </p:cNvPr>
          <p:cNvSpPr txBox="1"/>
          <p:nvPr/>
        </p:nvSpPr>
        <p:spPr>
          <a:xfrm>
            <a:off x="5397091" y="4042960"/>
            <a:ext cx="6227609" cy="1077218"/>
          </a:xfrm>
          <a:prstGeom prst="rect">
            <a:avLst/>
          </a:prstGeom>
          <a:noFill/>
          <a:ln>
            <a:noFill/>
          </a:ln>
        </p:spPr>
        <p:txBody>
          <a:bodyPr wrap="square">
            <a:spAutoFit/>
          </a:bodyPr>
          <a:lstStyle/>
          <a:p>
            <a:pPr lvl="1"/>
            <a:r>
              <a:rPr lang="en-GB" sz="3200" b="1">
                <a:solidFill>
                  <a:srgbClr val="FF0000"/>
                </a:solidFill>
                <a:latin typeface="Times New Roman" panose="02020603050405020304" pitchFamily="18" charset="0"/>
                <a:cs typeface="Times New Roman" panose="02020603050405020304" pitchFamily="18" charset="0"/>
              </a:rPr>
              <a:t>Tinh xảo: </a:t>
            </a:r>
            <a:r>
              <a:rPr lang="en-GB" sz="3200">
                <a:solidFill>
                  <a:srgbClr val="0000CC"/>
                </a:solidFill>
                <a:latin typeface="Times New Roman" panose="02020603050405020304" pitchFamily="18" charset="0"/>
                <a:cs typeface="Times New Roman" panose="02020603050405020304" pitchFamily="18" charset="0"/>
              </a:rPr>
              <a:t>tinh vi, tỉ mỉ, khéo léo</a:t>
            </a:r>
            <a:br>
              <a:rPr lang="en-GB" sz="3200">
                <a:solidFill>
                  <a:srgbClr val="0000CC"/>
                </a:solidFill>
                <a:latin typeface="Times New Roman" panose="02020603050405020304" pitchFamily="18" charset="0"/>
                <a:cs typeface="Times New Roman" panose="02020603050405020304" pitchFamily="18" charset="0"/>
              </a:rPr>
            </a:br>
            <a:endParaRPr lang="en-US" sz="3200"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92801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4"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p:stCondLst>
                              <p:cond delay="500"/>
                            </p:stCondLst>
                            <p:childTnLst>
                              <p:par>
                                <p:cTn id="26" presetID="6" presetClass="entr" presetSubtype="16" fill="hold" nodeType="afterEffect">
                                  <p:stCondLst>
                                    <p:cond delay="0"/>
                                  </p:stCondLst>
                                  <p:childTnLst>
                                    <p:set>
                                      <p:cBhvr>
                                        <p:cTn id="27" dur="1" fill="hold">
                                          <p:stCondLst>
                                            <p:cond delay="0"/>
                                          </p:stCondLst>
                                        </p:cTn>
                                        <p:tgtEl>
                                          <p:spTgt spid="9220"/>
                                        </p:tgtEl>
                                        <p:attrNameLst>
                                          <p:attrName>style.visibility</p:attrName>
                                        </p:attrNameLst>
                                      </p:cBhvr>
                                      <p:to>
                                        <p:strVal val="visible"/>
                                      </p:to>
                                    </p:set>
                                    <p:animEffect transition="in" filter="circle(in)">
                                      <p:cBhvr>
                                        <p:cTn id="28" dur="2000"/>
                                        <p:tgtEl>
                                          <p:spTgt spid="922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2" grpId="0"/>
      <p:bldP spid="12" grpId="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1882</Words>
  <Application>Microsoft Office PowerPoint</Application>
  <PresentationFormat>Widescreen</PresentationFormat>
  <Paragraphs>119</Paragraphs>
  <Slides>22</Slides>
  <Notes>17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等线</vt:lpstr>
      <vt:lpstr>.VnAristote</vt:lpstr>
      <vt:lpstr>Arial</vt:lpstr>
      <vt:lpstr>Arial-Rounded</vt:lpstr>
      <vt:lpstr>HP001 4 hàng</vt:lpstr>
      <vt:lpstr>OpenSans</vt:lpstr>
      <vt:lpstr>Sitka Small</vt:lpstr>
      <vt:lpstr>Snap ITC</vt:lpstr>
      <vt:lpstr>Times New Roman</vt:lpstr>
      <vt:lpstr>UTM Avo</vt:lpstr>
      <vt:lpstr>UTM Cookies</vt:lpstr>
      <vt:lpstr>Office 主题​​</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MyPC</cp:lastModifiedBy>
  <cp:revision>34</cp:revision>
  <dcterms:created xsi:type="dcterms:W3CDTF">2017-06-17T11:56:52Z</dcterms:created>
  <dcterms:modified xsi:type="dcterms:W3CDTF">2024-11-22T08:42:30Z</dcterms:modified>
</cp:coreProperties>
</file>