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60" r:id="rId4"/>
    <p:sldId id="311" r:id="rId5"/>
    <p:sldId id="312" r:id="rId6"/>
    <p:sldId id="313" r:id="rId7"/>
    <p:sldId id="314" r:id="rId8"/>
    <p:sldId id="316" r:id="rId9"/>
    <p:sldId id="315"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11/25/2024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4.wmf"/><Relationship Id="rId7" Type="http://schemas.openxmlformats.org/officeDocument/2006/relationships/hyperlink" Target="../../Hoa%208%20-%20Bai%2033%20Tiet%2050%20DIEU%20CHE%20HIDRO%20-%20PHAN%20UNG%20THE.ppt#12. Slide 12" TargetMode="External"/><Relationship Id="rId12" Type="http://schemas.openxmlformats.org/officeDocument/2006/relationships/image" Target="../media/image12.gif"/><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wmf"/><Relationship Id="rId11" Type="http://schemas.openxmlformats.org/officeDocument/2006/relationships/image" Target="../media/image11.wmf"/><Relationship Id="rId5" Type="http://schemas.openxmlformats.org/officeDocument/2006/relationships/image" Target="../media/image6.gif"/><Relationship Id="rId10" Type="http://schemas.openxmlformats.org/officeDocument/2006/relationships/image" Target="../media/image10.wmf"/><Relationship Id="rId4" Type="http://schemas.openxmlformats.org/officeDocument/2006/relationships/image" Target="../media/image5.gif"/><Relationship Id="rId9" Type="http://schemas.openxmlformats.org/officeDocument/2006/relationships/image" Target="../media/image9.wmf"/></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Viết</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đoạn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văn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nêu</a:t>
            </a:r>
            <a:endParaRPr lang="en-US" sz="4000" b="1" kern="0" dirty="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tình</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cảm</a:t>
            </a:r>
            <a:r>
              <a:rPr lang="en-US" sz="4000" b="1" kern="0" dirty="0">
                <a:solidFill>
                  <a:srgbClr val="FF0000"/>
                </a:solidFill>
                <a:latin typeface="Times New Roman" pitchFamily="18" charset="0"/>
                <a:cs typeface="Times New Roman" pitchFamily="18" charset="0"/>
                <a:sym typeface="Arial"/>
              </a:rPr>
              <a:t> , </a:t>
            </a:r>
            <a:r>
              <a:rPr lang="en-US" sz="4000" b="1" kern="0" dirty="0" err="1">
                <a:solidFill>
                  <a:srgbClr val="FF0000"/>
                </a:solidFill>
                <a:latin typeface="Times New Roman" pitchFamily="18" charset="0"/>
                <a:cs typeface="Times New Roman" pitchFamily="18" charset="0"/>
                <a:sym typeface="Arial"/>
              </a:rPr>
              <a:t>cảm</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xúc</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đối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với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người</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thân</a:t>
            </a:r>
            <a:r>
              <a:rPr lang="en-US" sz="4000" b="1" kern="0" dirty="0">
                <a:solidFill>
                  <a:srgbClr val="FF0000"/>
                </a:solidFill>
                <a:latin typeface="Times New Roman" pitchFamily="18" charset="0"/>
                <a:cs typeface="Times New Roman" pitchFamily="18" charset="0"/>
                <a:sym typeface="Arial"/>
              </a:rPr>
              <a:t> </a:t>
            </a: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sv-SE"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rPr>
              <a:t>XIN TR¢N TRäNG C¶M ¥N!</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Vn3DH"/>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6"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7"/>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grpSp>
        <p:nvGrpSpPr>
          <p:cNvPr id="11290" name="Group 31"/>
          <p:cNvGrpSpPr>
            <a:grpSpLocks/>
          </p:cNvGrpSpPr>
          <p:nvPr/>
        </p:nvGrpSpPr>
        <p:grpSpPr bwMode="auto">
          <a:xfrm>
            <a:off x="0" y="0"/>
            <a:ext cx="9164638" cy="6916738"/>
            <a:chOff x="0" y="-24"/>
            <a:chExt cx="5773" cy="4357"/>
          </a:xfrm>
        </p:grpSpPr>
        <p:pic>
          <p:nvPicPr>
            <p:cNvPr id="1129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a:latin typeface="Times New Roman" pitchFamily="18" charset="0"/>
                <a:cs typeface="Times New Roman" pitchFamily="18" charset="0"/>
              </a:rPr>
              <a:t>Bài 1: Những câu văn nào dưới đây thể hiện cảm xúc với người thân ?</a:t>
            </a:r>
          </a:p>
          <a:p>
            <a:pPr marL="514350" indent="-514350">
              <a:buAutoNum type="alphaLcPeriod"/>
            </a:pPr>
            <a:r>
              <a:rPr lang="en-US" sz="3200">
                <a:latin typeface="Times New Roman" pitchFamily="18" charset="0"/>
                <a:cs typeface="Times New Roman" pitchFamily="18" charset="0"/>
              </a:rPr>
              <a:t>Dương nhìn ông, long trào lên cảm xúc yêu thương khó tả</a:t>
            </a:r>
          </a:p>
          <a:p>
            <a:pPr marL="514350" indent="-514350">
              <a:buAutoNum type="alphaLcPeriod"/>
            </a:pPr>
            <a:r>
              <a:rPr lang="en-US" sz="3200">
                <a:latin typeface="Times New Roman" pitchFamily="18" charset="0"/>
                <a:cs typeface="Times New Roman" pitchFamily="18" charset="0"/>
              </a:rPr>
              <a:t>Thường ngày, Dương luôn nghĩ ông rất nhanh nhẹn</a:t>
            </a:r>
          </a:p>
          <a:p>
            <a:pPr marL="514350" indent="-514350">
              <a:buAutoNum type="alphaLcPeriod"/>
            </a:pPr>
            <a:r>
              <a:rPr lang="en-US" sz="3200">
                <a:latin typeface="Times New Roman" pitchFamily="18" charset="0"/>
                <a:cs typeface="Times New Roman" pitchFamily="18" charset="0"/>
              </a:rPr>
              <a:t>Ông đưa đón nó đi học mỗi khi bố mẹ bận rộn</a:t>
            </a:r>
          </a:p>
          <a:p>
            <a:pPr marL="514350" indent="-514350">
              <a:buFontTx/>
              <a:buAutoNum type="alphaLcPeriod"/>
            </a:pPr>
            <a:r>
              <a:rPr lang="en-US" sz="3200">
                <a:latin typeface="Times New Roman" pitchFamily="18" charset="0"/>
                <a:cs typeface="Times New Roman" pitchFamily="18" charset="0"/>
              </a:rPr>
              <a:t> Ông ngoại ơi, cháu yêu ông nhiều lắm!</a:t>
            </a:r>
          </a:p>
          <a:p>
            <a:pPr marL="514350" indent="-514350">
              <a:buAutoNum type="alphaLcPeriod"/>
            </a:pP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a:latin typeface="Times New Roman" pitchFamily="18" charset="0"/>
                <a:cs typeface="Times New Roman" pitchFamily="18" charset="0"/>
              </a:rPr>
              <a:t>Bài 2: Nói 2 -3 câu thể hiện cảm xúc của em khi nghĩ về một cử chỉ, việc làm của người thân.</a:t>
            </a:r>
          </a:p>
          <a:p>
            <a:r>
              <a:rPr lang="en-US" sz="3200">
                <a:latin typeface="Times New Roman" pitchFamily="18" charset="0"/>
                <a:cs typeface="Times New Roman" pitchFamily="18" charset="0"/>
              </a:rPr>
              <a:t>Gợi ý:</a:t>
            </a:r>
          </a:p>
          <a:p>
            <a:pPr marL="285750" indent="-285750">
              <a:buFontTx/>
              <a:buChar char="-"/>
            </a:pPr>
            <a:r>
              <a:rPr lang="en-US" sz="3200">
                <a:latin typeface="Times New Roman" pitchFamily="18" charset="0"/>
                <a:cs typeface="Times New Roman" pitchFamily="18" charset="0"/>
              </a:rPr>
              <a:t>Cử chỉ, việc làm nào của người thân gợi cảm xúc cho em?</a:t>
            </a:r>
          </a:p>
          <a:p>
            <a:pPr marL="285750" indent="-285750">
              <a:buFontTx/>
              <a:buChar char="-"/>
            </a:pPr>
            <a:r>
              <a:rPr lang="en-US" sz="3200">
                <a:latin typeface="Times New Roman" pitchFamily="18" charset="0"/>
                <a:cs typeface="Times New Roman" pitchFamily="18" charset="0"/>
              </a:rPr>
              <a:t>Em hãy diễn tả cụ thể cảm xúc đó?</a:t>
            </a:r>
          </a:p>
          <a:p>
            <a:r>
              <a:rPr lang="en-US" sz="320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73AEAF9-6BED-3C97-11E2-0B7B44C7BA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a:extLst>
              <a:ext uri="{FF2B5EF4-FFF2-40B4-BE49-F238E27FC236}">
                <a16:creationId xmlns:a16="http://schemas.microsoft.com/office/drawing/2014/main" id="{CC97BBD8-098E-09CC-6FB4-5EEA2FDD472D}"/>
              </a:ext>
            </a:extLst>
          </p:cNvPr>
          <p:cNvSpPr txBox="1"/>
          <p:nvPr/>
        </p:nvSpPr>
        <p:spPr>
          <a:xfrm>
            <a:off x="313542" y="1066800"/>
            <a:ext cx="7995808" cy="1477328"/>
          </a:xfrm>
          <a:prstGeom prst="rect">
            <a:avLst/>
          </a:prstGeom>
          <a:noFill/>
          <a:ln w="57150">
            <a:solidFill>
              <a:srgbClr val="00B0F0"/>
            </a:solidFill>
            <a:prstDash val="sysDot"/>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rgbClr val="000000"/>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Nhìn</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ông</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cặm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cụi</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làm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chiếc</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diều</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em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em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cảm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thấy</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rất</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vui</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và</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hạnh</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phúc</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Em</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chỉ</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muốn</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chạy</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đến</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bên</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ông</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và</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nói</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rằng</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mình</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yêu</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ông</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thật</a:t>
            </a:r>
            <a:r>
              <a:rPr lang="en-US" sz="3000" dirty="0">
                <a:solidFill>
                  <a:schemeClr val="accent6">
                    <a:lumMod val="50000"/>
                  </a:schemeClr>
                </a:solidFill>
                <a:latin typeface="Times New Roman" panose="02020603050405020304" pitchFamily="18" charset="0"/>
                <a:cs typeface="Times New Roman" panose="02020603050405020304" pitchFamily="18" charset="0"/>
              </a:rPr>
              <a:t> </a:t>
            </a:r>
            <a:r>
              <a:rPr lang="en-US" sz="3000" dirty="0" err="1">
                <a:solidFill>
                  <a:schemeClr val="accent6">
                    <a:lumMod val="50000"/>
                  </a:schemeClr>
                </a:solidFill>
                <a:latin typeface="Times New Roman" panose="02020603050405020304" pitchFamily="18" charset="0"/>
                <a:cs typeface="Times New Roman" panose="02020603050405020304" pitchFamily="18" charset="0"/>
              </a:rPr>
              <a:t>nhiều</a:t>
            </a:r>
            <a:r>
              <a:rPr lang="en-US" sz="3000" dirty="0">
                <a:solidFill>
                  <a:schemeClr val="accent6">
                    <a:lumMod val="50000"/>
                  </a:schemeClr>
                </a:solidFill>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6326B9AB-69B0-0AEB-A6AA-1455148D6157}"/>
              </a:ext>
            </a:extLst>
          </p:cNvPr>
          <p:cNvSpPr txBox="1"/>
          <p:nvPr/>
        </p:nvSpPr>
        <p:spPr>
          <a:xfrm>
            <a:off x="313542" y="3657600"/>
            <a:ext cx="7995809" cy="1477328"/>
          </a:xfrm>
          <a:prstGeom prst="rect">
            <a:avLst/>
          </a:prstGeom>
          <a:noFill/>
          <a:ln w="57150">
            <a:solidFill>
              <a:srgbClr val="FA62F3"/>
            </a:solidFill>
            <a:prstDash val="sysDot"/>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rgbClr val="7030A0"/>
                </a:solidFill>
                <a:latin typeface="Times New Roman" panose="02020603050405020304" pitchFamily="18" charset="0"/>
                <a:cs typeface="Times New Roman" panose="02020603050405020304" pitchFamily="18" charset="0"/>
              </a:rPr>
              <a:t>- </a:t>
            </a:r>
            <a:r>
              <a:rPr lang="vi-VN" sz="3000" dirty="0">
                <a:solidFill>
                  <a:srgbClr val="7030A0"/>
                </a:solidFill>
                <a:latin typeface="Times New Roman" panose="02020603050405020304" pitchFamily="18" charset="0"/>
                <a:cs typeface="Times New Roman" panose="02020603050405020304" pitchFamily="18" charset="0"/>
              </a:rPr>
              <a:t>Khi em bị ốm, mẹ thức cả đêm để chăm sóc cho em. Mỗi lần em tỉnh dậy đều thấy mẹ đang ngồi bên cạnh. Em thương mẹ rất nhiều!</a:t>
            </a:r>
            <a:endParaRPr lang="en-US" sz="3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97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68D8302-81AF-1BA5-2604-741AB6A2A6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4" name="Rectangle: Rounded Corners 3">
            <a:extLst>
              <a:ext uri="{FF2B5EF4-FFF2-40B4-BE49-F238E27FC236}">
                <a16:creationId xmlns:a16="http://schemas.microsoft.com/office/drawing/2014/main" id="{4D1C3AD0-715A-4C39-48A2-7FDC4C291F33}"/>
              </a:ext>
            </a:extLst>
          </p:cNvPr>
          <p:cNvSpPr/>
          <p:nvPr/>
        </p:nvSpPr>
        <p:spPr>
          <a:xfrm>
            <a:off x="265176" y="304800"/>
            <a:ext cx="8186738" cy="1676400"/>
          </a:xfrm>
          <a:prstGeom prst="roundRect">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54">
              <a:defRPr/>
            </a:pPr>
            <a:endParaRPr lang="en-US" sz="2100" dirty="0">
              <a:solidFill>
                <a:srgbClr val="000000"/>
              </a:solidFill>
              <a:latin typeface="OpenSans"/>
            </a:endParaRPr>
          </a:p>
          <a:p>
            <a:pPr algn="ctr" defTabSz="457154">
              <a:defRPr/>
            </a:pPr>
            <a:endParaRPr lang="en-US" sz="2100" dirty="0">
              <a:solidFill>
                <a:srgbClr val="000000"/>
              </a:solidFill>
              <a:latin typeface="OpenSans"/>
            </a:endParaRPr>
          </a:p>
          <a:p>
            <a:pPr defTabSz="457154">
              <a:defRPr/>
            </a:pPr>
            <a:r>
              <a:rPr lang="en-US" sz="3000" dirty="0">
                <a:solidFill>
                  <a:schemeClr val="bg1"/>
                </a:solidFill>
                <a:latin typeface="Times New Roman" panose="02020603050405020304" pitchFamily="18" charset="0"/>
                <a:cs typeface="Times New Roman" panose="02020603050405020304" pitchFamily="18" charset="0"/>
              </a:rPr>
              <a:t>3. </a:t>
            </a:r>
            <a:r>
              <a:rPr lang="vi-VN" sz="3000" dirty="0">
                <a:solidFill>
                  <a:schemeClr val="bg1"/>
                </a:solidFill>
                <a:latin typeface="Times New Roman" panose="02020603050405020304" pitchFamily="18" charset="0"/>
                <a:cs typeface="Times New Roman" panose="02020603050405020304" pitchFamily="18" charset="0"/>
              </a:rPr>
              <a:t>Viết đoạn văn thể hiện tình cảm của em đối với người th</a:t>
            </a:r>
            <a:r>
              <a:rPr lang="en-US" sz="3000" dirty="0">
                <a:solidFill>
                  <a:schemeClr val="bg1"/>
                </a:solidFill>
                <a:latin typeface="Times New Roman" panose="02020603050405020304" pitchFamily="18" charset="0"/>
                <a:cs typeface="Times New Roman" panose="02020603050405020304" pitchFamily="18" charset="0"/>
              </a:rPr>
              <a:t>â</a:t>
            </a:r>
            <a:r>
              <a:rPr lang="vi-VN" sz="3000" dirty="0">
                <a:solidFill>
                  <a:schemeClr val="bg1"/>
                </a:solidFill>
                <a:latin typeface="Times New Roman" panose="02020603050405020304" pitchFamily="18" charset="0"/>
                <a:cs typeface="Times New Roman" panose="02020603050405020304" pitchFamily="18" charset="0"/>
              </a:rPr>
              <a:t>n</a:t>
            </a:r>
            <a:r>
              <a:rPr lang="en-US" sz="3000" dirty="0">
                <a:solidFill>
                  <a:schemeClr val="bg1"/>
                </a:solidFill>
                <a:latin typeface="Times New Roman" panose="02020603050405020304" pitchFamily="18" charset="0"/>
                <a:cs typeface="Times New Roman" panose="02020603050405020304" pitchFamily="18" charset="0"/>
              </a:rPr>
              <a:t>.</a:t>
            </a:r>
            <a:br>
              <a:rPr lang="vi-VN" sz="3000" dirty="0">
                <a:solidFill>
                  <a:srgbClr val="000000"/>
                </a:solidFill>
                <a:latin typeface="Times New Roman" panose="02020603050405020304" pitchFamily="18" charset="0"/>
                <a:cs typeface="Times New Roman" panose="02020603050405020304" pitchFamily="18" charset="0"/>
              </a:rPr>
            </a:br>
            <a:br>
              <a:rPr lang="vi-VN" sz="3000" dirty="0">
                <a:solidFill>
                  <a:srgbClr val="000000"/>
                </a:solidFill>
                <a:latin typeface="Times New Roman" panose="02020603050405020304" pitchFamily="18" charset="0"/>
                <a:cs typeface="Times New Roman" panose="02020603050405020304" pitchFamily="18" charset="0"/>
              </a:rPr>
            </a:br>
            <a:endParaRPr lang="en-US" sz="3000" i="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A81B14D-200E-C994-FFAB-7FFE60B76340}"/>
              </a:ext>
            </a:extLst>
          </p:cNvPr>
          <p:cNvSpPr txBox="1"/>
          <p:nvPr/>
        </p:nvSpPr>
        <p:spPr>
          <a:xfrm>
            <a:off x="265176" y="2286000"/>
            <a:ext cx="8186738" cy="3023905"/>
          </a:xfrm>
          <a:prstGeom prst="rect">
            <a:avLst/>
          </a:prstGeom>
          <a:noFill/>
        </p:spPr>
        <p:txBody>
          <a:bodyPr wrap="square">
            <a:spAutoFit/>
          </a:bodyPr>
          <a:lstStyle/>
          <a:p>
            <a:pPr algn="just"/>
            <a:r>
              <a:rPr lang="vi-VN" sz="3000" dirty="0">
                <a:solidFill>
                  <a:srgbClr val="000000"/>
                </a:solidFill>
                <a:latin typeface="Times New Roman" panose="02020603050405020304" pitchFamily="18" charset="0"/>
                <a:cs typeface="Times New Roman" panose="02020603050405020304" pitchFamily="18" charset="0"/>
              </a:rPr>
              <a:t>Em dựa vào gợi ý sau để hoàn thành bài tập:</a:t>
            </a:r>
          </a:p>
          <a:p>
            <a:pPr algn="just"/>
            <a:r>
              <a:rPr lang="vi-VN" sz="3000" dirty="0">
                <a:solidFill>
                  <a:srgbClr val="000000"/>
                </a:solidFill>
                <a:latin typeface="Times New Roman" panose="02020603050405020304" pitchFamily="18" charset="0"/>
                <a:cs typeface="Times New Roman" panose="02020603050405020304" pitchFamily="18" charset="0"/>
              </a:rPr>
              <a:t>- Người thân mà em muốn kể đến là ai?</a:t>
            </a:r>
          </a:p>
          <a:p>
            <a:pPr marL="457200" indent="-457200" algn="just">
              <a:buFontTx/>
              <a:buChar char="-"/>
            </a:pPr>
            <a:r>
              <a:rPr lang="vi-VN" sz="3000" dirty="0">
                <a:solidFill>
                  <a:srgbClr val="000000"/>
                </a:solidFill>
                <a:latin typeface="Times New Roman" panose="02020603050405020304" pitchFamily="18" charset="0"/>
                <a:cs typeface="Times New Roman" panose="02020603050405020304" pitchFamily="18" charset="0"/>
              </a:rPr>
              <a:t>Người đó có những cử chỉ, việc làm nào gợi </a:t>
            </a:r>
            <a:endParaRPr lang="en-US" sz="3000" dirty="0">
              <a:solidFill>
                <a:srgbClr val="000000"/>
              </a:solidFill>
              <a:latin typeface="Times New Roman" panose="02020603050405020304" pitchFamily="18" charset="0"/>
              <a:cs typeface="Times New Roman" panose="02020603050405020304" pitchFamily="18" charset="0"/>
            </a:endParaRPr>
          </a:p>
          <a:p>
            <a:pPr algn="just"/>
            <a:r>
              <a:rPr lang="vi-VN" sz="3000" dirty="0">
                <a:solidFill>
                  <a:srgbClr val="000000"/>
                </a:solidFill>
                <a:latin typeface="Times New Roman" panose="02020603050405020304" pitchFamily="18" charset="0"/>
                <a:cs typeface="Times New Roman" panose="02020603050405020304" pitchFamily="18" charset="0"/>
              </a:rPr>
              <a:t>cảm xúc cho em?</a:t>
            </a:r>
          </a:p>
          <a:p>
            <a:pPr algn="just"/>
            <a:r>
              <a:rPr lang="vi-VN" sz="3000" dirty="0">
                <a:solidFill>
                  <a:srgbClr val="000000"/>
                </a:solidFill>
                <a:latin typeface="Times New Roman" panose="02020603050405020304" pitchFamily="18" charset="0"/>
                <a:cs typeface="Times New Roman" panose="02020603050405020304" pitchFamily="18" charset="0"/>
              </a:rPr>
              <a:t>- Tình cảm của em với người đó như thế nào?</a:t>
            </a:r>
          </a:p>
          <a:p>
            <a:br>
              <a:rPr lang="vi-VN" sz="1350" dirty="0">
                <a:solidFill>
                  <a:srgbClr val="000000"/>
                </a:solidFill>
                <a:latin typeface="OpenSans"/>
              </a:rPr>
            </a:br>
            <a:br>
              <a:rPr lang="vi-VN" sz="1350" dirty="0">
                <a:solidFill>
                  <a:srgbClr val="000000"/>
                </a:solidFill>
                <a:latin typeface="OpenSans"/>
              </a:rPr>
            </a:br>
            <a:endParaRPr lang="en-US" sz="1350" dirty="0"/>
          </a:p>
        </p:txBody>
      </p:sp>
    </p:spTree>
    <p:extLst>
      <p:ext uri="{BB962C8B-B14F-4D97-AF65-F5344CB8AC3E}">
        <p14:creationId xmlns:p14="http://schemas.microsoft.com/office/powerpoint/2010/main" val="318966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5FAA817-A791-76C2-7C93-F5CBE0326A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a:extLst>
              <a:ext uri="{FF2B5EF4-FFF2-40B4-BE49-F238E27FC236}">
                <a16:creationId xmlns:a16="http://schemas.microsoft.com/office/drawing/2014/main" id="{25CF4072-8549-E1DC-8106-49AEC118817E}"/>
              </a:ext>
            </a:extLst>
          </p:cNvPr>
          <p:cNvSpPr txBox="1"/>
          <p:nvPr/>
        </p:nvSpPr>
        <p:spPr>
          <a:xfrm>
            <a:off x="228600" y="990600"/>
            <a:ext cx="8157183" cy="3323987"/>
          </a:xfrm>
          <a:prstGeom prst="rect">
            <a:avLst/>
          </a:prstGeom>
          <a:noFill/>
          <a:ln w="57150">
            <a:solidFill>
              <a:srgbClr val="00B0F0"/>
            </a:solidFill>
            <a:prstDash val="sysDot"/>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100" dirty="0">
                <a:latin typeface="Nunito Black" pitchFamily="2" charset="0"/>
              </a:rPr>
              <a:t>   </a:t>
            </a:r>
            <a:r>
              <a:rPr lang="vi-VN" sz="3000" dirty="0">
                <a:latin typeface="+mj-lt"/>
              </a:rPr>
              <a:t>Mẹ là người mà em yêu quý nhất trong nhà. Hằng ngày, mẹ phải dậy từ sớm để chuẩn bị bữa sáng cho cả gia đình. Mẹ vừa đi làm ở cơ quan, vừa chăm sóc cho gia đình em. Em biết mẹ rất vất vả nên mỗi lúc rảnh rỗi em lại giúp đỡ mẹ làm việc nhà. Em rất yêu mẹ của em. Em mong mẹ có thật nhiều sức khỏe và luôn vui vẻ, hạnh phúc.</a:t>
            </a:r>
            <a:endParaRPr lang="en-US" sz="3000" dirty="0">
              <a:solidFill>
                <a:schemeClr val="accent6">
                  <a:lumMod val="50000"/>
                </a:schemeClr>
              </a:solidFill>
              <a:latin typeface="+mj-lt"/>
            </a:endParaRPr>
          </a:p>
        </p:txBody>
      </p:sp>
    </p:spTree>
    <p:extLst>
      <p:ext uri="{BB962C8B-B14F-4D97-AF65-F5344CB8AC3E}">
        <p14:creationId xmlns:p14="http://schemas.microsoft.com/office/powerpoint/2010/main" val="243415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5678828-1735-84F9-2A50-5A4ED3C770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a:extLst>
              <a:ext uri="{FF2B5EF4-FFF2-40B4-BE49-F238E27FC236}">
                <a16:creationId xmlns:a16="http://schemas.microsoft.com/office/drawing/2014/main" id="{05C1B372-7825-ACF8-5D94-0A97F0278BE7}"/>
              </a:ext>
            </a:extLst>
          </p:cNvPr>
          <p:cNvSpPr txBox="1"/>
          <p:nvPr/>
        </p:nvSpPr>
        <p:spPr>
          <a:xfrm>
            <a:off x="304800" y="914400"/>
            <a:ext cx="8157183" cy="3323987"/>
          </a:xfrm>
          <a:prstGeom prst="rect">
            <a:avLst/>
          </a:prstGeom>
          <a:noFill/>
          <a:ln w="57150">
            <a:solidFill>
              <a:srgbClr val="F71DED"/>
            </a:solidFill>
            <a:prstDash val="sysDot"/>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000" dirty="0">
                <a:solidFill>
                  <a:schemeClr val="tx2">
                    <a:lumMod val="75000"/>
                  </a:schemeClr>
                </a:solidFill>
                <a:latin typeface="Times New Roman" panose="02020603050405020304" pitchFamily="18" charset="0"/>
                <a:cs typeface="Times New Roman" panose="02020603050405020304" pitchFamily="18" charset="0"/>
              </a:rPr>
              <a:t>   </a:t>
            </a:r>
            <a:r>
              <a:rPr lang="vi-VN" sz="3000" dirty="0">
                <a:solidFill>
                  <a:schemeClr val="tx2">
                    <a:lumMod val="75000"/>
                  </a:schemeClr>
                </a:solidFill>
                <a:latin typeface="Times New Roman" panose="02020603050405020304" pitchFamily="18" charset="0"/>
                <a:cs typeface="Times New Roman" panose="02020603050405020304" pitchFamily="18" charset="0"/>
              </a:rPr>
              <a:t>Đối với em, bố giống như một siêu anh hùng. Bố có thể làm rất nhiều việc khác nhau. Không những vậy, bố còn kể chuyện rất hay nữa. Mỗi tối trước khi đi ngủ, bố lại kể cho chị em em những câu chuyện rất hay và hấp dẫn. Bố là người mà em rất yêu quý. Em sẽ cố gắng học thật giỏi để không phụ lòng mong mỏi của bố dành cho em.</a:t>
            </a:r>
            <a:endParaRPr lang="en-US" sz="3000"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512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8B50BC-E0C0-87A5-4B93-9E4DED9C12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4" name="TextBox 3">
            <a:extLst>
              <a:ext uri="{FF2B5EF4-FFF2-40B4-BE49-F238E27FC236}">
                <a16:creationId xmlns:a16="http://schemas.microsoft.com/office/drawing/2014/main" id="{30436C7B-64A4-69E7-9ED1-13C8A38343D3}"/>
              </a:ext>
            </a:extLst>
          </p:cNvPr>
          <p:cNvSpPr txBox="1"/>
          <p:nvPr/>
        </p:nvSpPr>
        <p:spPr>
          <a:xfrm>
            <a:off x="2209800" y="1964290"/>
            <a:ext cx="3858779" cy="1464710"/>
          </a:xfrm>
          <a:prstGeom prst="rect">
            <a:avLst/>
          </a:prstGeom>
          <a:noFill/>
        </p:spPr>
        <p:txBody>
          <a:bodyPr vert="horz" lIns="45720" tIns="22860" rIns="45720" bIns="22860" rtlCol="0" anchor="ctr">
            <a:normAutofit/>
          </a:bodyPr>
          <a:lstStyle/>
          <a:p>
            <a:pPr indent="-114306" algn="ctr" defTabSz="457154">
              <a:lnSpc>
                <a:spcPct val="90000"/>
              </a:lnSpc>
              <a:spcBef>
                <a:spcPct val="0"/>
              </a:spcBef>
              <a:spcAft>
                <a:spcPts val="300"/>
              </a:spcAft>
              <a:defRPr/>
            </a:pPr>
            <a:r>
              <a:rPr lang="en-US" sz="5400" dirty="0">
                <a:solidFill>
                  <a:srgbClr val="C00000"/>
                </a:solidFill>
                <a:latin typeface="Sigmar One" panose="00000500000000000000" pitchFamily="2" charset="0"/>
              </a:rPr>
              <a:t>VẬN DỤNG</a:t>
            </a:r>
          </a:p>
          <a:p>
            <a:pPr indent="-114306" algn="ctr" defTabSz="457154">
              <a:lnSpc>
                <a:spcPct val="90000"/>
              </a:lnSpc>
              <a:spcBef>
                <a:spcPct val="0"/>
              </a:spcBef>
              <a:spcAft>
                <a:spcPts val="300"/>
              </a:spcAft>
              <a:defRPr/>
            </a:pPr>
            <a:endParaRPr lang="en-US" sz="4800" dirty="0">
              <a:solidFill>
                <a:srgbClr val="F9A72D"/>
              </a:solidFill>
              <a:latin typeface="Sigmar One" panose="00000500000000000000" pitchFamily="2" charset="0"/>
            </a:endParaRPr>
          </a:p>
        </p:txBody>
      </p:sp>
    </p:spTree>
    <p:extLst>
      <p:ext uri="{BB962C8B-B14F-4D97-AF65-F5344CB8AC3E}">
        <p14:creationId xmlns:p14="http://schemas.microsoft.com/office/powerpoint/2010/main" val="1500980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AE0B2C-7245-151F-5F73-F51545F199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6" name="Rectangle: Rounded Corners 5">
            <a:extLst>
              <a:ext uri="{FF2B5EF4-FFF2-40B4-BE49-F238E27FC236}">
                <a16:creationId xmlns:a16="http://schemas.microsoft.com/office/drawing/2014/main" id="{CD1E8B6C-E59D-628E-E097-2EC7FCC68CF8}"/>
              </a:ext>
            </a:extLst>
          </p:cNvPr>
          <p:cNvSpPr/>
          <p:nvPr/>
        </p:nvSpPr>
        <p:spPr>
          <a:xfrm>
            <a:off x="11595" y="0"/>
            <a:ext cx="8763000" cy="1151697"/>
          </a:xfrm>
          <a:prstGeom prst="roundRect">
            <a:avLst/>
          </a:prstGeom>
          <a:solidFill>
            <a:srgbClr val="00B0F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54">
              <a:defRPr/>
            </a:pPr>
            <a:endParaRPr lang="en-US" sz="2100" dirty="0">
              <a:solidFill>
                <a:srgbClr val="000000"/>
              </a:solidFill>
              <a:latin typeface="OpenSans"/>
            </a:endParaRPr>
          </a:p>
          <a:p>
            <a:pPr algn="ctr" defTabSz="457154">
              <a:defRPr/>
            </a:pPr>
            <a:endParaRPr lang="en-US" sz="2100" dirty="0">
              <a:solidFill>
                <a:srgbClr val="000000"/>
              </a:solidFill>
              <a:latin typeface="OpenSans"/>
            </a:endParaRPr>
          </a:p>
          <a:p>
            <a:pPr algn="just"/>
            <a:endParaRPr lang="en-US" sz="2400" b="1" dirty="0">
              <a:solidFill>
                <a:srgbClr val="000000"/>
              </a:solidFill>
              <a:latin typeface="OpenSans"/>
            </a:endParaRPr>
          </a:p>
          <a:p>
            <a:pPr algn="just"/>
            <a:endParaRPr lang="en-US" sz="2400" b="1" dirty="0">
              <a:solidFill>
                <a:srgbClr val="000000"/>
              </a:solidFill>
              <a:latin typeface="OpenSans"/>
            </a:endParaRPr>
          </a:p>
          <a:p>
            <a:pPr algn="just"/>
            <a:r>
              <a:rPr lang="vi-VN" sz="3000" b="1" dirty="0">
                <a:solidFill>
                  <a:schemeClr val="bg1"/>
                </a:solidFill>
                <a:latin typeface="+mj-lt"/>
              </a:rPr>
              <a:t>Tìm đọc những câu chuyện, bài văn, bài thơ,… về tình cảm giữa những người thân trong gia đình.</a:t>
            </a:r>
            <a:endParaRPr lang="vi-VN" sz="3000" dirty="0">
              <a:solidFill>
                <a:schemeClr val="bg1"/>
              </a:solidFill>
              <a:latin typeface="+mj-lt"/>
            </a:endParaRPr>
          </a:p>
          <a:p>
            <a:br>
              <a:rPr lang="vi-VN" sz="2400" dirty="0">
                <a:solidFill>
                  <a:srgbClr val="000000"/>
                </a:solidFill>
                <a:latin typeface="OpenSans"/>
              </a:rPr>
            </a:br>
            <a:br>
              <a:rPr lang="vi-VN" sz="2400" dirty="0">
                <a:solidFill>
                  <a:srgbClr val="000000"/>
                </a:solidFill>
                <a:latin typeface="OpenSans"/>
              </a:rPr>
            </a:br>
            <a:br>
              <a:rPr lang="vi-VN" sz="2100" dirty="0">
                <a:solidFill>
                  <a:srgbClr val="000000"/>
                </a:solidFill>
                <a:latin typeface="OpenSans"/>
              </a:rPr>
            </a:br>
            <a:endParaRPr lang="en-US" sz="2100" i="1" dirty="0">
              <a:solidFill>
                <a:schemeClr val="bg1"/>
              </a:solidFill>
              <a:latin typeface="Nunito Black" pitchFamily="2" charset="0"/>
            </a:endParaRPr>
          </a:p>
        </p:txBody>
      </p:sp>
      <p:pic>
        <p:nvPicPr>
          <p:cNvPr id="8" name="Picture 7">
            <a:extLst>
              <a:ext uri="{FF2B5EF4-FFF2-40B4-BE49-F238E27FC236}">
                <a16:creationId xmlns:a16="http://schemas.microsoft.com/office/drawing/2014/main" id="{AE226ED3-9359-FC4D-73ED-660CCC31B516}"/>
              </a:ext>
            </a:extLst>
          </p:cNvPr>
          <p:cNvPicPr>
            <a:picLocks noChangeAspect="1"/>
          </p:cNvPicPr>
          <p:nvPr/>
        </p:nvPicPr>
        <p:blipFill>
          <a:blip r:embed="rId3"/>
          <a:stretch>
            <a:fillRect/>
          </a:stretch>
        </p:blipFill>
        <p:spPr>
          <a:xfrm>
            <a:off x="-152400" y="1151697"/>
            <a:ext cx="9284805" cy="5706303"/>
          </a:xfrm>
          <a:prstGeom prst="rect">
            <a:avLst/>
          </a:prstGeom>
        </p:spPr>
      </p:pic>
    </p:spTree>
    <p:extLst>
      <p:ext uri="{BB962C8B-B14F-4D97-AF65-F5344CB8AC3E}">
        <p14:creationId xmlns:p14="http://schemas.microsoft.com/office/powerpoint/2010/main" val="1790483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539</Words>
  <Application>Microsoft Office PowerPoint</Application>
  <PresentationFormat>On-screen Show (4:3)</PresentationFormat>
  <Paragraphs>38</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.Vn3DH</vt:lpstr>
      <vt:lpstr>.VnBlack</vt:lpstr>
      <vt:lpstr>Arial</vt:lpstr>
      <vt:lpstr>Calibri</vt:lpstr>
      <vt:lpstr>Nunito Black</vt:lpstr>
      <vt:lpstr>OpenSans</vt:lpstr>
      <vt:lpstr>Sigmar One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7</cp:revision>
  <dcterms:created xsi:type="dcterms:W3CDTF">2006-08-16T00:00:00Z</dcterms:created>
  <dcterms:modified xsi:type="dcterms:W3CDTF">2024-11-25T05:35:34Z</dcterms:modified>
</cp:coreProperties>
</file>