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71" r:id="rId2"/>
    <p:sldId id="257" r:id="rId3"/>
    <p:sldId id="260" r:id="rId4"/>
    <p:sldId id="261" r:id="rId5"/>
    <p:sldId id="285" r:id="rId6"/>
    <p:sldId id="267" r:id="rId7"/>
    <p:sldId id="286" r:id="rId8"/>
    <p:sldId id="287" r:id="rId9"/>
    <p:sldId id="28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22A8"/>
    <a:srgbClr val="FF5050"/>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2024/11/4</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een and yellow text&#10;&#10;Description automatically generated">
            <a:extLst>
              <a:ext uri="{FF2B5EF4-FFF2-40B4-BE49-F238E27FC236}">
                <a16:creationId xmlns:a16="http://schemas.microsoft.com/office/drawing/2014/main" id="{CB6888F4-67AB-8C42-44BB-B34449269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682" y="711200"/>
            <a:ext cx="6599528" cy="556768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5932" y="18919"/>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10" name="Picture 9"/>
          <p:cNvPicPr>
            <a:picLocks noChangeAspect="1"/>
          </p:cNvPicPr>
          <p:nvPr/>
        </p:nvPicPr>
        <p:blipFill>
          <a:blip r:embed="rId9"/>
          <a:stretch>
            <a:fillRect/>
          </a:stretch>
        </p:blipFill>
        <p:spPr>
          <a:xfrm>
            <a:off x="37361" y="-123920"/>
            <a:ext cx="1523956" cy="1678399"/>
          </a:xfrm>
          <a:prstGeom prst="rect">
            <a:avLst/>
          </a:prstGeom>
        </p:spPr>
      </p:pic>
      <p:pic>
        <p:nvPicPr>
          <p:cNvPr id="27"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5F5E7798-B90B-C3B9-7B7A-1408372A906F}"/>
              </a:ext>
            </a:extLst>
          </p:cNvPr>
          <p:cNvPicPr>
            <a:picLocks noChangeAspect="1"/>
          </p:cNvPicPr>
          <p:nvPr/>
        </p:nvPicPr>
        <p:blipFill>
          <a:blip r:embed="rId11"/>
          <a:stretch>
            <a:fillRect/>
          </a:stretch>
        </p:blipFill>
        <p:spPr>
          <a:xfrm>
            <a:off x="1716641" y="2204637"/>
            <a:ext cx="9205758" cy="1920406"/>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0320" y="359953"/>
            <a:ext cx="10007600" cy="523220"/>
          </a:xfrm>
          <a:prstGeom prst="rect">
            <a:avLst/>
          </a:prstGeom>
          <a:noFill/>
        </p:spPr>
        <p:txBody>
          <a:bodyPr wrap="square" rtlCol="0">
            <a:spAutoFit/>
          </a:bodyPr>
          <a:lstStyle/>
          <a:p>
            <a:r>
              <a:rPr lang="en-US" sz="2800" b="1" dirty="0">
                <a:solidFill>
                  <a:srgbClr val="002060"/>
                </a:solidFill>
                <a:latin typeface="UTM Avo" panose="02040603050506020204" pitchFamily="18" charset="0"/>
              </a:rPr>
              <a:t>1. </a:t>
            </a:r>
            <a:r>
              <a:rPr lang="vi-VN" sz="2800" b="1" dirty="0">
                <a:solidFill>
                  <a:srgbClr val="002060"/>
                </a:solidFill>
                <a:latin typeface="UTM Avo" panose="02040603050506020204" pitchFamily="18" charset="0"/>
              </a:rPr>
              <a:t>Đọc câu chuyện về nhà trường, thầy cô, học sinh </a:t>
            </a:r>
            <a:endParaRPr lang="en-US" sz="2800" b="1" dirty="0">
              <a:solidFill>
                <a:srgbClr val="002060"/>
              </a:solidFill>
              <a:latin typeface="UTM Avo" panose="02040603050506020204" pitchFamily="18" charset="0"/>
            </a:endParaRPr>
          </a:p>
        </p:txBody>
      </p:sp>
      <p:pic>
        <p:nvPicPr>
          <p:cNvPr id="14" name="Picture 13">
            <a:extLst>
              <a:ext uri="{FF2B5EF4-FFF2-40B4-BE49-F238E27FC236}">
                <a16:creationId xmlns:a16="http://schemas.microsoft.com/office/drawing/2014/main" id="{AB1FA732-703A-A67C-AE03-9D523DF0C515}"/>
              </a:ext>
            </a:extLst>
          </p:cNvPr>
          <p:cNvPicPr>
            <a:picLocks noChangeAspect="1"/>
          </p:cNvPicPr>
          <p:nvPr/>
        </p:nvPicPr>
        <p:blipFill>
          <a:blip r:embed="rId2"/>
          <a:stretch>
            <a:fillRect/>
          </a:stretch>
        </p:blipFill>
        <p:spPr>
          <a:xfrm>
            <a:off x="3133090" y="922337"/>
            <a:ext cx="6590030" cy="5370645"/>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A0CC25-877F-C724-25C4-AE4EF523235C}"/>
              </a:ext>
            </a:extLst>
          </p:cNvPr>
          <p:cNvSpPr txBox="1"/>
          <p:nvPr/>
        </p:nvSpPr>
        <p:spPr>
          <a:xfrm>
            <a:off x="508000" y="426720"/>
            <a:ext cx="11084560" cy="5893921"/>
          </a:xfrm>
          <a:prstGeom prst="rect">
            <a:avLst/>
          </a:prstGeom>
          <a:noFill/>
        </p:spPr>
        <p:txBody>
          <a:bodyPr wrap="square" rtlCol="0">
            <a:spAutoFit/>
          </a:bodyPr>
          <a:lstStyle/>
          <a:p>
            <a:pPr algn="ctr"/>
            <a:r>
              <a:rPr lang="vi-VN" sz="1300" b="1" i="0" dirty="0">
                <a:solidFill>
                  <a:srgbClr val="000000"/>
                </a:solidFill>
                <a:effectLst/>
                <a:latin typeface="Cambria" panose="02040503050406030204" pitchFamily="18" charset="0"/>
                <a:ea typeface="Cambria" panose="02040503050406030204" pitchFamily="18" charset="0"/>
              </a:rPr>
              <a:t>Bài học đầu tiên</a:t>
            </a:r>
            <a:endParaRPr lang="vi-VN" sz="1300" b="0" i="0" dirty="0">
              <a:solidFill>
                <a:srgbClr val="000000"/>
              </a:solidFill>
              <a:effectLst/>
              <a:latin typeface="Cambria" panose="02040503050406030204" pitchFamily="18" charset="0"/>
              <a:ea typeface="Cambria" panose="02040503050406030204" pitchFamily="18" charset="0"/>
            </a:endParaRPr>
          </a:p>
          <a:p>
            <a:pPr algn="just"/>
            <a:r>
              <a:rPr lang="en-US" sz="1300" b="0" i="0" dirty="0">
                <a:solidFill>
                  <a:srgbClr val="000000"/>
                </a:solidFill>
                <a:effectLst/>
                <a:latin typeface="Cambria" panose="02040503050406030204" pitchFamily="18" charset="0"/>
                <a:ea typeface="Cambria" panose="02040503050406030204" pitchFamily="18" charset="0"/>
              </a:rPr>
              <a:t>   </a:t>
            </a:r>
            <a:r>
              <a:rPr lang="vi-VN" sz="1300" b="0" i="0" dirty="0">
                <a:solidFill>
                  <a:srgbClr val="000000"/>
                </a:solidFill>
                <a:effectLst/>
                <a:latin typeface="Cambria" panose="02040503050406030204" pitchFamily="18" charset="0"/>
                <a:ea typeface="Cambria" panose="02040503050406030204" pitchFamily="18" charset="0"/>
              </a:rPr>
              <a:t>Đã 10 năm rồi em không gặp lại </a:t>
            </a:r>
            <a:r>
              <a:rPr lang="en-US" sz="1300" dirty="0">
                <a:solidFill>
                  <a:srgbClr val="000000"/>
                </a:solidFill>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cũng chừng ấy thời gian em vẫn hằng mơ một ngày em được trở lại thời thơ bé với bao kỷ niệm lưu luyến với thầy cô và bè bạn. Chiều nay em đi qua khúc sông gặp bạt ngàn hoa lau trắng, những bông lau trắng bời bời như nỗi nhớ của em về Thầy...</a:t>
            </a:r>
          </a:p>
          <a:p>
            <a:pPr algn="just"/>
            <a:r>
              <a:rPr lang="vi-VN" sz="1300" b="0" i="0" dirty="0">
                <a:solidFill>
                  <a:srgbClr val="000000"/>
                </a:solidFill>
                <a:effectLst/>
                <a:latin typeface="Cambria" panose="02040503050406030204" pitchFamily="18" charset="0"/>
                <a:ea typeface="Cambria" panose="02040503050406030204" pitchFamily="18" charset="0"/>
              </a:rPr>
              <a:t>Bài học đầu tiên em học ở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là bài giảng về lịch sử về Đinh Tiên Hoàng - vị vua tài giỏi đã dẹp loạn 12 sứ quân, đặt nền móng xây dựng độc lập tự chủ của đất nước.Thầy đã kể rất sinh động việc thời nhỏ, Đinh Bộ Lĩnh cùng các bạn chăn trâu lấy bông lau làm cờ bày trận đánh nhau với trẻ con thôn khác, đánh đâu thắng đó, tất cả đều hàng phục tôn làm "chủ tướng", chéo tay làm kiệu khiêng và cầm hoa lau đi hai bên để rước như vua.Hình ảnh những cành lau trắng đã được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minh họa rất xúc động và trở thành dấu ấn không bao giờ phai nhạt trong em và nhiều lứa học trò chúng em ngày ấy. Thầy đã giảng cho chúng em biết bao bài học về lịch sử, về tình yêu đất nước và tinh thần kiên cường bất khuất của dân tộc... nhưng có một điều,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chưa bao giờ kể về mình, về cuộc đời quân ngũ của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Thầy là thương binh,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trở về từ chiến trường và đã để lại nơi ấy một cánh tay. Em nhớ những dòng chữ bằng phấn trắng Thầy viết lên bảng bằng tay trái xiên xiên, chợt thấy cay cay sống mũi...</a:t>
            </a:r>
          </a:p>
          <a:p>
            <a:pPr algn="just"/>
            <a:r>
              <a:rPr lang="en-US" sz="1300" b="0" i="0" dirty="0">
                <a:solidFill>
                  <a:srgbClr val="000000"/>
                </a:solidFill>
                <a:effectLst/>
                <a:latin typeface="Cambria" panose="02040503050406030204" pitchFamily="18" charset="0"/>
                <a:ea typeface="Cambria" panose="02040503050406030204" pitchFamily="18" charset="0"/>
              </a:rPr>
              <a:t>   </a:t>
            </a:r>
            <a:r>
              <a:rPr lang="vi-VN" sz="1300" b="0" i="0" dirty="0">
                <a:solidFill>
                  <a:srgbClr val="000000"/>
                </a:solidFill>
                <a:effectLst/>
                <a:latin typeface="Cambria" panose="02040503050406030204" pitchFamily="18" charset="0"/>
                <a:ea typeface="Cambria" panose="02040503050406030204" pitchFamily="18" charset="0"/>
              </a:rPr>
              <a:t>Hồi đó, món quà mà em và các bạn trong nhóm học sinh giỏi Văn đã tặng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nhân ngày 20-11 là một bó hoa lau trắng.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đã xúc động đến lặng người. Thầy cẩn thận cắm "bó hoa đặc biệt" ấy của chúng em vào một bình hoa được làm bằng gốc tre ngà ở phòng làm việc của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Rồi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quay lại nói với chúng em giọng xúc động: hoa lau trắng nhắc Thầy nhớ mẹ, nhớ những người đồng đội cũ. Thầy kể, chữ đầu tiên hồi đó Thầy học là chữ </a:t>
            </a:r>
            <a:r>
              <a:rPr lang="en-US" sz="1300" dirty="0">
                <a:solidFill>
                  <a:srgbClr val="000000"/>
                </a:solidFill>
                <a:latin typeface="Cambria" panose="02040503050406030204" pitchFamily="18" charset="0"/>
                <a:ea typeface="Cambria" panose="02040503050406030204" pitchFamily="18" charset="0"/>
              </a:rPr>
              <a:t>O</a:t>
            </a:r>
            <a:r>
              <a:rPr lang="vi-VN" sz="1300" b="0" i="0" dirty="0">
                <a:solidFill>
                  <a:srgbClr val="000000"/>
                </a:solidFill>
                <a:effectLst/>
                <a:latin typeface="Cambria" panose="02040503050406030204" pitchFamily="18" charset="0"/>
                <a:ea typeface="Cambria" panose="02040503050406030204" pitchFamily="18" charset="0"/>
              </a:rPr>
              <a:t>.</a:t>
            </a:r>
          </a:p>
          <a:p>
            <a:pPr algn="just"/>
            <a:r>
              <a:rPr lang="en-US" sz="1300" b="0" i="0" dirty="0">
                <a:solidFill>
                  <a:srgbClr val="000000"/>
                </a:solidFill>
                <a:effectLst/>
                <a:latin typeface="Cambria" panose="02040503050406030204" pitchFamily="18" charset="0"/>
                <a:ea typeface="Cambria" panose="02040503050406030204" pitchFamily="18" charset="0"/>
              </a:rPr>
              <a:t>   </a:t>
            </a:r>
            <a:r>
              <a:rPr lang="vi-VN" sz="1300" b="0" i="0" dirty="0">
                <a:solidFill>
                  <a:srgbClr val="000000"/>
                </a:solidFill>
                <a:effectLst/>
                <a:latin typeface="Cambria" panose="02040503050406030204" pitchFamily="18" charset="0"/>
                <a:ea typeface="Cambria" panose="02040503050406030204" pitchFamily="18" charset="0"/>
              </a:rPr>
              <a:t>Để thầy dễ nhớ, mẹ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nói nếu khi con nhìn thấy nắng xuyên qua mái nhà của mình, thấy những chấm tròn, đó là chữ </a:t>
            </a:r>
            <a:r>
              <a:rPr lang="en-US" sz="1300" b="0" i="0" dirty="0">
                <a:solidFill>
                  <a:srgbClr val="000000"/>
                </a:solidFill>
                <a:effectLst/>
                <a:latin typeface="Cambria" panose="02040503050406030204" pitchFamily="18" charset="0"/>
                <a:ea typeface="Cambria" panose="02040503050406030204" pitchFamily="18" charset="0"/>
              </a:rPr>
              <a:t>O</a:t>
            </a:r>
            <a:r>
              <a:rPr lang="vi-VN" sz="1300" b="0" i="0" dirty="0">
                <a:solidFill>
                  <a:srgbClr val="000000"/>
                </a:solidFill>
                <a:effectLst/>
                <a:latin typeface="Cambria" panose="02040503050406030204" pitchFamily="18" charset="0"/>
                <a:ea typeface="Cambria" panose="02040503050406030204" pitchFamily="18" charset="0"/>
              </a:rPr>
              <a:t>. Nhà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hồi đó lợp bằng tranh mây. Những gánh tranh mây mà cha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đã lặn lội mang về từ trong rừng sâu, kiên nhẫn gánh đến mấy tháng trời mới đủ làm mái nhà. Người thầy đầu tiên trong cuộc đời Thầy chính là mẹ </a:t>
            </a:r>
            <a:r>
              <a:rPr lang="en-US" sz="1300">
                <a:solidFill>
                  <a:srgbClr val="000000"/>
                </a:solidFill>
                <a:latin typeface="Cambria" panose="02040503050406030204" pitchFamily="18" charset="0"/>
                <a:ea typeface="Cambria" panose="02040503050406030204" pitchFamily="18" charset="0"/>
              </a:rPr>
              <a:t>t</a:t>
            </a:r>
            <a:r>
              <a:rPr lang="vi-VN" sz="1300" b="0" i="0">
                <a:solidFill>
                  <a:srgbClr val="000000"/>
                </a:solidFill>
                <a:effectLst/>
                <a:latin typeface="Cambria" panose="02040503050406030204" pitchFamily="18" charset="0"/>
                <a:ea typeface="Cambria" panose="02040503050406030204" pitchFamily="18" charset="0"/>
              </a:rPr>
              <a:t>hầy</a:t>
            </a:r>
            <a:r>
              <a:rPr lang="vi-VN" sz="1300" b="0" i="0" dirty="0">
                <a:solidFill>
                  <a:srgbClr val="000000"/>
                </a:solidFill>
                <a:effectLst/>
                <a:latin typeface="Cambria" panose="02040503050406030204" pitchFamily="18" charset="0"/>
                <a:ea typeface="Cambria" panose="02040503050406030204" pitchFamily="18" charset="0"/>
              </a:rPr>
              <a:t>. Những con số đầu tiên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biết cũng từ mẹ. Học đếm từ số 1 đến số 10, rồi cả phép cộng, trừ, nhân, chia cũng bằng những củ khoai, những phần quà của mẹ mỗi buổi chợ chiều cho chị và mấy đứa em.Bài học làm người mẹ cũng dạy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bằng những câu ca dao "Lá lành đùm lá rách", "Ăn xem nồi ngồi xem hướng", "Học ăn học nói học gói học mở",... Chỉ đơn giản là những lời dạy thường ngày, không có cuốn giáo án nào ngoài cuốn giáo án trái tim, tấm lòng yêu thương con hết mực... Câu chuyện kể của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cũng là một bài học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muốn dạy lại cho em, về tình yêu và lòng nhân ái. Có lẽ em nhớ và kính trọng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hơn bởi những điều thật giản dị như thế.</a:t>
            </a:r>
          </a:p>
          <a:p>
            <a:pPr algn="just"/>
            <a:r>
              <a:rPr lang="en-US" sz="1300" b="0" i="0" dirty="0">
                <a:solidFill>
                  <a:srgbClr val="000000"/>
                </a:solidFill>
                <a:effectLst/>
                <a:latin typeface="Cambria" panose="02040503050406030204" pitchFamily="18" charset="0"/>
                <a:ea typeface="Cambria" panose="02040503050406030204" pitchFamily="18" charset="0"/>
              </a:rPr>
              <a:t>   </a:t>
            </a:r>
            <a:r>
              <a:rPr lang="vi-VN" sz="1300" b="0" i="0" dirty="0">
                <a:solidFill>
                  <a:srgbClr val="000000"/>
                </a:solidFill>
                <a:effectLst/>
                <a:latin typeface="Cambria" panose="02040503050406030204" pitchFamily="18" charset="0"/>
                <a:ea typeface="Cambria" panose="02040503050406030204" pitchFamily="18" charset="0"/>
              </a:rPr>
              <a:t>Trong giấc mơ ngập trắng hoa lau, em thấy tuổi thơ mình trở về bình yên, trong trẻo. Em nhớ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nói là mỗi loài hoa đều có một hồn cốt riêng, đều có những giá trị mà chưa có ai viết hết, nói hết. Giờ đây đứng trước triền sông bạt ngàn hoa lau trắng - loài hoa giản dị đã trở thành ký ức thiêng liêng trong em khi nhớ về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về bài học đầu tiên của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Trong trái tim em, hình ảnh của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giống như một ngọn núi với những tán cây đủ chở che cho em suốt mùa nắng gắt, cũng là nơi bình yên em muốn trở về mỗi khi lòng mệt nhoài nơi đất khách.</a:t>
            </a:r>
          </a:p>
          <a:p>
            <a:pPr algn="just"/>
            <a:r>
              <a:rPr lang="en-US" sz="1300" b="0" i="0" dirty="0">
                <a:solidFill>
                  <a:srgbClr val="000000"/>
                </a:solidFill>
                <a:effectLst/>
                <a:latin typeface="Cambria" panose="02040503050406030204" pitchFamily="18" charset="0"/>
                <a:ea typeface="Cambria" panose="02040503050406030204" pitchFamily="18" charset="0"/>
              </a:rPr>
              <a:t>   </a:t>
            </a:r>
            <a:r>
              <a:rPr lang="vi-VN" sz="1300" b="0" i="0" dirty="0">
                <a:solidFill>
                  <a:srgbClr val="000000"/>
                </a:solidFill>
                <a:effectLst/>
                <a:latin typeface="Cambria" panose="02040503050406030204" pitchFamily="18" charset="0"/>
                <a:ea typeface="Cambria" panose="02040503050406030204" pitchFamily="18" charset="0"/>
              </a:rPr>
              <a:t>Mùa đông đã về hun hút gió. Ngoài triền sông hoa lau trắng lại bời bời trong gió. "Cây lau có một sức sống bền bỉ và diệu kỳ, dù gió mưa có quất bao nhiêu thì hoa vẫn nở đúng mùa và vẫn trắng đến chênh chao. Con người cần phải kiên trì hơn loài hoa lau ấy...". Thầy đã dạy em như thế, đến bây giờ em vẫn luôn mang theo bên mình hình ảnh của một màu hoa trắng tinh khiết như những tình cảm mến thương của những cô cậu học trò dành tặng thầy cô giáo...Thầy dạy rằng trái tim không biết thứ tha là một trái tim đã chết, con người không biết tha thứ vẫn chỉ là gỗ đá mà thôi.</a:t>
            </a:r>
          </a:p>
          <a:p>
            <a:pPr algn="r"/>
            <a:r>
              <a:rPr lang="vi-VN" sz="1300" b="0" i="0" dirty="0">
                <a:solidFill>
                  <a:srgbClr val="000000"/>
                </a:solidFill>
                <a:effectLst/>
                <a:latin typeface="Cambria" panose="02040503050406030204" pitchFamily="18" charset="0"/>
                <a:ea typeface="Cambria" panose="02040503050406030204" pitchFamily="18" charset="0"/>
              </a:rPr>
              <a:t>(</a:t>
            </a:r>
            <a:r>
              <a:rPr lang="vi-VN" sz="1300" b="0" i="1" dirty="0">
                <a:solidFill>
                  <a:srgbClr val="000000"/>
                </a:solidFill>
                <a:effectLst/>
                <a:latin typeface="Cambria" panose="02040503050406030204" pitchFamily="18" charset="0"/>
                <a:ea typeface="Cambria" panose="02040503050406030204" pitchFamily="18" charset="0"/>
              </a:rPr>
              <a:t>Sưu tầm</a:t>
            </a:r>
            <a:r>
              <a:rPr lang="vi-VN" sz="1300" b="0" i="0" dirty="0">
                <a:solidFill>
                  <a:srgbClr val="000000"/>
                </a:solidFill>
                <a:effectLst/>
                <a:latin typeface="Cambria" panose="02040503050406030204" pitchFamily="18" charset="0"/>
                <a:ea typeface="Cambria" panose="02040503050406030204" pitchFamily="18" charset="0"/>
              </a:rPr>
              <a:t>)</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28700" y="1967266"/>
            <a:ext cx="2628900" cy="2547257"/>
          </a:xfrm>
          <a:prstGeom prst="rect">
            <a:avLst/>
          </a:prstGeom>
          <a:noFill/>
        </p:spPr>
        <p:txBody>
          <a:bodyPr vert="horz" lIns="91440" tIns="45720" rIns="91440" bIns="45720" rtlCol="0" anchor="ctr">
            <a:normAutofit/>
          </a:bodyPr>
          <a:lstStyle/>
          <a:p>
            <a:pPr lvl="0" algn="ctr">
              <a:lnSpc>
                <a:spcPct val="90000"/>
              </a:lnSpc>
              <a:spcBef>
                <a:spcPct val="0"/>
              </a:spcBef>
              <a:spcAft>
                <a:spcPts val="600"/>
              </a:spcAft>
            </a:pPr>
            <a:r>
              <a:rPr lang="en-US" sz="3600" b="1" kern="1200">
                <a:solidFill>
                  <a:srgbClr val="FFFFFF"/>
                </a:solidFill>
                <a:latin typeface="+mj-lt"/>
                <a:ea typeface="+mj-ea"/>
                <a:cs typeface="+mj-cs"/>
              </a:rPr>
              <a:t>2. Viết vào phiếu đọc sách theo mẫu</a:t>
            </a:r>
            <a:endParaRPr kumimoji="0" lang="en-US" sz="3600" b="1" i="0" u="none" strike="noStrike" kern="1200" cap="none" spc="0" normalizeH="0" baseline="0" noProof="0">
              <a:ln>
                <a:noFill/>
              </a:ln>
              <a:solidFill>
                <a:srgbClr val="FFFFFF"/>
              </a:solidFill>
              <a:effectLst/>
              <a:uLnTx/>
              <a:uFillTx/>
              <a:latin typeface="+mj-lt"/>
              <a:ea typeface="+mj-ea"/>
              <a:cs typeface="+mj-cs"/>
            </a:endParaRPr>
          </a:p>
        </p:txBody>
      </p:sp>
      <p:pic>
        <p:nvPicPr>
          <p:cNvPr id="5" name="Picture 4">
            <a:extLst>
              <a:ext uri="{FF2B5EF4-FFF2-40B4-BE49-F238E27FC236}">
                <a16:creationId xmlns:a16="http://schemas.microsoft.com/office/drawing/2014/main" id="{40A1CDE8-DB2C-9624-9ABA-F034A46277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444" y="365760"/>
            <a:ext cx="4332996" cy="6129538"/>
          </a:xfrm>
          <a:prstGeom prst="rect">
            <a:avLst/>
          </a:prstGeom>
        </p:spPr>
      </p:pic>
    </p:spTree>
    <p:extLst>
      <p:ext uri="{BB962C8B-B14F-4D97-AF65-F5344CB8AC3E}">
        <p14:creationId xmlns:p14="http://schemas.microsoft.com/office/powerpoint/2010/main" val="203174530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521" y="470932"/>
            <a:ext cx="11084560" cy="1077218"/>
          </a:xfrm>
          <a:prstGeom prst="rect">
            <a:avLst/>
          </a:prstGeom>
          <a:noFill/>
        </p:spPr>
        <p:txBody>
          <a:bodyPr wrap="square" rtlCol="0">
            <a:spAutoFit/>
          </a:bodyPr>
          <a:lstStyle/>
          <a:p>
            <a:r>
              <a:rPr lang="en-US" sz="3200" b="1" dirty="0">
                <a:solidFill>
                  <a:srgbClr val="002060"/>
                </a:solidFill>
                <a:latin typeface="Cambria" panose="02040503050406030204" pitchFamily="18" charset="0"/>
                <a:ea typeface="Cambria" panose="02040503050406030204" pitchFamily="18" charset="0"/>
              </a:rPr>
              <a:t>3. </a:t>
            </a:r>
            <a:r>
              <a:rPr lang="en-US" sz="3200" b="1" dirty="0" err="1">
                <a:solidFill>
                  <a:srgbClr val="002060"/>
                </a:solidFill>
                <a:latin typeface="Cambria" panose="02040503050406030204" pitchFamily="18" charset="0"/>
                <a:ea typeface="Cambria" panose="02040503050406030204" pitchFamily="18" charset="0"/>
              </a:rPr>
              <a:t>Dựa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những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ghi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chép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phiếu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sách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trao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đổi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với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về</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nội</a:t>
            </a:r>
            <a:r>
              <a:rPr lang="en-US" sz="3200" b="1" dirty="0">
                <a:solidFill>
                  <a:srgbClr val="002060"/>
                </a:solidFill>
                <a:latin typeface="Cambria" panose="02040503050406030204" pitchFamily="18" charset="0"/>
                <a:ea typeface="Cambria" panose="02040503050406030204" pitchFamily="18" charset="0"/>
              </a:rPr>
              <a:t> dung </a:t>
            </a:r>
            <a:r>
              <a:rPr lang="en-US" sz="3200" b="1" dirty="0" err="1">
                <a:solidFill>
                  <a:srgbClr val="002060"/>
                </a:solidFill>
                <a:latin typeface="Cambria" panose="02040503050406030204" pitchFamily="18" charset="0"/>
                <a:ea typeface="Cambria" panose="02040503050406030204" pitchFamily="18" charset="0"/>
              </a:rPr>
              <a:t>và</a:t>
            </a:r>
            <a:r>
              <a:rPr lang="en-US" sz="3200" b="1" dirty="0">
                <a:solidFill>
                  <a:srgbClr val="002060"/>
                </a:solidFill>
                <a:latin typeface="Cambria" panose="02040503050406030204" pitchFamily="18" charset="0"/>
                <a:ea typeface="Cambria" panose="02040503050406030204" pitchFamily="18" charset="0"/>
              </a:rPr>
              <a:t> ý </a:t>
            </a:r>
            <a:r>
              <a:rPr lang="en-US" sz="3200" b="1" dirty="0" err="1">
                <a:solidFill>
                  <a:srgbClr val="002060"/>
                </a:solidFill>
                <a:latin typeface="Cambria" panose="02040503050406030204" pitchFamily="18" charset="0"/>
                <a:ea typeface="Cambria" panose="02040503050406030204" pitchFamily="18" charset="0"/>
              </a:rPr>
              <a:t>nghĩa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chuyện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a:t>
            </a:r>
          </a:p>
        </p:txBody>
      </p:sp>
      <p:grpSp>
        <p:nvGrpSpPr>
          <p:cNvPr id="9" name="Group 8"/>
          <p:cNvGrpSpPr/>
          <p:nvPr/>
        </p:nvGrpSpPr>
        <p:grpSpPr>
          <a:xfrm>
            <a:off x="4056725" y="1707244"/>
            <a:ext cx="7525675" cy="1184806"/>
            <a:chOff x="823518" y="2910697"/>
            <a:chExt cx="5342578" cy="1184806"/>
          </a:xfrm>
        </p:grpSpPr>
        <p:sp>
          <p:nvSpPr>
            <p:cNvPr id="10" name="Rectangle: Rounded Corners 3"/>
            <p:cNvSpPr/>
            <p:nvPr/>
          </p:nvSpPr>
          <p:spPr>
            <a:xfrm>
              <a:off x="823518" y="2910697"/>
              <a:ext cx="5342578" cy="1184806"/>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Box 10"/>
            <p:cNvSpPr txBox="1"/>
            <p:nvPr/>
          </p:nvSpPr>
          <p:spPr>
            <a:xfrm>
              <a:off x="1053797" y="3018284"/>
              <a:ext cx="4817680"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Nêu được tên câu chuyện, tên tác giả, nhân vật chính trong câu chuyện,… </a:t>
              </a:r>
              <a:endPar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83" y="3907280"/>
            <a:ext cx="6078239" cy="2950720"/>
          </a:xfrm>
          <a:prstGeom prst="rect">
            <a:avLst/>
          </a:prstGeom>
        </p:spPr>
      </p:pic>
      <p:grpSp>
        <p:nvGrpSpPr>
          <p:cNvPr id="4" name="Group 3">
            <a:extLst>
              <a:ext uri="{FF2B5EF4-FFF2-40B4-BE49-F238E27FC236}">
                <a16:creationId xmlns:a16="http://schemas.microsoft.com/office/drawing/2014/main" id="{103E0305-4EB7-BB0A-E2EB-277C2ACF7D41}"/>
              </a:ext>
            </a:extLst>
          </p:cNvPr>
          <p:cNvGrpSpPr/>
          <p:nvPr/>
        </p:nvGrpSpPr>
        <p:grpSpPr>
          <a:xfrm>
            <a:off x="4920325" y="3129644"/>
            <a:ext cx="5635915" cy="731156"/>
            <a:chOff x="823518" y="2910697"/>
            <a:chExt cx="5342578" cy="1184806"/>
          </a:xfrm>
        </p:grpSpPr>
        <p:sp>
          <p:nvSpPr>
            <p:cNvPr id="5" name="Rectangle: Rounded Corners 3">
              <a:extLst>
                <a:ext uri="{FF2B5EF4-FFF2-40B4-BE49-F238E27FC236}">
                  <a16:creationId xmlns:a16="http://schemas.microsoft.com/office/drawing/2014/main" id="{A81B3745-F7C6-DDAB-8A76-511CD1469238}"/>
                </a:ext>
              </a:extLst>
            </p:cNvPr>
            <p:cNvSpPr/>
            <p:nvPr/>
          </p:nvSpPr>
          <p:spPr>
            <a:xfrm>
              <a:off x="823518" y="2910697"/>
              <a:ext cx="5342578" cy="1184806"/>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96AD9E1-3809-F2B5-D837-8F063802D2C2}"/>
                </a:ext>
              </a:extLst>
            </p:cNvPr>
            <p:cNvSpPr txBox="1"/>
            <p:nvPr/>
          </p:nvSpPr>
          <p:spPr>
            <a:xfrm>
              <a:off x="1053797" y="3018284"/>
              <a:ext cx="481768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Kể tóm tắt lại câu chuyện. </a:t>
              </a:r>
              <a:endPar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p:txBody>
        </p:sp>
      </p:grpSp>
      <p:grpSp>
        <p:nvGrpSpPr>
          <p:cNvPr id="19" name="Group 18">
            <a:extLst>
              <a:ext uri="{FF2B5EF4-FFF2-40B4-BE49-F238E27FC236}">
                <a16:creationId xmlns:a16="http://schemas.microsoft.com/office/drawing/2014/main" id="{DA62D0BC-79BE-7980-0277-9F37EDC93EA4}"/>
              </a:ext>
            </a:extLst>
          </p:cNvPr>
          <p:cNvGrpSpPr/>
          <p:nvPr/>
        </p:nvGrpSpPr>
        <p:grpSpPr>
          <a:xfrm>
            <a:off x="5936325" y="4155804"/>
            <a:ext cx="5635915" cy="1452516"/>
            <a:chOff x="823518" y="2910697"/>
            <a:chExt cx="5342578" cy="1653675"/>
          </a:xfrm>
        </p:grpSpPr>
        <p:sp>
          <p:nvSpPr>
            <p:cNvPr id="20" name="Rectangle: Rounded Corners 3">
              <a:extLst>
                <a:ext uri="{FF2B5EF4-FFF2-40B4-BE49-F238E27FC236}">
                  <a16:creationId xmlns:a16="http://schemas.microsoft.com/office/drawing/2014/main" id="{55303EA1-EBC4-F5FD-F6A4-6234F595924D}"/>
                </a:ext>
              </a:extLst>
            </p:cNvPr>
            <p:cNvSpPr/>
            <p:nvPr/>
          </p:nvSpPr>
          <p:spPr>
            <a:xfrm>
              <a:off x="823518" y="2910697"/>
              <a:ext cx="5342578" cy="1184806"/>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D1B425DE-2681-A075-2C58-07615A2C635B}"/>
                </a:ext>
              </a:extLst>
            </p:cNvPr>
            <p:cNvSpPr txBox="1"/>
            <p:nvPr/>
          </p:nvSpPr>
          <p:spPr>
            <a:xfrm>
              <a:off x="1053797" y="3018284"/>
              <a:ext cx="4817680" cy="15460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Nêu sự việc đáng nhớ, sự việc gây xúc động</a:t>
              </a:r>
              <a:endPar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p:txBody>
        </p:sp>
      </p:grpSp>
      <p:grpSp>
        <p:nvGrpSpPr>
          <p:cNvPr id="22" name="Group 21">
            <a:extLst>
              <a:ext uri="{FF2B5EF4-FFF2-40B4-BE49-F238E27FC236}">
                <a16:creationId xmlns:a16="http://schemas.microsoft.com/office/drawing/2014/main" id="{B2F222BA-12EC-E06D-0064-85997CF1DF37}"/>
              </a:ext>
            </a:extLst>
          </p:cNvPr>
          <p:cNvGrpSpPr/>
          <p:nvPr/>
        </p:nvGrpSpPr>
        <p:grpSpPr>
          <a:xfrm>
            <a:off x="6149685" y="5395324"/>
            <a:ext cx="5635915" cy="1462676"/>
            <a:chOff x="823518" y="2910697"/>
            <a:chExt cx="5342578" cy="1653675"/>
          </a:xfrm>
        </p:grpSpPr>
        <p:sp>
          <p:nvSpPr>
            <p:cNvPr id="23" name="Rectangle: Rounded Corners 3">
              <a:extLst>
                <a:ext uri="{FF2B5EF4-FFF2-40B4-BE49-F238E27FC236}">
                  <a16:creationId xmlns:a16="http://schemas.microsoft.com/office/drawing/2014/main" id="{B68B7550-0B74-8A24-47D9-3155717E1022}"/>
                </a:ext>
              </a:extLst>
            </p:cNvPr>
            <p:cNvSpPr/>
            <p:nvPr/>
          </p:nvSpPr>
          <p:spPr>
            <a:xfrm>
              <a:off x="823518" y="2910697"/>
              <a:ext cx="5342578" cy="1184806"/>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C89D6497-4D01-FF20-F907-BAFBD755A8C9}"/>
                </a:ext>
              </a:extLst>
            </p:cNvPr>
            <p:cNvSpPr txBox="1"/>
            <p:nvPr/>
          </p:nvSpPr>
          <p:spPr>
            <a:xfrm>
              <a:off x="1053797" y="3018284"/>
              <a:ext cx="4817680" cy="15460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Nêu ý nghĩa, bài học bổ ích rút ra từ câu chuyện</a:t>
              </a:r>
              <a:endPar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and red text on a black background&#10;&#10;Description automatically generated">
            <a:extLst>
              <a:ext uri="{FF2B5EF4-FFF2-40B4-BE49-F238E27FC236}">
                <a16:creationId xmlns:a16="http://schemas.microsoft.com/office/drawing/2014/main" id="{90B7ED83-F0FD-ED6A-1C45-80E09EA69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008" y="898909"/>
            <a:ext cx="7193903" cy="5791702"/>
          </a:xfrm>
          <a:prstGeom prst="rect">
            <a:avLst/>
          </a:prstGeom>
        </p:spPr>
      </p:pic>
    </p:spTree>
    <p:extLst>
      <p:ext uri="{BB962C8B-B14F-4D97-AF65-F5344CB8AC3E}">
        <p14:creationId xmlns:p14="http://schemas.microsoft.com/office/powerpoint/2010/main" val="222640002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5932" y="18919"/>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27" name="图片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sp>
        <p:nvSpPr>
          <p:cNvPr id="2" name="TextBox 1">
            <a:extLst>
              <a:ext uri="{FF2B5EF4-FFF2-40B4-BE49-F238E27FC236}">
                <a16:creationId xmlns:a16="http://schemas.microsoft.com/office/drawing/2014/main" id="{DD593633-A52F-F1F8-9884-B49EED1636D2}"/>
              </a:ext>
            </a:extLst>
          </p:cNvPr>
          <p:cNvSpPr txBox="1"/>
          <p:nvPr/>
        </p:nvSpPr>
        <p:spPr>
          <a:xfrm>
            <a:off x="2162175" y="2076450"/>
            <a:ext cx="7934325" cy="1569660"/>
          </a:xfrm>
          <a:prstGeom prst="rect">
            <a:avLst/>
          </a:prstGeom>
          <a:noFill/>
        </p:spPr>
        <p:txBody>
          <a:bodyPr wrap="square" rtlCol="0">
            <a:spAutoFit/>
          </a:bodyPr>
          <a:lstStyle/>
          <a:p>
            <a:pPr algn="ct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Giới</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thiệu</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với</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bạn</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hoặc</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người</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thân</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về</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một</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người</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mà</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em</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khâm</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phục</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ngưỡng</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mộ</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có</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thể</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là</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một</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nhân</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vật</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trong</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cuốn</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sách</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em</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đã</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đọc</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359893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81075" y="914399"/>
            <a:ext cx="10696575" cy="4943476"/>
            <a:chOff x="871092" y="1961101"/>
            <a:chExt cx="5342578" cy="2321410"/>
          </a:xfrm>
        </p:grpSpPr>
        <p:sp>
          <p:nvSpPr>
            <p:cNvPr id="10" name="Rectangle: Rounded Corners 3"/>
            <p:cNvSpPr/>
            <p:nvPr/>
          </p:nvSpPr>
          <p:spPr>
            <a:xfrm>
              <a:off x="871092" y="1961101"/>
              <a:ext cx="5342578" cy="2291975"/>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vi-VN"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Box 10"/>
            <p:cNvSpPr txBox="1"/>
            <p:nvPr/>
          </p:nvSpPr>
          <p:spPr>
            <a:xfrm>
              <a:off x="1025253" y="2029870"/>
              <a:ext cx="5031423" cy="22526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6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Em giới thiệu với bạn hoặc người thân về một người mà em khâm phục, ngưỡng mộ: Em khâm phục và ngưỡng mộ Bác Hồ Chí Minh. Bác là người tiên phong đi ra nước ngoài tìm đường cứu nước và trở về lãnh đạo dân tộc đánh thắng giặc ngoại xâm. Bác sinh ra trong một gia đình ở Nghệ An có lòng yêu nước nồng nàn. Từ một con người bình thường, với sự dũng cảm, thông minh và quyết tâm, Bác đã trở thành lãnh tụ của cả dân tộc, lập nên Việt Nam như ngày nay. Bác được tôn vinh và sống mãi cùng dân tộc Việt: Lăng viếng Bác, hình ảnh Bác trên các tờ tiền giấy, ảnh Bác tại các phòng họp, cạnh lá quốc kì; 5 điều Bác dạy tại các lớp học;… Em thật sự ngưỡng mộ Bác của chúng ta.</a:t>
              </a:r>
              <a:endParaRPr kumimoji="0" lang="en-US" sz="26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87056219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1274</Words>
  <Application>Microsoft Office PowerPoint</Application>
  <PresentationFormat>Widescreen</PresentationFormat>
  <Paragraphs>17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Cambria</vt:lpstr>
      <vt:lpstr>UTM Avo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Măngnon</cp:keywords>
  <cp:lastModifiedBy>SingPC</cp:lastModifiedBy>
  <cp:revision>53</cp:revision>
  <dcterms:created xsi:type="dcterms:W3CDTF">2023-07-22T16:47:00Z</dcterms:created>
  <dcterms:modified xsi:type="dcterms:W3CDTF">2024-11-04T05:16:48Z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