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709" r:id="rId2"/>
    <p:sldMasterId id="2147483718" r:id="rId3"/>
    <p:sldMasterId id="2147483741" r:id="rId4"/>
    <p:sldMasterId id="2147483746" r:id="rId5"/>
  </p:sldMasterIdLst>
  <p:notesMasterIdLst>
    <p:notesMasterId r:id="rId26"/>
  </p:notesMasterIdLst>
  <p:sldIdLst>
    <p:sldId id="534" r:id="rId6"/>
    <p:sldId id="470" r:id="rId7"/>
    <p:sldId id="2601" r:id="rId8"/>
    <p:sldId id="2007577112" r:id="rId9"/>
    <p:sldId id="371" r:id="rId10"/>
    <p:sldId id="299" r:id="rId11"/>
    <p:sldId id="360" r:id="rId12"/>
    <p:sldId id="300" r:id="rId13"/>
    <p:sldId id="301" r:id="rId14"/>
    <p:sldId id="2007577132" r:id="rId15"/>
    <p:sldId id="2007577133" r:id="rId16"/>
    <p:sldId id="2007577134" r:id="rId17"/>
    <p:sldId id="2007577114" r:id="rId18"/>
    <p:sldId id="2007577135" r:id="rId19"/>
    <p:sldId id="2007577138" r:id="rId20"/>
    <p:sldId id="2007577139" r:id="rId21"/>
    <p:sldId id="2007577140" r:id="rId22"/>
    <p:sldId id="2007577141" r:id="rId23"/>
    <p:sldId id="2007577142" r:id="rId24"/>
    <p:sldId id="516"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F06DF-5E2E-45AF-B792-FCBB67490FC4}" type="datetimeFigureOut">
              <a:rPr lang="en-US" smtClean="0"/>
              <a:t>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25ACC-F2A0-4A91-9841-8DC2F04EE6F1}" type="slidenum">
              <a:rPr lang="en-US" smtClean="0"/>
              <a:t>‹#›</a:t>
            </a:fld>
            <a:endParaRPr lang="en-US"/>
          </a:p>
        </p:txBody>
      </p:sp>
    </p:spTree>
    <p:extLst>
      <p:ext uri="{BB962C8B-B14F-4D97-AF65-F5344CB8AC3E}">
        <p14:creationId xmlns:p14="http://schemas.microsoft.com/office/powerpoint/2010/main" val="1327876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06094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88799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77515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271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4986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9376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34663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7629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6167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42105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6574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6955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91295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33263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4892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371847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0820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090041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37268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894877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14933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491198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911516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688980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814134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956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06556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57422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2" y="3886200"/>
            <a:ext cx="8534400" cy="1752600"/>
          </a:xfrm>
        </p:spPr>
        <p:txBody>
          <a:bodyPr/>
          <a:lstStyle>
            <a:lvl1pPr marL="0" indent="0" algn="ctr">
              <a:buNone/>
              <a:defRPr>
                <a:solidFill>
                  <a:schemeClr val="tx1">
                    <a:tint val="75000"/>
                  </a:schemeClr>
                </a:solidFill>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8"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11/4/2024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43885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15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783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5273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8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37037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7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54886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91018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53582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11591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57631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76533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94346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65427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5245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24928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4606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2024/11/4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11566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97948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2024/11/4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729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1343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5014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259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72388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847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22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512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170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7461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508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39461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84982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31013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96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0767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21920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10320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01685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81392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04057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92964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42645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435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092809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349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833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586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64426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image" Target="../media/image2.pn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4.jpe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3.xml"/><Relationship Id="rId7"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2.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B910B56C-488B-4F73-AE4F-0D2802CAB32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2845925904"/>
      </p:ext>
    </p:extLst>
  </p:cSld>
  <p:clrMap bg1="lt1" tx1="dk1" bg2="lt2" tx2="dk2" accent1="accent1" accent2="accent2" accent3="accent3" accent4="accent4" accent5="accent5" accent6="accent6" hlink="hlink" folHlink="folHlink"/>
  <p:sldLayoutIdLst>
    <p:sldLayoutId id="2147483672" r:id="rId1"/>
    <p:sldLayoutId id="2147483761" r:id="rId2"/>
    <p:sldLayoutId id="2147483760" r:id="rId3"/>
    <p:sldLayoutId id="2147483673" r:id="rId4"/>
    <p:sldLayoutId id="2147483770" r:id="rId5"/>
    <p:sldLayoutId id="2147483769" r:id="rId6"/>
    <p:sldLayoutId id="2147483768" r:id="rId7"/>
    <p:sldLayoutId id="2147483766"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11/4/2024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888891FE-28E5-458A-AE93-6E9A74D61BB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08296631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62" r:id="rId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hf hdr="0" ftr="0" dt="0"/>
  <p:txStyles>
    <p:titleStyle>
      <a:lvl1pPr algn="ctr" defTabSz="1218321" rtl="0" eaLnBrk="1" latinLnBrk="0" hangingPunct="1">
        <a:spcBef>
          <a:spcPct val="0"/>
        </a:spcBef>
        <a:buNone/>
        <a:defRPr sz="5899" kern="1200">
          <a:solidFill>
            <a:schemeClr val="tx1"/>
          </a:solidFill>
          <a:latin typeface="+mj-lt"/>
          <a:ea typeface="+mj-ea"/>
          <a:cs typeface="+mj-cs"/>
        </a:defRPr>
      </a:lvl1pPr>
    </p:titleStyle>
    <p:bodyStyle>
      <a:lvl1pPr marL="457109" indent="-457109" algn="l" defTabSz="1218321"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402" indent="-380924" algn="l" defTabSz="1218321"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95" indent="-304739" algn="l" defTabSz="1218321"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73"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651"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129"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608"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1086"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564"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321" rtl="0" eaLnBrk="1" latinLnBrk="0" hangingPunct="1">
        <a:defRPr sz="2400" kern="1200">
          <a:solidFill>
            <a:schemeClr val="tx1"/>
          </a:solidFill>
          <a:latin typeface="+mn-lt"/>
          <a:ea typeface="+mn-ea"/>
          <a:cs typeface="+mn-cs"/>
        </a:defRPr>
      </a:lvl1pPr>
      <a:lvl2pPr marL="609478" algn="l" defTabSz="1218321" rtl="0" eaLnBrk="1" latinLnBrk="0" hangingPunct="1">
        <a:defRPr sz="2400" kern="1200">
          <a:solidFill>
            <a:schemeClr val="tx1"/>
          </a:solidFill>
          <a:latin typeface="+mn-lt"/>
          <a:ea typeface="+mn-ea"/>
          <a:cs typeface="+mn-cs"/>
        </a:defRPr>
      </a:lvl2pPr>
      <a:lvl3pPr marL="1218956" algn="l" defTabSz="1218321" rtl="0" eaLnBrk="1" latinLnBrk="0" hangingPunct="1">
        <a:defRPr sz="2400" kern="1200">
          <a:solidFill>
            <a:schemeClr val="tx1"/>
          </a:solidFill>
          <a:latin typeface="+mn-lt"/>
          <a:ea typeface="+mn-ea"/>
          <a:cs typeface="+mn-cs"/>
        </a:defRPr>
      </a:lvl3pPr>
      <a:lvl4pPr marL="1828434" algn="l" defTabSz="1218321" rtl="0" eaLnBrk="1" latinLnBrk="0" hangingPunct="1">
        <a:defRPr sz="2400" kern="1200">
          <a:solidFill>
            <a:schemeClr val="tx1"/>
          </a:solidFill>
          <a:latin typeface="+mn-lt"/>
          <a:ea typeface="+mn-ea"/>
          <a:cs typeface="+mn-cs"/>
        </a:defRPr>
      </a:lvl4pPr>
      <a:lvl5pPr marL="2437912" algn="l" defTabSz="1218321" rtl="0" eaLnBrk="1" latinLnBrk="0" hangingPunct="1">
        <a:defRPr sz="2400" kern="1200">
          <a:solidFill>
            <a:schemeClr val="tx1"/>
          </a:solidFill>
          <a:latin typeface="+mn-lt"/>
          <a:ea typeface="+mn-ea"/>
          <a:cs typeface="+mn-cs"/>
        </a:defRPr>
      </a:lvl5pPr>
      <a:lvl6pPr marL="3047390" algn="l" defTabSz="1218321" rtl="0" eaLnBrk="1" latinLnBrk="0" hangingPunct="1">
        <a:defRPr sz="2400" kern="1200">
          <a:solidFill>
            <a:schemeClr val="tx1"/>
          </a:solidFill>
          <a:latin typeface="+mn-lt"/>
          <a:ea typeface="+mn-ea"/>
          <a:cs typeface="+mn-cs"/>
        </a:defRPr>
      </a:lvl6pPr>
      <a:lvl7pPr marL="3656868" algn="l" defTabSz="1218321" rtl="0" eaLnBrk="1" latinLnBrk="0" hangingPunct="1">
        <a:defRPr sz="2400" kern="1200">
          <a:solidFill>
            <a:schemeClr val="tx1"/>
          </a:solidFill>
          <a:latin typeface="+mn-lt"/>
          <a:ea typeface="+mn-ea"/>
          <a:cs typeface="+mn-cs"/>
        </a:defRPr>
      </a:lvl7pPr>
      <a:lvl8pPr marL="4266347" algn="l" defTabSz="1218321" rtl="0" eaLnBrk="1" latinLnBrk="0" hangingPunct="1">
        <a:defRPr sz="2400" kern="1200">
          <a:solidFill>
            <a:schemeClr val="tx1"/>
          </a:solidFill>
          <a:latin typeface="+mn-lt"/>
          <a:ea typeface="+mn-ea"/>
          <a:cs typeface="+mn-cs"/>
        </a:defRPr>
      </a:lvl8pPr>
      <a:lvl9pPr marL="4875825" algn="l" defTabSz="1218321"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20"/>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2024/11/4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A65B133E-04DD-446A-8E4D-44676E70BDF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119955254"/>
      </p:ext>
    </p:extLst>
  </p:cSld>
  <p:clrMap bg1="lt1" tx1="dk1" bg2="lt2" tx2="dk2" accent1="accent1" accent2="accent2" accent3="accent3" accent4="accent4" accent5="accent5" accent6="accent6" hlink="hlink" folHlink="folHlink"/>
  <p:sldLayoutIdLst>
    <p:sldLayoutId id="2147483719" r:id="rId1"/>
    <p:sldLayoutId id="2147483776" r:id="rId2"/>
    <p:sldLayoutId id="2147483775" r:id="rId3"/>
    <p:sldLayoutId id="2147483774" r:id="rId4"/>
    <p:sldLayoutId id="2147483773" r:id="rId5"/>
    <p:sldLayoutId id="2147483772" r:id="rId6"/>
    <p:sldLayoutId id="2147483771" r:id="rId7"/>
    <p:sldLayoutId id="2147483764" r:id="rId8"/>
    <p:sldLayoutId id="2147483763"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60D67777-E31A-4CAC-A7BC-4A82FFF39D0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410298841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67" r:id="rId5"/>
    <p:sldLayoutId id="2147483765"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20E81B72-6FA0-45DB-ACF4-32B15E642BE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99301477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1.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51.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52.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52.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52.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52.png"/><Relationship Id="rId5" Type="http://schemas.microsoft.com/office/2007/relationships/hdphoto" Target="../media/hdphoto2.wdp"/><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4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35.jpe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2.png"/><Relationship Id="rId18" Type="http://schemas.openxmlformats.org/officeDocument/2006/relationships/image" Target="../media/image44.png"/><Relationship Id="rId3" Type="http://schemas.openxmlformats.org/officeDocument/2006/relationships/notesSlide" Target="../notesSlides/notesSlide6.xml"/><Relationship Id="rId7" Type="http://schemas.openxmlformats.org/officeDocument/2006/relationships/image" Target="../media/image38.png"/><Relationship Id="rId12" Type="http://schemas.openxmlformats.org/officeDocument/2006/relationships/image" Target="../media/image42.png"/><Relationship Id="rId17" Type="http://schemas.openxmlformats.org/officeDocument/2006/relationships/image" Target="../media/image43.png"/><Relationship Id="rId2" Type="http://schemas.openxmlformats.org/officeDocument/2006/relationships/slideLayout" Target="../slideLayouts/slideLayout4.xml"/><Relationship Id="rId16" Type="http://schemas.openxmlformats.org/officeDocument/2006/relationships/image" Target="../media/image20.png"/><Relationship Id="rId1" Type="http://schemas.openxmlformats.org/officeDocument/2006/relationships/themeOverride" Target="../theme/themeOverride1.xml"/><Relationship Id="rId6" Type="http://schemas.openxmlformats.org/officeDocument/2006/relationships/image" Target="../media/image37.png"/><Relationship Id="rId11" Type="http://schemas.openxmlformats.org/officeDocument/2006/relationships/image" Target="../media/image10.png"/><Relationship Id="rId5" Type="http://schemas.openxmlformats.org/officeDocument/2006/relationships/image" Target="../media/image14.png"/><Relationship Id="rId15" Type="http://schemas.openxmlformats.org/officeDocument/2006/relationships/image" Target="../media/image17.png"/><Relationship Id="rId10" Type="http://schemas.openxmlformats.org/officeDocument/2006/relationships/image" Target="../media/image41.png"/><Relationship Id="rId4" Type="http://schemas.openxmlformats.org/officeDocument/2006/relationships/image" Target="../media/image9.png"/><Relationship Id="rId9" Type="http://schemas.openxmlformats.org/officeDocument/2006/relationships/image" Target="../media/image40.pn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44.xml"/><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795" y="1267037"/>
            <a:ext cx="8304027" cy="3756693"/>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58380" y="609584"/>
            <a:ext cx="1303954" cy="1259753"/>
          </a:xfrm>
          <a:prstGeom prst="rect">
            <a:avLst/>
          </a:prstGeom>
        </p:spPr>
      </p:pic>
      <p:pic>
        <p:nvPicPr>
          <p:cNvPr id="28" name="图片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92619" y="9482"/>
            <a:ext cx="3195119" cy="3032103"/>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172" y="223381"/>
            <a:ext cx="2636007" cy="3181388"/>
          </a:xfrm>
          <a:prstGeom prst="rect">
            <a:avLst/>
          </a:prstGeom>
        </p:spPr>
      </p:pic>
      <p:pic>
        <p:nvPicPr>
          <p:cNvPr id="22" name="图片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12412" y="3074110"/>
            <a:ext cx="2309420" cy="1651674"/>
          </a:xfrm>
          <a:prstGeom prst="rect">
            <a:avLst/>
          </a:prstGeom>
        </p:spPr>
      </p:pic>
      <p:pic>
        <p:nvPicPr>
          <p:cNvPr id="44" name="图片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sp>
        <p:nvSpPr>
          <p:cNvPr id="46" name="矩形 259"/>
          <p:cNvSpPr>
            <a:spLocks noChangeArrowheads="1"/>
          </p:cNvSpPr>
          <p:nvPr/>
        </p:nvSpPr>
        <p:spPr bwMode="auto">
          <a:xfrm>
            <a:off x="3116717" y="2239406"/>
            <a:ext cx="66065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80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Times New Roman" panose="02020603050405020304" pitchFamily="18" charset="0"/>
                <a:ea typeface="方正黑体简体" panose="03000509000000000000" pitchFamily="65" charset="-122"/>
                <a:cs typeface="Times New Roman" panose="02020603050405020304" pitchFamily="18" charset="0"/>
                <a:sym typeface="+mn-lt"/>
              </a:rPr>
              <a:t>Khởi</a:t>
            </a:r>
            <a:r>
              <a:rPr kumimoji="0" lang="en-US" altLang="zh-CN" sz="80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Times New Roman" panose="02020603050405020304" pitchFamily="18" charset="0"/>
                <a:ea typeface="方正黑体简体" panose="03000509000000000000" pitchFamily="65" charset="-122"/>
                <a:cs typeface="Times New Roman" panose="02020603050405020304" pitchFamily="18" charset="0"/>
                <a:sym typeface="+mn-lt"/>
              </a:rPr>
              <a:t> </a:t>
            </a:r>
            <a:r>
              <a:rPr kumimoji="0" lang="en-US" altLang="zh-CN" sz="80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Times New Roman" panose="02020603050405020304" pitchFamily="18" charset="0"/>
                <a:ea typeface="方正黑体简体" panose="03000509000000000000" pitchFamily="65" charset="-122"/>
                <a:cs typeface="Times New Roman" panose="02020603050405020304" pitchFamily="18" charset="0"/>
                <a:sym typeface="+mn-lt"/>
              </a:rPr>
              <a:t>động</a:t>
            </a:r>
            <a:endParaRPr kumimoji="0" lang="zh-CN" altLang="en-US" sz="80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pic>
        <p:nvPicPr>
          <p:cNvPr id="49" name="图片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531565">
            <a:off x="1715695" y="2407454"/>
            <a:ext cx="744732" cy="71948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par>
                                <p:cTn id="16" presetID="10" presetClass="entr" presetSubtype="0" fill="hold" nodeType="withEffect">
                                  <p:stCondLst>
                                    <p:cond delay="130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2000"/>
                                        <p:tgtEl>
                                          <p:spTgt spid="32"/>
                                        </p:tgtEl>
                                      </p:cBhvr>
                                    </p:animEffect>
                                  </p:childTnLst>
                                </p:cTn>
                              </p:par>
                              <p:par>
                                <p:cTn id="19" presetID="63" presetClass="path" presetSubtype="0" repeatCount="indefinite" autoRev="1" fill="hold" nodeType="withEffect">
                                  <p:stCondLst>
                                    <p:cond delay="1400"/>
                                  </p:stCondLst>
                                  <p:childTnLst>
                                    <p:animMotion origin="layout" path="M -2.08333E-6 2.22222E-6 L 0.09753 2.22222E-6 " pathEditMode="relative" rAng="0" ptsTypes="AA">
                                      <p:cBhvr>
                                        <p:cTn id="20" dur="5000" spd="-100000" fill="hold"/>
                                        <p:tgtEl>
                                          <p:spTgt spid="32"/>
                                        </p:tgtEl>
                                        <p:attrNameLst>
                                          <p:attrName>ppt_x</p:attrName>
                                          <p:attrName>ppt_y</p:attrName>
                                        </p:attrNameLst>
                                      </p:cBhvr>
                                      <p:rCtr x="4870" y="0"/>
                                    </p:animMotion>
                                  </p:childTnLst>
                                </p:cTn>
                              </p:par>
                              <p:par>
                                <p:cTn id="21" presetID="10"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2000"/>
                                        <p:tgtEl>
                                          <p:spTgt spid="49"/>
                                        </p:tgtEl>
                                      </p:cBhvr>
                                    </p:animEffect>
                                  </p:childTnLst>
                                </p:cTn>
                              </p:par>
                              <p:par>
                                <p:cTn id="24" presetID="63" presetClass="path" presetSubtype="0" repeatCount="indefinite" autoRev="1" fill="hold" nodeType="withEffect">
                                  <p:stCondLst>
                                    <p:cond delay="0"/>
                                  </p:stCondLst>
                                  <p:childTnLst>
                                    <p:animMotion origin="layout" path="M -2.91667E-6 -2.96296E-6 L 0.08985 0.00371 " pathEditMode="relative" rAng="0" ptsTypes="AA">
                                      <p:cBhvr>
                                        <p:cTn id="25" dur="5000" fill="hold"/>
                                        <p:tgtEl>
                                          <p:spTgt spid="49"/>
                                        </p:tgtEl>
                                        <p:attrNameLst>
                                          <p:attrName>ppt_x</p:attrName>
                                          <p:attrName>ppt_y</p:attrName>
                                        </p:attrNameLst>
                                      </p:cBhvr>
                                      <p:rCtr x="4492" y="185"/>
                                    </p:animMotion>
                                  </p:childTnLst>
                                </p:cTn>
                              </p:par>
                              <p:par>
                                <p:cTn id="26" presetID="42" presetClass="entr" presetSubtype="0" fill="hold" nodeType="withEffect">
                                  <p:stCondLst>
                                    <p:cond delay="570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62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2" presetClass="entr" presetSubtype="8" fill="hold" nodeType="withEffect">
                                  <p:stCondLst>
                                    <p:cond delay="530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900" fill="hold"/>
                                        <p:tgtEl>
                                          <p:spTgt spid="18"/>
                                        </p:tgtEl>
                                        <p:attrNameLst>
                                          <p:attrName>ppt_x</p:attrName>
                                        </p:attrNameLst>
                                      </p:cBhvr>
                                      <p:tavLst>
                                        <p:tav tm="0">
                                          <p:val>
                                            <p:strVal val="0-#ppt_w/2"/>
                                          </p:val>
                                        </p:tav>
                                        <p:tav tm="100000">
                                          <p:val>
                                            <p:strVal val="#ppt_x"/>
                                          </p:val>
                                        </p:tav>
                                      </p:tavLst>
                                    </p:anim>
                                    <p:anim calcmode="lin" valueType="num">
                                      <p:cBhvr additive="base">
                                        <p:cTn id="39" dur="1900" fill="hold"/>
                                        <p:tgtEl>
                                          <p:spTgt spid="18"/>
                                        </p:tgtEl>
                                        <p:attrNameLst>
                                          <p:attrName>ppt_y</p:attrName>
                                        </p:attrNameLst>
                                      </p:cBhvr>
                                      <p:tavLst>
                                        <p:tav tm="0">
                                          <p:val>
                                            <p:strVal val="#ppt_y"/>
                                          </p:val>
                                        </p:tav>
                                        <p:tav tm="100000">
                                          <p:val>
                                            <p:strVal val="#ppt_y"/>
                                          </p:val>
                                        </p:tav>
                                      </p:tavLst>
                                    </p:anim>
                                  </p:childTnLst>
                                </p:cTn>
                              </p:par>
                              <p:par>
                                <p:cTn id="40" presetID="32" presetClass="emph" presetSubtype="0" repeatCount="indefinite" fill="hold" nodeType="withEffect">
                                  <p:stCondLst>
                                    <p:cond delay="600"/>
                                  </p:stCondLst>
                                  <p:childTnLst>
                                    <p:animRot by="120000">
                                      <p:cBhvr>
                                        <p:cTn id="41" dur="100" fill="hold">
                                          <p:stCondLst>
                                            <p:cond delay="0"/>
                                          </p:stCondLst>
                                        </p:cTn>
                                        <p:tgtEl>
                                          <p:spTgt spid="28"/>
                                        </p:tgtEl>
                                        <p:attrNameLst>
                                          <p:attrName>r</p:attrName>
                                        </p:attrNameLst>
                                      </p:cBhvr>
                                    </p:animRot>
                                    <p:animRot by="-240000">
                                      <p:cBhvr>
                                        <p:cTn id="42" dur="200" fill="hold">
                                          <p:stCondLst>
                                            <p:cond delay="200"/>
                                          </p:stCondLst>
                                        </p:cTn>
                                        <p:tgtEl>
                                          <p:spTgt spid="28"/>
                                        </p:tgtEl>
                                        <p:attrNameLst>
                                          <p:attrName>r</p:attrName>
                                        </p:attrNameLst>
                                      </p:cBhvr>
                                    </p:animRot>
                                    <p:animRot by="240000">
                                      <p:cBhvr>
                                        <p:cTn id="43" dur="200" fill="hold">
                                          <p:stCondLst>
                                            <p:cond delay="400"/>
                                          </p:stCondLst>
                                        </p:cTn>
                                        <p:tgtEl>
                                          <p:spTgt spid="28"/>
                                        </p:tgtEl>
                                        <p:attrNameLst>
                                          <p:attrName>r</p:attrName>
                                        </p:attrNameLst>
                                      </p:cBhvr>
                                    </p:animRot>
                                    <p:animRot by="-240000">
                                      <p:cBhvr>
                                        <p:cTn id="44" dur="200" fill="hold">
                                          <p:stCondLst>
                                            <p:cond delay="600"/>
                                          </p:stCondLst>
                                        </p:cTn>
                                        <p:tgtEl>
                                          <p:spTgt spid="28"/>
                                        </p:tgtEl>
                                        <p:attrNameLst>
                                          <p:attrName>r</p:attrName>
                                        </p:attrNameLst>
                                      </p:cBhvr>
                                    </p:animRot>
                                    <p:animRot by="120000">
                                      <p:cBhvr>
                                        <p:cTn id="45" dur="200" fill="hold">
                                          <p:stCondLst>
                                            <p:cond delay="800"/>
                                          </p:stCondLst>
                                        </p:cTn>
                                        <p:tgtEl>
                                          <p:spTgt spid="28"/>
                                        </p:tgtEl>
                                        <p:attrNameLst>
                                          <p:attrName>r</p:attrName>
                                        </p:attrNameLst>
                                      </p:cBhvr>
                                    </p:animRot>
                                  </p:childTnLst>
                                </p:cTn>
                              </p:par>
                              <p:par>
                                <p:cTn id="46" presetID="10" presetClass="entr" presetSubtype="0" fill="hold" nodeType="withEffect">
                                  <p:stCondLst>
                                    <p:cond delay="190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8" presetClass="emph" presetSubtype="0" repeatCount="indefinite" fill="hold" nodeType="withEffect">
                                  <p:stCondLst>
                                    <p:cond delay="2300"/>
                                  </p:stCondLst>
                                  <p:childTnLst>
                                    <p:animRot by="21600000">
                                      <p:cBhvr>
                                        <p:cTn id="50" dur="2700" fill="hold"/>
                                        <p:tgtEl>
                                          <p:spTgt spid="26"/>
                                        </p:tgtEl>
                                        <p:attrNameLst>
                                          <p:attrName>r</p:attrName>
                                        </p:attrNameLst>
                                      </p:cBhvr>
                                    </p:animRot>
                                  </p:childTnLst>
                                </p:cTn>
                              </p:par>
                              <p:par>
                                <p:cTn id="51" presetID="10" presetClass="entr" presetSubtype="0" fill="hold" nodeType="withEffect">
                                  <p:stCondLst>
                                    <p:cond delay="190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par>
                                <p:cTn id="54" presetID="8" presetClass="emph" presetSubtype="0" repeatCount="indefinite" fill="hold" nodeType="withEffect">
                                  <p:stCondLst>
                                    <p:cond delay="2300"/>
                                  </p:stCondLst>
                                  <p:childTnLst>
                                    <p:animRot by="21600000">
                                      <p:cBhvr>
                                        <p:cTn id="55" dur="2000" fill="hold"/>
                                        <p:tgtEl>
                                          <p:spTgt spid="55"/>
                                        </p:tgtEl>
                                        <p:attrNameLst>
                                          <p:attrName>r</p:attrName>
                                        </p:attrNameLst>
                                      </p:cBhvr>
                                    </p:animRot>
                                  </p:childTnLst>
                                </p:cTn>
                              </p:par>
                              <p:par>
                                <p:cTn id="56" presetID="2" presetClass="entr" presetSubtype="2" fill="hold" nodeType="withEffect">
                                  <p:stCondLst>
                                    <p:cond delay="620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1000" fill="hold"/>
                                        <p:tgtEl>
                                          <p:spTgt spid="22"/>
                                        </p:tgtEl>
                                        <p:attrNameLst>
                                          <p:attrName>ppt_x</p:attrName>
                                        </p:attrNameLst>
                                      </p:cBhvr>
                                      <p:tavLst>
                                        <p:tav tm="0">
                                          <p:val>
                                            <p:strVal val="1+#ppt_w/2"/>
                                          </p:val>
                                        </p:tav>
                                        <p:tav tm="100000">
                                          <p:val>
                                            <p:strVal val="#ppt_x"/>
                                          </p:val>
                                        </p:tav>
                                      </p:tavLst>
                                    </p:anim>
                                    <p:anim calcmode="lin" valueType="num">
                                      <p:cBhvr additive="base">
                                        <p:cTn id="59" dur="1000" fill="hold"/>
                                        <p:tgtEl>
                                          <p:spTgt spid="22"/>
                                        </p:tgtEl>
                                        <p:attrNameLst>
                                          <p:attrName>ppt_y</p:attrName>
                                        </p:attrNameLst>
                                      </p:cBhvr>
                                      <p:tavLst>
                                        <p:tav tm="0">
                                          <p:val>
                                            <p:strVal val="#ppt_y"/>
                                          </p:val>
                                        </p:tav>
                                        <p:tav tm="100000">
                                          <p:val>
                                            <p:strVal val="#ppt_y"/>
                                          </p:val>
                                        </p:tav>
                                      </p:tavLst>
                                    </p:anim>
                                  </p:childTnLst>
                                </p:cTn>
                              </p:par>
                              <p:par>
                                <p:cTn id="60" presetID="10" presetClass="entr" presetSubtype="0" fill="hold" nodeType="withEffect">
                                  <p:stCondLst>
                                    <p:cond delay="130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2000"/>
                                        <p:tgtEl>
                                          <p:spTgt spid="12"/>
                                        </p:tgtEl>
                                      </p:cBhvr>
                                    </p:animEffect>
                                  </p:childTnLst>
                                </p:cTn>
                              </p:par>
                              <p:par>
                                <p:cTn id="63" presetID="63" presetClass="path" presetSubtype="0" repeatCount="indefinite" autoRev="1" fill="hold" nodeType="withEffect">
                                  <p:stCondLst>
                                    <p:cond delay="1400"/>
                                  </p:stCondLst>
                                  <p:childTnLst>
                                    <p:animMotion origin="layout" path="M -2.08333E-6 2.22222E-6 L 0.09753 2.22222E-6 " pathEditMode="relative" rAng="0" ptsTypes="AA">
                                      <p:cBhvr>
                                        <p:cTn id="64" dur="5000" spd="-100000" fill="hold"/>
                                        <p:tgtEl>
                                          <p:spTgt spid="12"/>
                                        </p:tgtEl>
                                        <p:attrNameLst>
                                          <p:attrName>ppt_x</p:attrName>
                                          <p:attrName>ppt_y</p:attrName>
                                        </p:attrNameLst>
                                      </p:cBhvr>
                                      <p:rCtr x="48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428625" y="639192"/>
            <a:ext cx="11369798"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714375" y="812728"/>
            <a:ext cx="11049000" cy="646331"/>
          </a:xfrm>
          <a:prstGeom prst="rect">
            <a:avLst/>
          </a:prstGeom>
        </p:spPr>
        <p:txBody>
          <a:bodyPr wrap="square">
            <a:spAutoFit/>
          </a:bodyPr>
          <a:lstStyle/>
          <a:p>
            <a:pPr lvl="0" algn="just">
              <a:defRPr/>
            </a:pP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Trâm</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bầu</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họ</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bàng</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mọc</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nhiều</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ở Nam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Bộ</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2050" name="Picture 2" descr="Trâm bầu – Wikipedia tiếng Việt">
            <a:extLst>
              <a:ext uri="{FF2B5EF4-FFF2-40B4-BE49-F238E27FC236}">
                <a16:creationId xmlns:a16="http://schemas.microsoft.com/office/drawing/2014/main" id="{226BDE1A-7765-473B-A88D-C6DA87EE8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8488" y="1632595"/>
            <a:ext cx="6114950" cy="4586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569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596304" y="632947"/>
            <a:ext cx="6756996" cy="3653846"/>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576879"/>
              <a:ext cx="5843238" cy="1138773"/>
            </a:xfrm>
            <a:prstGeom prst="rect">
              <a:avLst/>
            </a:prstGeom>
          </p:spPr>
          <p:txBody>
            <a:bodyPr wrap="square">
              <a:spAutoFit/>
            </a:bodyPr>
            <a:lstStyle/>
            <a:p>
              <a:pPr algn="ctr"/>
              <a:r>
                <a:rPr lang="vi-VN" sz="3400" b="1" dirty="0">
                  <a:solidFill>
                    <a:prstClr val="black"/>
                  </a:solidFill>
                  <a:latin typeface="+mj-lt"/>
                  <a:ea typeface="Arial-Rounded" panose="020B0500000000000000" pitchFamily="34" charset="0"/>
                  <a:cs typeface="Arial-Rounded" panose="020B0500000000000000" pitchFamily="34" charset="0"/>
                </a:rPr>
                <a:t>a. Mấy chị em đang chơi trò gì cùng nhau?</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818140" y="4211379"/>
            <a:ext cx="7762061" cy="823752"/>
          </a:xfrm>
          <a:prstGeom prst="rect">
            <a:avLst/>
          </a:prstGeom>
        </p:spPr>
        <p:txBody>
          <a:bodyPr wrap="none">
            <a:spAutoFit/>
          </a:bodyPr>
          <a:lstStyle/>
          <a:p>
            <a:pPr>
              <a:lnSpc>
                <a:spcPct val="150000"/>
              </a:lnSpc>
            </a:pPr>
            <a:r>
              <a:rPr lang="vi-VN" sz="3600" b="1" dirty="0">
                <a:solidFill>
                  <a:srgbClr val="FF0000"/>
                </a:solidFill>
                <a:latin typeface="+mj-lt"/>
                <a:ea typeface="Arial-Rounded" panose="020B0500000000000000" pitchFamily="34" charset="0"/>
                <a:cs typeface="Arial-Rounded" panose="020B0500000000000000" pitchFamily="34" charset="0"/>
              </a:rPr>
              <a:t>Mấy chị em chơi trò đi học cùng nhau.</a:t>
            </a:r>
          </a:p>
        </p:txBody>
      </p:sp>
    </p:spTree>
    <p:extLst>
      <p:ext uri="{BB962C8B-B14F-4D97-AF65-F5344CB8AC3E}">
        <p14:creationId xmlns:p14="http://schemas.microsoft.com/office/powerpoint/2010/main" val="25803857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304800" y="742950"/>
            <a:ext cx="7658100" cy="3543843"/>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82687" y="674277"/>
              <a:ext cx="5843238" cy="11741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 Trong câu chuyện trên, em thích bạn nhỏ nào nhất?</a:t>
              </a:r>
            </a:p>
          </p:txBody>
        </p:sp>
      </p:grpSp>
    </p:spTree>
    <p:extLst>
      <p:ext uri="{BB962C8B-B14F-4D97-AF65-F5344CB8AC3E}">
        <p14:creationId xmlns:p14="http://schemas.microsoft.com/office/powerpoint/2010/main" val="18832121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240427" y="2989192"/>
            <a:ext cx="514938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rPr>
              <a:t>2</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pic>
        <p:nvPicPr>
          <p:cNvPr id="12" name="Picture 11" descr="Shape&#10;&#10;Description automatically generated with medium confidence">
            <a:extLst>
              <a:ext uri="{FF2B5EF4-FFF2-40B4-BE49-F238E27FC236}">
                <a16:creationId xmlns:a16="http://schemas.microsoft.com/office/drawing/2014/main" id="{F047DD52-6C74-4D3B-9D5B-8F13679B4E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87025" y="5231130"/>
            <a:ext cx="1704975" cy="1704975"/>
          </a:xfrm>
          <a:prstGeom prst="rect">
            <a:avLst/>
          </a:prstGeom>
        </p:spPr>
      </p:pic>
    </p:spTree>
    <p:extLst>
      <p:ext uri="{BB962C8B-B14F-4D97-AF65-F5344CB8AC3E}">
        <p14:creationId xmlns:p14="http://schemas.microsoft.com/office/powerpoint/2010/main" val="41908864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2D278D6-E141-4BB9-AB0F-FB2AF73F4264}"/>
              </a:ext>
            </a:extLst>
          </p:cNvPr>
          <p:cNvSpPr/>
          <p:nvPr/>
        </p:nvSpPr>
        <p:spPr>
          <a:xfrm>
            <a:off x="581025" y="742950"/>
            <a:ext cx="10953750" cy="5666727"/>
          </a:xfrm>
          <a:prstGeom prst="roundRect">
            <a:avLst/>
          </a:prstGeom>
          <a:ln w="57150">
            <a:solidFill>
              <a:srgbClr val="00206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0EC3B812-AE4C-4D9E-8C21-2AC080024A3A}"/>
              </a:ext>
            </a:extLst>
          </p:cNvPr>
          <p:cNvPicPr>
            <a:picLocks noChangeAspect="1"/>
          </p:cNvPicPr>
          <p:nvPr/>
        </p:nvPicPr>
        <p:blipFill>
          <a:blip r:embed="rId3"/>
          <a:stretch>
            <a:fillRect/>
          </a:stretch>
        </p:blipFill>
        <p:spPr>
          <a:xfrm>
            <a:off x="3510672" y="-88172"/>
            <a:ext cx="5608806" cy="1072989"/>
          </a:xfrm>
          <a:prstGeom prst="rect">
            <a:avLst/>
          </a:prstGeom>
        </p:spPr>
      </p:pic>
      <p:pic>
        <p:nvPicPr>
          <p:cNvPr id="6" name="Picture 5">
            <a:extLst>
              <a:ext uri="{FF2B5EF4-FFF2-40B4-BE49-F238E27FC236}">
                <a16:creationId xmlns:a16="http://schemas.microsoft.com/office/drawing/2014/main" id="{24CE8B51-D8A1-4E2F-A2A3-3B24DE516BE2}"/>
              </a:ext>
            </a:extLst>
          </p:cNvPr>
          <p:cNvPicPr>
            <a:picLocks noChangeAspect="1"/>
          </p:cNvPicPr>
          <p:nvPr/>
        </p:nvPicPr>
        <p:blipFill>
          <a:blip r:embed="rId4"/>
          <a:stretch>
            <a:fillRect/>
          </a:stretch>
        </p:blipFill>
        <p:spPr>
          <a:xfrm>
            <a:off x="6096000" y="4819650"/>
            <a:ext cx="6096000" cy="2038350"/>
          </a:xfrm>
          <a:prstGeom prst="rect">
            <a:avLst/>
          </a:prstGeom>
        </p:spPr>
      </p:pic>
      <p:sp>
        <p:nvSpPr>
          <p:cNvPr id="18" name="TextBox 17">
            <a:extLst>
              <a:ext uri="{FF2B5EF4-FFF2-40B4-BE49-F238E27FC236}">
                <a16:creationId xmlns:a16="http://schemas.microsoft.com/office/drawing/2014/main" id="{3236F99A-6DF1-4808-8702-CA6C2F792347}"/>
              </a:ext>
            </a:extLst>
          </p:cNvPr>
          <p:cNvSpPr txBox="1"/>
          <p:nvPr/>
        </p:nvSpPr>
        <p:spPr>
          <a:xfrm>
            <a:off x="904875" y="827632"/>
            <a:ext cx="3962400" cy="4893647"/>
          </a:xfrm>
          <a:prstGeom prst="rect">
            <a:avLst/>
          </a:prstGeom>
          <a:noFill/>
        </p:spPr>
        <p:txBody>
          <a:bodyPr wrap="square" rtlCol="0">
            <a:spAutoFit/>
          </a:bodyPr>
          <a:lstStyle/>
          <a:p>
            <a:r>
              <a:rPr lang="vi-VN" sz="2600" dirty="0">
                <a:latin typeface="+mj-lt"/>
                <a:ea typeface="Arial-Rounded" panose="020B0500000000000000" pitchFamily="34" charset="0"/>
                <a:cs typeface="Arial-Rounded" panose="020B0500000000000000" pitchFamily="34" charset="0"/>
              </a:rPr>
              <a:t>Bút chì xanh đỏ</a:t>
            </a:r>
          </a:p>
          <a:p>
            <a:r>
              <a:rPr lang="vi-VN" sz="2600" dirty="0">
                <a:latin typeface="+mj-lt"/>
                <a:ea typeface="Arial-Rounded" panose="020B0500000000000000" pitchFamily="34" charset="0"/>
                <a:cs typeface="Arial-Rounded" panose="020B0500000000000000" pitchFamily="34" charset="0"/>
              </a:rPr>
              <a:t>Em gọt hai đầu</a:t>
            </a:r>
          </a:p>
          <a:p>
            <a:r>
              <a:rPr lang="vi-VN" sz="2600" dirty="0">
                <a:latin typeface="+mj-lt"/>
                <a:ea typeface="Arial-Rounded" panose="020B0500000000000000" pitchFamily="34" charset="0"/>
                <a:cs typeface="Arial-Rounded" panose="020B0500000000000000" pitchFamily="34" charset="0"/>
              </a:rPr>
              <a:t>Em thử hai màu</a:t>
            </a:r>
          </a:p>
          <a:p>
            <a:r>
              <a:rPr lang="vi-VN" sz="2600" dirty="0">
                <a:latin typeface="+mj-lt"/>
                <a:ea typeface="Arial-Rounded" panose="020B0500000000000000" pitchFamily="34" charset="0"/>
                <a:cs typeface="Arial-Rounded" panose="020B0500000000000000" pitchFamily="34" charset="0"/>
              </a:rPr>
              <a:t>Xanh tươi, đỏ thắm.</a:t>
            </a:r>
          </a:p>
          <a:p>
            <a:endParaRPr lang="vi-VN" sz="2600" dirty="0">
              <a:latin typeface="+mj-lt"/>
              <a:ea typeface="Arial-Rounded" panose="020B0500000000000000" pitchFamily="34" charset="0"/>
              <a:cs typeface="Arial-Rounded" panose="020B0500000000000000" pitchFamily="34" charset="0"/>
            </a:endParaRPr>
          </a:p>
          <a:p>
            <a:r>
              <a:rPr lang="vi-VN" sz="2600" dirty="0">
                <a:latin typeface="+mj-lt"/>
                <a:ea typeface="Arial-Rounded" panose="020B0500000000000000" pitchFamily="34" charset="0"/>
                <a:cs typeface="Arial-Rounded" panose="020B0500000000000000" pitchFamily="34" charset="0"/>
              </a:rPr>
              <a:t>Em vẽ làng xóm</a:t>
            </a:r>
          </a:p>
          <a:p>
            <a:r>
              <a:rPr lang="vi-VN" sz="2600" dirty="0">
                <a:latin typeface="+mj-lt"/>
                <a:ea typeface="Arial-Rounded" panose="020B0500000000000000" pitchFamily="34" charset="0"/>
                <a:cs typeface="Arial-Rounded" panose="020B0500000000000000" pitchFamily="34" charset="0"/>
              </a:rPr>
              <a:t>Tre xanh, lúa xanh</a:t>
            </a:r>
          </a:p>
          <a:p>
            <a:r>
              <a:rPr lang="vi-VN" sz="2600" dirty="0">
                <a:latin typeface="+mj-lt"/>
                <a:ea typeface="Arial-Rounded" panose="020B0500000000000000" pitchFamily="34" charset="0"/>
                <a:cs typeface="Arial-Rounded" panose="020B0500000000000000" pitchFamily="34" charset="0"/>
              </a:rPr>
              <a:t>Sông máng lượn quanh</a:t>
            </a:r>
          </a:p>
          <a:p>
            <a:r>
              <a:rPr lang="vi-VN" sz="2600" dirty="0">
                <a:latin typeface="+mj-lt"/>
                <a:ea typeface="Arial-Rounded" panose="020B0500000000000000" pitchFamily="34" charset="0"/>
                <a:cs typeface="Arial-Rounded" panose="020B0500000000000000" pitchFamily="34" charset="0"/>
              </a:rPr>
              <a:t>Một màu xanh mát</a:t>
            </a:r>
          </a:p>
          <a:p>
            <a:r>
              <a:rPr lang="vi-VN" sz="2600" dirty="0">
                <a:latin typeface="+mj-lt"/>
                <a:ea typeface="Arial-Rounded" panose="020B0500000000000000" pitchFamily="34" charset="0"/>
                <a:cs typeface="Arial-Rounded" panose="020B0500000000000000" pitchFamily="34" charset="0"/>
              </a:rPr>
              <a:t>Trời mây bát ngát</a:t>
            </a:r>
          </a:p>
          <a:p>
            <a:r>
              <a:rPr lang="vi-VN" sz="2600" dirty="0">
                <a:latin typeface="+mj-lt"/>
                <a:ea typeface="Arial-Rounded" panose="020B0500000000000000" pitchFamily="34" charset="0"/>
                <a:cs typeface="Arial-Rounded" panose="020B0500000000000000" pitchFamily="34" charset="0"/>
              </a:rPr>
              <a:t>Xanh ngắt mùa thu</a:t>
            </a:r>
          </a:p>
          <a:p>
            <a:r>
              <a:rPr lang="vi-VN" sz="2600" dirty="0">
                <a:latin typeface="+mj-lt"/>
                <a:ea typeface="Arial-Rounded" panose="020B0500000000000000" pitchFamily="34" charset="0"/>
                <a:cs typeface="Arial-Rounded" panose="020B0500000000000000" pitchFamily="34" charset="0"/>
              </a:rPr>
              <a:t>Xanh màu ước mơ...</a:t>
            </a:r>
            <a:endParaRPr lang="en-US" sz="2600" dirty="0">
              <a:latin typeface="+mj-lt"/>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C4A2D2BD-73DF-4D7F-9A74-2BB44A5400AE}"/>
              </a:ext>
            </a:extLst>
          </p:cNvPr>
          <p:cNvSpPr txBox="1"/>
          <p:nvPr/>
        </p:nvSpPr>
        <p:spPr>
          <a:xfrm>
            <a:off x="4953000" y="733246"/>
            <a:ext cx="3962400" cy="4493538"/>
          </a:xfrm>
          <a:prstGeom prst="rect">
            <a:avLst/>
          </a:prstGeom>
          <a:noFill/>
        </p:spPr>
        <p:txBody>
          <a:bodyPr wrap="square" rtlCol="0">
            <a:spAutoFit/>
          </a:bodyPr>
          <a:lstStyle/>
          <a:p>
            <a:r>
              <a:rPr lang="vi-VN" sz="2600" dirty="0">
                <a:latin typeface="+mj-lt"/>
                <a:ea typeface="Arial-Rounded" panose="020B0500000000000000" pitchFamily="34" charset="0"/>
                <a:cs typeface="Arial-Rounded" panose="020B0500000000000000" pitchFamily="34" charset="0"/>
              </a:rPr>
              <a:t>Em quay đầu đỏ</a:t>
            </a:r>
          </a:p>
          <a:p>
            <a:r>
              <a:rPr lang="vi-VN" sz="2600" dirty="0">
                <a:latin typeface="+mj-lt"/>
                <a:ea typeface="Arial-Rounded" panose="020B0500000000000000" pitchFamily="34" charset="0"/>
                <a:cs typeface="Arial-Rounded" panose="020B0500000000000000" pitchFamily="34" charset="0"/>
              </a:rPr>
              <a:t>Vẽ nhà em ở</a:t>
            </a:r>
          </a:p>
          <a:p>
            <a:r>
              <a:rPr lang="vi-VN" sz="2600" dirty="0">
                <a:latin typeface="+mj-lt"/>
                <a:ea typeface="Arial-Rounded" panose="020B0500000000000000" pitchFamily="34" charset="0"/>
                <a:cs typeface="Arial-Rounded" panose="020B0500000000000000" pitchFamily="34" charset="0"/>
              </a:rPr>
              <a:t>Mái ngói đỏ tươi</a:t>
            </a:r>
          </a:p>
          <a:p>
            <a:r>
              <a:rPr lang="vi-VN" sz="2600" dirty="0">
                <a:latin typeface="+mj-lt"/>
                <a:ea typeface="Arial-Rounded" panose="020B0500000000000000" pitchFamily="34" charset="0"/>
                <a:cs typeface="Arial-Rounded" panose="020B0500000000000000" pitchFamily="34" charset="0"/>
              </a:rPr>
              <a:t>Trường học trên đồi</a:t>
            </a:r>
          </a:p>
          <a:p>
            <a:r>
              <a:rPr lang="vi-VN" sz="2600" dirty="0">
                <a:latin typeface="+mj-lt"/>
                <a:ea typeface="Arial-Rounded" panose="020B0500000000000000" pitchFamily="34" charset="0"/>
                <a:cs typeface="Arial-Rounded" panose="020B0500000000000000" pitchFamily="34" charset="0"/>
              </a:rPr>
              <a:t>Em tô đỏ thắm</a:t>
            </a:r>
          </a:p>
          <a:p>
            <a:r>
              <a:rPr lang="vi-VN" sz="2600" dirty="0">
                <a:latin typeface="+mj-lt"/>
                <a:ea typeface="Arial-Rounded" panose="020B0500000000000000" pitchFamily="34" charset="0"/>
                <a:cs typeface="Arial-Rounded" panose="020B0500000000000000" pitchFamily="34" charset="0"/>
              </a:rPr>
              <a:t>Cây gạo đầu xóm</a:t>
            </a:r>
          </a:p>
          <a:p>
            <a:r>
              <a:rPr lang="vi-VN" sz="2600" dirty="0">
                <a:latin typeface="+mj-lt"/>
                <a:ea typeface="Arial-Rounded" panose="020B0500000000000000" pitchFamily="34" charset="0"/>
                <a:cs typeface="Arial-Rounded" panose="020B0500000000000000" pitchFamily="34" charset="0"/>
              </a:rPr>
              <a:t>Hoa nở chói ngời</a:t>
            </a:r>
          </a:p>
          <a:p>
            <a:r>
              <a:rPr lang="vi-VN" sz="2600" dirty="0">
                <a:latin typeface="+mj-lt"/>
                <a:ea typeface="Arial-Rounded" panose="020B0500000000000000" pitchFamily="34" charset="0"/>
                <a:cs typeface="Arial-Rounded" panose="020B0500000000000000" pitchFamily="34" charset="0"/>
              </a:rPr>
              <a:t>A! nắng lên rồi</a:t>
            </a:r>
          </a:p>
          <a:p>
            <a:r>
              <a:rPr lang="vi-VN" sz="2600" dirty="0">
                <a:latin typeface="+mj-lt"/>
                <a:ea typeface="Arial-Rounded" panose="020B0500000000000000" pitchFamily="34" charset="0"/>
                <a:cs typeface="Arial-Rounded" panose="020B0500000000000000" pitchFamily="34" charset="0"/>
              </a:rPr>
              <a:t>Mặt trời đỏ chót</a:t>
            </a:r>
          </a:p>
          <a:p>
            <a:r>
              <a:rPr lang="vi-VN" sz="2600" dirty="0">
                <a:latin typeface="+mj-lt"/>
                <a:ea typeface="Arial-Rounded" panose="020B0500000000000000" pitchFamily="34" charset="0"/>
                <a:cs typeface="Arial-Rounded" panose="020B0500000000000000" pitchFamily="34" charset="0"/>
              </a:rPr>
              <a:t>Lá cờ Tổ quốc</a:t>
            </a:r>
          </a:p>
          <a:p>
            <a:r>
              <a:rPr lang="vi-VN" sz="2600" dirty="0">
                <a:latin typeface="+mj-lt"/>
                <a:ea typeface="Arial-Rounded" panose="020B0500000000000000" pitchFamily="34" charset="0"/>
                <a:cs typeface="Arial-Rounded" panose="020B0500000000000000" pitchFamily="34" charset="0"/>
              </a:rPr>
              <a:t>Bay giữa trời xanh...</a:t>
            </a:r>
          </a:p>
        </p:txBody>
      </p:sp>
      <p:sp>
        <p:nvSpPr>
          <p:cNvPr id="13" name="TextBox 12">
            <a:extLst>
              <a:ext uri="{FF2B5EF4-FFF2-40B4-BE49-F238E27FC236}">
                <a16:creationId xmlns:a16="http://schemas.microsoft.com/office/drawing/2014/main" id="{0185EB8F-9843-4306-909C-39F5E5C6EFD3}"/>
              </a:ext>
            </a:extLst>
          </p:cNvPr>
          <p:cNvSpPr txBox="1"/>
          <p:nvPr/>
        </p:nvSpPr>
        <p:spPr>
          <a:xfrm>
            <a:off x="8429625" y="898554"/>
            <a:ext cx="3105150" cy="892552"/>
          </a:xfrm>
          <a:prstGeom prst="rect">
            <a:avLst/>
          </a:prstGeom>
          <a:noFill/>
        </p:spPr>
        <p:txBody>
          <a:bodyPr wrap="square" rtlCol="0">
            <a:spAutoFit/>
          </a:bodyPr>
          <a:lstStyle/>
          <a:p>
            <a:r>
              <a:rPr lang="vi-VN" sz="2600" dirty="0">
                <a:latin typeface="+mj-lt"/>
                <a:ea typeface="Arial-Rounded" panose="020B0500000000000000" pitchFamily="34" charset="0"/>
                <a:cs typeface="Arial-Rounded" panose="020B0500000000000000" pitchFamily="34" charset="0"/>
              </a:rPr>
              <a:t>Chị ơi bức tranh</a:t>
            </a:r>
          </a:p>
          <a:p>
            <a:r>
              <a:rPr lang="vi-VN" sz="2600" dirty="0">
                <a:latin typeface="+mj-lt"/>
                <a:ea typeface="Arial-Rounded" panose="020B0500000000000000" pitchFamily="34" charset="0"/>
                <a:cs typeface="Arial-Rounded" panose="020B0500000000000000" pitchFamily="34" charset="0"/>
              </a:rPr>
              <a:t>Quê ta đẹp quá!</a:t>
            </a:r>
            <a:endParaRPr lang="en-US" sz="2600" dirty="0">
              <a:latin typeface="+mj-lt"/>
            </a:endParaRPr>
          </a:p>
        </p:txBody>
      </p:sp>
      <p:sp>
        <p:nvSpPr>
          <p:cNvPr id="21" name="TextBox 20">
            <a:extLst>
              <a:ext uri="{FF2B5EF4-FFF2-40B4-BE49-F238E27FC236}">
                <a16:creationId xmlns:a16="http://schemas.microsoft.com/office/drawing/2014/main" id="{8F724A2A-2DDE-40B8-A806-D6187CE60DE2}"/>
              </a:ext>
            </a:extLst>
          </p:cNvPr>
          <p:cNvSpPr txBox="1"/>
          <p:nvPr/>
        </p:nvSpPr>
        <p:spPr>
          <a:xfrm>
            <a:off x="9534525" y="1800810"/>
            <a:ext cx="3105150" cy="492443"/>
          </a:xfrm>
          <a:prstGeom prst="rect">
            <a:avLst/>
          </a:prstGeom>
          <a:noFill/>
        </p:spPr>
        <p:txBody>
          <a:bodyPr wrap="square" rtlCol="0">
            <a:spAutoFit/>
          </a:bodyPr>
          <a:lstStyle/>
          <a:p>
            <a:r>
              <a:rPr lang="en-US" sz="2600" dirty="0">
                <a:latin typeface="Times New Roman" panose="02020603050405020304" pitchFamily="18" charset="0"/>
                <a:ea typeface="Arial-Rounded" panose="020B0500000000000000" pitchFamily="34" charset="0"/>
                <a:cs typeface="Times New Roman" panose="02020603050405020304" pitchFamily="18" charset="0"/>
              </a:rPr>
              <a:t>(</a:t>
            </a:r>
            <a:r>
              <a:rPr lang="en-US" sz="2600" dirty="0" err="1">
                <a:latin typeface="Times New Roman" panose="02020603050405020304" pitchFamily="18" charset="0"/>
                <a:ea typeface="Arial-Rounded" panose="020B0500000000000000" pitchFamily="34" charset="0"/>
                <a:cs typeface="Times New Roman" panose="02020603050405020304" pitchFamily="18" charset="0"/>
              </a:rPr>
              <a:t>Định</a:t>
            </a:r>
            <a:r>
              <a:rPr lang="en-US" sz="2600"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latin typeface="Times New Roman" panose="02020603050405020304" pitchFamily="18" charset="0"/>
                <a:ea typeface="Arial-Rounded" panose="020B0500000000000000" pitchFamily="34" charset="0"/>
                <a:cs typeface="Times New Roman" panose="02020603050405020304" pitchFamily="18" charset="0"/>
              </a:rPr>
              <a:t>Hải</a:t>
            </a:r>
            <a:r>
              <a:rPr lang="en-US" sz="2600" dirty="0">
                <a:latin typeface="Times New Roman" panose="02020603050405020304" pitchFamily="18" charset="0"/>
                <a:ea typeface="Arial-Rounded" panose="020B0500000000000000" pitchFamily="34"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C692099-82EA-4BEE-A2D8-7D813DB8F283}"/>
              </a:ext>
            </a:extLst>
          </p:cNvPr>
          <p:cNvSpPr/>
          <p:nvPr/>
        </p:nvSpPr>
        <p:spPr>
          <a:xfrm>
            <a:off x="199301" y="6115050"/>
            <a:ext cx="3311371" cy="563940"/>
          </a:xfrm>
          <a:prstGeom prst="roundRect">
            <a:avLst>
              <a:gd name="adj"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Arial"/>
              </a:rPr>
              <a:t>Đọc</a:t>
            </a:r>
            <a:r>
              <a:rPr lang="en-US" sz="3200" dirty="0">
                <a:solidFill>
                  <a:prstClr val="white"/>
                </a:solidFill>
                <a:latin typeface="Arial"/>
              </a:rPr>
              <a:t> </a:t>
            </a:r>
            <a:r>
              <a:rPr lang="en-US" sz="3200" dirty="0" err="1">
                <a:solidFill>
                  <a:prstClr val="white"/>
                </a:solidFill>
                <a:latin typeface="Arial"/>
              </a:rPr>
              <a:t>thầm</a:t>
            </a:r>
            <a:r>
              <a:rPr lang="en-US" sz="3200" dirty="0">
                <a:solidFill>
                  <a:prstClr val="white"/>
                </a:solidFill>
                <a:latin typeface="Arial"/>
              </a:rPr>
              <a:t> </a:t>
            </a:r>
            <a:r>
              <a:rPr lang="en-US" sz="3200" dirty="0" err="1">
                <a:solidFill>
                  <a:prstClr val="white"/>
                </a:solidFill>
                <a:latin typeface="Arial"/>
              </a:rPr>
              <a:t>bài</a:t>
            </a:r>
            <a:r>
              <a:rPr lang="en-US" sz="3200" dirty="0">
                <a:solidFill>
                  <a:prstClr val="white"/>
                </a:solidFill>
                <a:latin typeface="Arial"/>
              </a:rPr>
              <a:t> </a:t>
            </a:r>
            <a:r>
              <a:rPr lang="en-US" sz="3200" dirty="0" err="1">
                <a:solidFill>
                  <a:prstClr val="white"/>
                </a:solidFill>
                <a:latin typeface="Arial"/>
              </a:rPr>
              <a:t>thơ</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6525596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P spid="19" grpId="0"/>
      <p:bldP spid="13" grpId="0"/>
      <p:bldP spid="21"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66675" y="632947"/>
            <a:ext cx="7286625" cy="3653846"/>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576879"/>
              <a:ext cx="584323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mj-lt"/>
                  <a:ea typeface="Arial-Rounded" panose="020B0500000000000000" pitchFamily="34" charset="0"/>
                  <a:cs typeface="Arial-Rounded" panose="020B0500000000000000" pitchFamily="34" charset="0"/>
                </a:rPr>
                <a:t>a. Chiếc bút chì của bạn nhỏ được tả như thế nào?</a:t>
              </a:r>
              <a:endParaRPr kumimoji="0" lang="vi-VN" sz="3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741940" y="3969256"/>
            <a:ext cx="7611485" cy="1640962"/>
          </a:xfrm>
          <a:prstGeom prst="rect">
            <a:avLst/>
          </a:prstGeom>
        </p:spPr>
        <p:txBody>
          <a:bodyPr wrap="square">
            <a:spAutoFit/>
          </a:bodyPr>
          <a:lstStyle/>
          <a:p>
            <a:pPr lvl="0" algn="ctr">
              <a:lnSpc>
                <a:spcPct val="150000"/>
              </a:lnSpc>
            </a:pPr>
            <a:r>
              <a:rPr lang="vi-VN" sz="3600" b="1" dirty="0">
                <a:solidFill>
                  <a:srgbClr val="FF0000"/>
                </a:solidFill>
                <a:latin typeface="+mj-lt"/>
                <a:ea typeface="Arial-Rounded" panose="020B0500000000000000" pitchFamily="34" charset="0"/>
                <a:cs typeface="Arial-Rounded" panose="020B0500000000000000" pitchFamily="34" charset="0"/>
              </a:rPr>
              <a:t>a. Chiếc bút chì được tả với hai màu xanh, đỏ; được gọt 2 đầu</a:t>
            </a:r>
          </a:p>
        </p:txBody>
      </p:sp>
    </p:spTree>
    <p:extLst>
      <p:ext uri="{BB962C8B-B14F-4D97-AF65-F5344CB8AC3E}">
        <p14:creationId xmlns:p14="http://schemas.microsoft.com/office/powerpoint/2010/main" val="1095104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66675" y="-1171575"/>
            <a:ext cx="9353550" cy="5458368"/>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423853"/>
              <a:ext cx="5843238" cy="1545198"/>
            </a:xfrm>
            <a:prstGeom prst="rect">
              <a:avLst/>
            </a:prstGeom>
          </p:spPr>
          <p:txBody>
            <a:bodyPr wrap="square">
              <a:spAutoFit/>
            </a:bodyPr>
            <a:lstStyle/>
            <a:p>
              <a:pPr algn="l"/>
              <a:r>
                <a:rPr lang="vi-VN" sz="3600" b="0" i="0" dirty="0">
                  <a:solidFill>
                    <a:srgbClr val="000000"/>
                  </a:solidFill>
                  <a:effectLst/>
                  <a:latin typeface="+mj-lt"/>
                  <a:ea typeface="Arial-Rounded" panose="020B0500000000000000" pitchFamily="34" charset="0"/>
                  <a:cs typeface="Arial-Rounded" panose="020B0500000000000000" pitchFamily="34" charset="0"/>
                </a:rPr>
                <a:t>b. Kể tiếp các từ chỉ màu sắc được nói đến trong bài:</a:t>
              </a:r>
            </a:p>
            <a:p>
              <a:pPr algn="l"/>
              <a:r>
                <a:rPr lang="vi-VN" sz="3600" b="0" i="0" dirty="0">
                  <a:solidFill>
                    <a:srgbClr val="000000"/>
                  </a:solidFill>
                  <a:effectLst/>
                  <a:latin typeface="+mj-lt"/>
                  <a:ea typeface="Arial-Rounded" panose="020B0500000000000000" pitchFamily="34" charset="0"/>
                  <a:cs typeface="Arial-Rounded" panose="020B0500000000000000" pitchFamily="34" charset="0"/>
                </a:rPr>
                <a:t>- xanh, xanh tươi,…</a:t>
              </a:r>
            </a:p>
            <a:p>
              <a:pPr algn="l"/>
              <a:r>
                <a:rPr lang="vi-VN" sz="3600" b="0" i="0" dirty="0">
                  <a:solidFill>
                    <a:srgbClr val="000000"/>
                  </a:solidFill>
                  <a:effectLst/>
                  <a:latin typeface="+mj-lt"/>
                  <a:ea typeface="Arial-Rounded" panose="020B0500000000000000" pitchFamily="34" charset="0"/>
                  <a:cs typeface="Arial-Rounded" panose="020B0500000000000000" pitchFamily="34" charset="0"/>
                </a:rPr>
                <a:t>- đỏ, đỏ thắm,…</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693001" y="3429000"/>
            <a:ext cx="7611485" cy="2308324"/>
          </a:xfrm>
          <a:prstGeom prst="rect">
            <a:avLst/>
          </a:prstGeom>
        </p:spPr>
        <p:txBody>
          <a:bodyPr wrap="square">
            <a:spAutoFit/>
          </a:bodyPr>
          <a:lstStyle/>
          <a:p>
            <a:pPr lvl="0" algn="just"/>
            <a:r>
              <a:rPr lang="vi-VN" sz="3600" dirty="0">
                <a:solidFill>
                  <a:srgbClr val="FF0000"/>
                </a:solidFill>
                <a:latin typeface="+mj-lt"/>
                <a:ea typeface="Arial-Rounded" panose="020B0500000000000000" pitchFamily="34" charset="0"/>
                <a:cs typeface="Arial-Rounded" panose="020B0500000000000000" pitchFamily="34" charset="0"/>
              </a:rPr>
              <a:t>b. Các từ chỉ màu sắc được nói đến trong bài</a:t>
            </a:r>
          </a:p>
          <a:p>
            <a:pPr lvl="0" algn="just"/>
            <a:r>
              <a:rPr lang="vi-VN" sz="3600" dirty="0">
                <a:solidFill>
                  <a:srgbClr val="FF0000"/>
                </a:solidFill>
                <a:latin typeface="+mj-lt"/>
                <a:ea typeface="Arial-Rounded" panose="020B0500000000000000" pitchFamily="34" charset="0"/>
                <a:cs typeface="Arial-Rounded" panose="020B0500000000000000" pitchFamily="34" charset="0"/>
              </a:rPr>
              <a:t>- xanh, xanh tươi, xanh mát, xanh ngắt</a:t>
            </a:r>
          </a:p>
          <a:p>
            <a:pPr lvl="0" algn="just"/>
            <a:r>
              <a:rPr lang="vi-VN" sz="3600" dirty="0">
                <a:solidFill>
                  <a:srgbClr val="FF0000"/>
                </a:solidFill>
                <a:latin typeface="+mj-lt"/>
                <a:ea typeface="Arial-Rounded" panose="020B0500000000000000" pitchFamily="34" charset="0"/>
                <a:cs typeface="Arial-Rounded" panose="020B0500000000000000" pitchFamily="34" charset="0"/>
              </a:rPr>
              <a:t>- đỏ, đỏ thắm, đỏ tươi, đỏ chót</a:t>
            </a:r>
          </a:p>
        </p:txBody>
      </p:sp>
    </p:spTree>
    <p:extLst>
      <p:ext uri="{BB962C8B-B14F-4D97-AF65-F5344CB8AC3E}">
        <p14:creationId xmlns:p14="http://schemas.microsoft.com/office/powerpoint/2010/main" val="29840613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485775" y="-1171575"/>
            <a:ext cx="9906000" cy="8362950"/>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423853"/>
              <a:ext cx="5843238" cy="1492620"/>
            </a:xfrm>
            <a:prstGeom prst="rect">
              <a:avLst/>
            </a:prstGeom>
          </p:spPr>
          <p:txBody>
            <a:bodyPr wrap="square">
              <a:spAutoFit/>
            </a:bodyPr>
            <a:lstStyle/>
            <a:p>
              <a:pPr algn="l"/>
              <a:r>
                <a:rPr lang="vi-VN" sz="3600" b="0" i="0" dirty="0">
                  <a:solidFill>
                    <a:srgbClr val="000000"/>
                  </a:solidFill>
                  <a:effectLst/>
                  <a:latin typeface="+mj-lt"/>
                  <a:ea typeface="Arial-Rounded" panose="020B0500000000000000" pitchFamily="34" charset="0"/>
                  <a:cs typeface="Arial-Rounded" panose="020B0500000000000000" pitchFamily="34" charset="0"/>
                </a:rPr>
                <a:t>c. Theo em, vì sao bạn nhỏ thấy bức tranh quê mình rất đẹp? Chọn câu trả lời hoặc nêu ý kiến khác của em.</a:t>
              </a:r>
            </a:p>
            <a:p>
              <a:pPr algn="l"/>
              <a:r>
                <a:rPr lang="vi-VN" sz="3600" b="0" i="0" dirty="0">
                  <a:solidFill>
                    <a:srgbClr val="000000"/>
                  </a:solidFill>
                  <a:effectLst/>
                  <a:latin typeface="+mj-lt"/>
                  <a:ea typeface="Arial-Rounded" panose="020B0500000000000000" pitchFamily="34" charset="0"/>
                  <a:cs typeface="Arial-Rounded" panose="020B0500000000000000" pitchFamily="34" charset="0"/>
                </a:rPr>
                <a:t>□ Vì quê hương mình đẹp.</a:t>
              </a:r>
            </a:p>
            <a:p>
              <a:pPr algn="l"/>
              <a:r>
                <a:rPr lang="vi-VN" sz="3600" b="0" i="0" dirty="0">
                  <a:solidFill>
                    <a:srgbClr val="000000"/>
                  </a:solidFill>
                  <a:effectLst/>
                  <a:latin typeface="+mj-lt"/>
                  <a:ea typeface="Arial-Rounded" panose="020B0500000000000000" pitchFamily="34" charset="0"/>
                  <a:cs typeface="Arial-Rounded" panose="020B0500000000000000" pitchFamily="34" charset="0"/>
                </a:rPr>
                <a:t>□ Vì bạn nhỏ vẽ giỏi.</a:t>
              </a:r>
            </a:p>
            <a:p>
              <a:pPr algn="l"/>
              <a:r>
                <a:rPr lang="vi-VN" sz="3600" b="0" i="0" dirty="0">
                  <a:solidFill>
                    <a:srgbClr val="000000"/>
                  </a:solidFill>
                  <a:effectLst/>
                  <a:latin typeface="+mj-lt"/>
                  <a:ea typeface="Arial-Rounded" panose="020B0500000000000000" pitchFamily="34" charset="0"/>
                  <a:cs typeface="Arial-Rounded" panose="020B0500000000000000" pitchFamily="34" charset="0"/>
                </a:rPr>
                <a:t>□ Vì bạn nhỏ yêu quê hương mình.</a:t>
              </a:r>
            </a:p>
          </p:txBody>
        </p:sp>
      </p:grpSp>
      <p:pic>
        <p:nvPicPr>
          <p:cNvPr id="4" name="Picture 3" descr="Shape&#10;&#10;Description automatically generated">
            <a:extLst>
              <a:ext uri="{FF2B5EF4-FFF2-40B4-BE49-F238E27FC236}">
                <a16:creationId xmlns:a16="http://schemas.microsoft.com/office/drawing/2014/main" id="{8B234C8E-52C6-4B39-B9D3-6E6DBE1346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5007" y="3449556"/>
            <a:ext cx="1271230" cy="1076325"/>
          </a:xfrm>
          <a:prstGeom prst="rect">
            <a:avLst/>
          </a:prstGeom>
        </p:spPr>
      </p:pic>
    </p:spTree>
    <p:extLst>
      <p:ext uri="{BB962C8B-B14F-4D97-AF65-F5344CB8AC3E}">
        <p14:creationId xmlns:p14="http://schemas.microsoft.com/office/powerpoint/2010/main" val="29388202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640105" y="1411390"/>
            <a:ext cx="3038525" cy="5828932"/>
          </a:xfrm>
          <a:prstGeom prst="rect">
            <a:avLst/>
          </a:prstGeom>
        </p:spPr>
      </p:pic>
      <p:sp>
        <p:nvSpPr>
          <p:cNvPr id="10" name="TextBox 9">
            <a:extLst>
              <a:ext uri="{FF2B5EF4-FFF2-40B4-BE49-F238E27FC236}">
                <a16:creationId xmlns:a16="http://schemas.microsoft.com/office/drawing/2014/main" id="{40312C1C-6320-4E21-BECE-EEF28BAF8374}"/>
              </a:ext>
            </a:extLst>
          </p:cNvPr>
          <p:cNvSpPr txBox="1"/>
          <p:nvPr/>
        </p:nvSpPr>
        <p:spPr>
          <a:xfrm>
            <a:off x="1813838" y="268926"/>
            <a:ext cx="8374626" cy="646331"/>
          </a:xfrm>
          <a:prstGeom prst="rect">
            <a:avLst/>
          </a:prstGeom>
          <a:noFill/>
        </p:spPr>
        <p:txBody>
          <a:bodyPr wrap="square">
            <a:spAutoFit/>
          </a:bodyPr>
          <a:lstStyle/>
          <a:p>
            <a:r>
              <a:rPr lang="vi-VN" sz="3600" b="1" i="0" dirty="0">
                <a:solidFill>
                  <a:srgbClr val="FF0000"/>
                </a:solidFill>
                <a:effectLst/>
                <a:latin typeface="+mj-lt"/>
                <a:ea typeface="Arial-Rounded" panose="020B0500000000000000" pitchFamily="34" charset="0"/>
                <a:cs typeface="Arial-Rounded" panose="020B0500000000000000" pitchFamily="34" charset="0"/>
              </a:rPr>
              <a:t>d. Xếp các từ ngữ dưới đây vào 2 nhóm:</a:t>
            </a:r>
            <a:endParaRPr lang="en-US" sz="3600" b="1" dirty="0">
              <a:solidFill>
                <a:srgbClr val="FF0000"/>
              </a:solidFill>
              <a:latin typeface="+mj-lt"/>
              <a:ea typeface="Arial-Rounded" panose="020B0500000000000000" pitchFamily="34" charset="0"/>
              <a:cs typeface="Arial-Rounded" panose="020B0500000000000000" pitchFamily="34" charset="0"/>
            </a:endParaRPr>
          </a:p>
        </p:txBody>
      </p:sp>
      <p:sp>
        <p:nvSpPr>
          <p:cNvPr id="5" name="Cloud 4">
            <a:extLst>
              <a:ext uri="{FF2B5EF4-FFF2-40B4-BE49-F238E27FC236}">
                <a16:creationId xmlns:a16="http://schemas.microsoft.com/office/drawing/2014/main" id="{F701A36A-3C62-4AB9-AA2B-874DF4882F01}"/>
              </a:ext>
            </a:extLst>
          </p:cNvPr>
          <p:cNvSpPr/>
          <p:nvPr/>
        </p:nvSpPr>
        <p:spPr>
          <a:xfrm>
            <a:off x="504825" y="1257299"/>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tô</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Cloud 12">
            <a:extLst>
              <a:ext uri="{FF2B5EF4-FFF2-40B4-BE49-F238E27FC236}">
                <a16:creationId xmlns:a16="http://schemas.microsoft.com/office/drawing/2014/main" id="{22A850AF-AC22-464A-8250-447F95EE4219}"/>
              </a:ext>
            </a:extLst>
          </p:cNvPr>
          <p:cNvSpPr/>
          <p:nvPr/>
        </p:nvSpPr>
        <p:spPr>
          <a:xfrm>
            <a:off x="3481790" y="1257298"/>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bút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chì</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Cloud 16">
            <a:extLst>
              <a:ext uri="{FF2B5EF4-FFF2-40B4-BE49-F238E27FC236}">
                <a16:creationId xmlns:a16="http://schemas.microsoft.com/office/drawing/2014/main" id="{F19558AE-7D37-4720-ABCC-7BCEEB039959}"/>
              </a:ext>
            </a:extLst>
          </p:cNvPr>
          <p:cNvSpPr/>
          <p:nvPr/>
        </p:nvSpPr>
        <p:spPr>
          <a:xfrm>
            <a:off x="6223010" y="1257298"/>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cây</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gạo</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Cloud 17">
            <a:extLst>
              <a:ext uri="{FF2B5EF4-FFF2-40B4-BE49-F238E27FC236}">
                <a16:creationId xmlns:a16="http://schemas.microsoft.com/office/drawing/2014/main" id="{98CB0480-9BD8-43B5-B5EF-62077124EDD8}"/>
              </a:ext>
            </a:extLst>
          </p:cNvPr>
          <p:cNvSpPr/>
          <p:nvPr/>
        </p:nvSpPr>
        <p:spPr>
          <a:xfrm>
            <a:off x="69056" y="2581273"/>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bức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tranh</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Cloud 18">
            <a:extLst>
              <a:ext uri="{FF2B5EF4-FFF2-40B4-BE49-F238E27FC236}">
                <a16:creationId xmlns:a16="http://schemas.microsoft.com/office/drawing/2014/main" id="{5F10BD6B-0156-4A17-86B8-07416CC436EA}"/>
              </a:ext>
            </a:extLst>
          </p:cNvPr>
          <p:cNvSpPr/>
          <p:nvPr/>
        </p:nvSpPr>
        <p:spPr>
          <a:xfrm>
            <a:off x="2362200" y="2581274"/>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vẽ</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Cloud 19">
            <a:extLst>
              <a:ext uri="{FF2B5EF4-FFF2-40B4-BE49-F238E27FC236}">
                <a16:creationId xmlns:a16="http://schemas.microsoft.com/office/drawing/2014/main" id="{A258BA88-06E4-4222-893E-5BEB87F38D85}"/>
              </a:ext>
            </a:extLst>
          </p:cNvPr>
          <p:cNvSpPr/>
          <p:nvPr/>
        </p:nvSpPr>
        <p:spPr>
          <a:xfrm>
            <a:off x="4967689" y="2581274"/>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xóm</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Cloud 20">
            <a:extLst>
              <a:ext uri="{FF2B5EF4-FFF2-40B4-BE49-F238E27FC236}">
                <a16:creationId xmlns:a16="http://schemas.microsoft.com/office/drawing/2014/main" id="{46D727FB-66B8-4721-848C-3B0B5D2B2595}"/>
              </a:ext>
            </a:extLst>
          </p:cNvPr>
          <p:cNvSpPr/>
          <p:nvPr/>
        </p:nvSpPr>
        <p:spPr>
          <a:xfrm>
            <a:off x="7487052" y="2581273"/>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gọt</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Oval 5">
            <a:extLst>
              <a:ext uri="{FF2B5EF4-FFF2-40B4-BE49-F238E27FC236}">
                <a16:creationId xmlns:a16="http://schemas.microsoft.com/office/drawing/2014/main" id="{819DD3FB-BADE-430F-A967-39B05E9C8223}"/>
              </a:ext>
            </a:extLst>
          </p:cNvPr>
          <p:cNvSpPr/>
          <p:nvPr/>
        </p:nvSpPr>
        <p:spPr>
          <a:xfrm>
            <a:off x="209550" y="3757992"/>
            <a:ext cx="4219575" cy="10858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chỉ</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vật</a:t>
            </a:r>
            <a:endPar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Oval 21">
            <a:extLst>
              <a:ext uri="{FF2B5EF4-FFF2-40B4-BE49-F238E27FC236}">
                <a16:creationId xmlns:a16="http://schemas.microsoft.com/office/drawing/2014/main" id="{4186F758-702C-4660-A54D-27DEEF904021}"/>
              </a:ext>
            </a:extLst>
          </p:cNvPr>
          <p:cNvSpPr/>
          <p:nvPr/>
        </p:nvSpPr>
        <p:spPr>
          <a:xfrm>
            <a:off x="5843210" y="3741366"/>
            <a:ext cx="4219575" cy="108585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ngữ</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chỉ</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hoạt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động</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3260116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1" nodeType="clickEffect">
                                  <p:stCondLst>
                                    <p:cond delay="0"/>
                                  </p:stCondLst>
                                  <p:childTnLst>
                                    <p:animMotion origin="layout" path="M 0.00912 -0.01806 L 0.42383 0.5037 " pathEditMode="relative" rAng="0" ptsTypes="AA">
                                      <p:cBhvr>
                                        <p:cTn id="45" dur="2000" fill="hold"/>
                                        <p:tgtEl>
                                          <p:spTgt spid="5"/>
                                        </p:tgtEl>
                                        <p:attrNameLst>
                                          <p:attrName>ppt_x</p:attrName>
                                          <p:attrName>ppt_y</p:attrName>
                                        </p:attrNameLst>
                                      </p:cBhvr>
                                      <p:rCtr x="20729" y="26088"/>
                                    </p:animMotion>
                                  </p:childTnLst>
                                </p:cTn>
                              </p:par>
                            </p:childTnLst>
                          </p:cTn>
                        </p:par>
                        <p:par>
                          <p:cTn id="46" fill="hold">
                            <p:stCondLst>
                              <p:cond delay="2000"/>
                            </p:stCondLst>
                            <p:childTnLst>
                              <p:par>
                                <p:cTn id="47" presetID="6" presetClass="emph" presetSubtype="0" fill="hold" grpId="2" nodeType="afterEffect">
                                  <p:stCondLst>
                                    <p:cond delay="0"/>
                                  </p:stCondLst>
                                  <p:childTnLst>
                                    <p:animScale>
                                      <p:cBhvr>
                                        <p:cTn id="48" dur="2000" fill="hold"/>
                                        <p:tgtEl>
                                          <p:spTgt spid="5"/>
                                        </p:tgtEl>
                                      </p:cBhvr>
                                      <p:by x="50000" y="50000"/>
                                    </p:animScale>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1" nodeType="clickEffect">
                                  <p:stCondLst>
                                    <p:cond delay="0"/>
                                  </p:stCondLst>
                                  <p:childTnLst>
                                    <p:animMotion origin="layout" path="M -2.5E-6 1.11111E-6 L -0.29297 0.49653 " pathEditMode="relative" rAng="0" ptsTypes="AA">
                                      <p:cBhvr>
                                        <p:cTn id="52" dur="2000" fill="hold"/>
                                        <p:tgtEl>
                                          <p:spTgt spid="13"/>
                                        </p:tgtEl>
                                        <p:attrNameLst>
                                          <p:attrName>ppt_x</p:attrName>
                                          <p:attrName>ppt_y</p:attrName>
                                        </p:attrNameLst>
                                      </p:cBhvr>
                                      <p:rCtr x="-14648" y="24815"/>
                                    </p:animMotion>
                                  </p:childTnLst>
                                </p:cTn>
                              </p:par>
                            </p:childTnLst>
                          </p:cTn>
                        </p:par>
                        <p:par>
                          <p:cTn id="53" fill="hold">
                            <p:stCondLst>
                              <p:cond delay="2000"/>
                            </p:stCondLst>
                            <p:childTnLst>
                              <p:par>
                                <p:cTn id="54" presetID="6" presetClass="emph" presetSubtype="0" fill="hold" grpId="2" nodeType="afterEffect">
                                  <p:stCondLst>
                                    <p:cond delay="0"/>
                                  </p:stCondLst>
                                  <p:childTnLst>
                                    <p:animScale>
                                      <p:cBhvr>
                                        <p:cTn id="55" dur="2000" fill="hold"/>
                                        <p:tgtEl>
                                          <p:spTgt spid="13"/>
                                        </p:tgtEl>
                                      </p:cBhvr>
                                      <p:by x="50000" y="50000"/>
                                    </p:animScale>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2.29167E-6 1.11111E-6 L -0.39284 0.50069 " pathEditMode="relative" rAng="0" ptsTypes="AA">
                                      <p:cBhvr>
                                        <p:cTn id="59" dur="2000" fill="hold"/>
                                        <p:tgtEl>
                                          <p:spTgt spid="17"/>
                                        </p:tgtEl>
                                        <p:attrNameLst>
                                          <p:attrName>ppt_x</p:attrName>
                                          <p:attrName>ppt_y</p:attrName>
                                        </p:attrNameLst>
                                      </p:cBhvr>
                                      <p:rCtr x="-19648" y="25023"/>
                                    </p:animMotion>
                                  </p:childTnLst>
                                </p:cTn>
                              </p:par>
                            </p:childTnLst>
                          </p:cTn>
                        </p:par>
                        <p:par>
                          <p:cTn id="60" fill="hold">
                            <p:stCondLst>
                              <p:cond delay="2000"/>
                            </p:stCondLst>
                            <p:childTnLst>
                              <p:par>
                                <p:cTn id="61" presetID="6" presetClass="emph" presetSubtype="0" fill="hold" grpId="2" nodeType="afterEffect">
                                  <p:stCondLst>
                                    <p:cond delay="0"/>
                                  </p:stCondLst>
                                  <p:childTnLst>
                                    <p:animScale>
                                      <p:cBhvr>
                                        <p:cTn id="62" dur="2000" fill="hold"/>
                                        <p:tgtEl>
                                          <p:spTgt spid="17"/>
                                        </p:tgtEl>
                                      </p:cBhvr>
                                      <p:by x="50000" y="50000"/>
                                    </p:animScale>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4.58333E-6 -4.44444E-6 L 0.2198 0.3132 " pathEditMode="relative" rAng="0" ptsTypes="AA">
                                      <p:cBhvr>
                                        <p:cTn id="66" dur="2000" fill="hold"/>
                                        <p:tgtEl>
                                          <p:spTgt spid="18"/>
                                        </p:tgtEl>
                                        <p:attrNameLst>
                                          <p:attrName>ppt_x</p:attrName>
                                          <p:attrName>ppt_y</p:attrName>
                                        </p:attrNameLst>
                                      </p:cBhvr>
                                      <p:rCtr x="10990" y="15648"/>
                                    </p:animMotion>
                                  </p:childTnLst>
                                </p:cTn>
                              </p:par>
                            </p:childTnLst>
                          </p:cTn>
                        </p:par>
                        <p:par>
                          <p:cTn id="67" fill="hold">
                            <p:stCondLst>
                              <p:cond delay="2000"/>
                            </p:stCondLst>
                            <p:childTnLst>
                              <p:par>
                                <p:cTn id="68" presetID="6" presetClass="emph" presetSubtype="0" fill="hold" grpId="2" nodeType="afterEffect">
                                  <p:stCondLst>
                                    <p:cond delay="0"/>
                                  </p:stCondLst>
                                  <p:childTnLst>
                                    <p:animScale>
                                      <p:cBhvr>
                                        <p:cTn id="69" dur="2000" fill="hold"/>
                                        <p:tgtEl>
                                          <p:spTgt spid="18"/>
                                        </p:tgtEl>
                                      </p:cBhvr>
                                      <p:by x="50000" y="50000"/>
                                    </p:animScale>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grpId="1" nodeType="clickEffect">
                                  <p:stCondLst>
                                    <p:cond delay="0"/>
                                  </p:stCondLst>
                                  <p:childTnLst>
                                    <p:animMotion origin="layout" path="M 4.375E-6 -4.44444E-6 L 0.3957 0.30903 " pathEditMode="relative" rAng="0" ptsTypes="AA">
                                      <p:cBhvr>
                                        <p:cTn id="73" dur="2000" fill="hold"/>
                                        <p:tgtEl>
                                          <p:spTgt spid="19"/>
                                        </p:tgtEl>
                                        <p:attrNameLst>
                                          <p:attrName>ppt_x</p:attrName>
                                          <p:attrName>ppt_y</p:attrName>
                                        </p:attrNameLst>
                                      </p:cBhvr>
                                      <p:rCtr x="19779" y="15440"/>
                                    </p:animMotion>
                                  </p:childTnLst>
                                </p:cTn>
                              </p:par>
                            </p:childTnLst>
                          </p:cTn>
                        </p:par>
                        <p:par>
                          <p:cTn id="74" fill="hold">
                            <p:stCondLst>
                              <p:cond delay="2000"/>
                            </p:stCondLst>
                            <p:childTnLst>
                              <p:par>
                                <p:cTn id="75" presetID="6" presetClass="emph" presetSubtype="0" fill="hold" grpId="2" nodeType="afterEffect">
                                  <p:stCondLst>
                                    <p:cond delay="0"/>
                                  </p:stCondLst>
                                  <p:childTnLst>
                                    <p:animScale>
                                      <p:cBhvr>
                                        <p:cTn id="76" dur="2000" fill="hold"/>
                                        <p:tgtEl>
                                          <p:spTgt spid="19"/>
                                        </p:tgtEl>
                                      </p:cBhvr>
                                      <p:by x="50000" y="50000"/>
                                    </p:animScale>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grpId="1" nodeType="clickEffect">
                                  <p:stCondLst>
                                    <p:cond delay="0"/>
                                  </p:stCondLst>
                                  <p:childTnLst>
                                    <p:animMotion origin="layout" path="M -0.00925 -0.04097 L -0.0918 0.31713 " pathEditMode="relative" rAng="0" ptsTypes="AA">
                                      <p:cBhvr>
                                        <p:cTn id="80" dur="2000" fill="hold"/>
                                        <p:tgtEl>
                                          <p:spTgt spid="20"/>
                                        </p:tgtEl>
                                        <p:attrNameLst>
                                          <p:attrName>ppt_x</p:attrName>
                                          <p:attrName>ppt_y</p:attrName>
                                        </p:attrNameLst>
                                      </p:cBhvr>
                                      <p:rCtr x="-4128" y="17894"/>
                                    </p:animMotion>
                                  </p:childTnLst>
                                </p:cTn>
                              </p:par>
                            </p:childTnLst>
                          </p:cTn>
                        </p:par>
                        <p:par>
                          <p:cTn id="81" fill="hold">
                            <p:stCondLst>
                              <p:cond delay="2000"/>
                            </p:stCondLst>
                            <p:childTnLst>
                              <p:par>
                                <p:cTn id="82" presetID="6" presetClass="emph" presetSubtype="0" fill="hold" grpId="2" nodeType="afterEffect">
                                  <p:stCondLst>
                                    <p:cond delay="0"/>
                                  </p:stCondLst>
                                  <p:childTnLst>
                                    <p:animScale>
                                      <p:cBhvr>
                                        <p:cTn id="83" dur="2000" fill="hold"/>
                                        <p:tgtEl>
                                          <p:spTgt spid="20"/>
                                        </p:tgtEl>
                                      </p:cBhvr>
                                      <p:by x="50000" y="50000"/>
                                    </p:animScale>
                                  </p:child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grpId="1" nodeType="clickEffect">
                                  <p:stCondLst>
                                    <p:cond delay="0"/>
                                  </p:stCondLst>
                                  <p:childTnLst>
                                    <p:animMotion origin="layout" path="M 1.875E-6 -0.01342 L 0.09193 0.29676 " pathEditMode="relative" rAng="0" ptsTypes="AA">
                                      <p:cBhvr>
                                        <p:cTn id="87" dur="2000" fill="hold"/>
                                        <p:tgtEl>
                                          <p:spTgt spid="21"/>
                                        </p:tgtEl>
                                        <p:attrNameLst>
                                          <p:attrName>ppt_x</p:attrName>
                                          <p:attrName>ppt_y</p:attrName>
                                        </p:attrNameLst>
                                      </p:cBhvr>
                                      <p:rCtr x="4596" y="15509"/>
                                    </p:animMotion>
                                  </p:childTnLst>
                                </p:cTn>
                              </p:par>
                            </p:childTnLst>
                          </p:cTn>
                        </p:par>
                        <p:par>
                          <p:cTn id="88" fill="hold">
                            <p:stCondLst>
                              <p:cond delay="2000"/>
                            </p:stCondLst>
                            <p:childTnLst>
                              <p:par>
                                <p:cTn id="89" presetID="6" presetClass="emph" presetSubtype="0" fill="hold" grpId="2" nodeType="afterEffect">
                                  <p:stCondLst>
                                    <p:cond delay="0"/>
                                  </p:stCondLst>
                                  <p:childTnLst>
                                    <p:animScale>
                                      <p:cBhvr>
                                        <p:cTn id="90" dur="2000" fill="hold"/>
                                        <p:tgtEl>
                                          <p:spTgt spid="2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13" grpId="0" animBg="1"/>
      <p:bldP spid="13" grpId="1" animBg="1"/>
      <p:bldP spid="13"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6"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3202C1F-A4E9-47F2-A0FE-34B2AEB99D5B}"/>
              </a:ext>
            </a:extLst>
          </p:cNvPr>
          <p:cNvSpPr txBox="1"/>
          <p:nvPr/>
        </p:nvSpPr>
        <p:spPr>
          <a:xfrm>
            <a:off x="1095375" y="0"/>
            <a:ext cx="10420349" cy="2746008"/>
          </a:xfrm>
          <a:prstGeom prst="rect">
            <a:avLst/>
          </a:prstGeom>
          <a:noFill/>
        </p:spPr>
        <p:txBody>
          <a:bodyPr wrap="square">
            <a:spAutoFit/>
          </a:bodyPr>
          <a:lstStyle/>
          <a:p>
            <a:pPr algn="ctr">
              <a:lnSpc>
                <a:spcPct val="150000"/>
              </a:lnSpc>
            </a:pPr>
            <a:r>
              <a:rPr lang="vi-VN" sz="4000" b="1" i="0" dirty="0">
                <a:solidFill>
                  <a:srgbClr val="FF0000"/>
                </a:solidFill>
                <a:effectLst/>
                <a:latin typeface="+mj-lt"/>
                <a:ea typeface="Arial-Rounded" panose="020B0500000000000000" pitchFamily="34" charset="0"/>
                <a:cs typeface="Arial-Rounded" panose="020B0500000000000000" pitchFamily="34" charset="0"/>
              </a:rPr>
              <a:t>e. Điền dấu câu thích hợp vào ô trống.</a:t>
            </a:r>
          </a:p>
          <a:p>
            <a:pPr algn="just">
              <a:lnSpc>
                <a:spcPct val="150000"/>
              </a:lnSpc>
            </a:pPr>
            <a:r>
              <a:rPr lang="vi-VN" sz="4000" b="0" i="0" dirty="0">
                <a:solidFill>
                  <a:srgbClr val="000000"/>
                </a:solidFill>
                <a:effectLst/>
                <a:latin typeface="+mj-lt"/>
                <a:ea typeface="Arial-Rounded" panose="020B0500000000000000" pitchFamily="34" charset="0"/>
                <a:cs typeface="Arial-Rounded" panose="020B0500000000000000" pitchFamily="34" charset="0"/>
              </a:rPr>
              <a:t>Bức tranh của bạn nhỏ có nhiều cảnh vật□ làng xóm□ sông máng□ trường học□ trời mây,…</a:t>
            </a:r>
          </a:p>
        </p:txBody>
      </p:sp>
      <p:sp>
        <p:nvSpPr>
          <p:cNvPr id="3" name="TextBox 2">
            <a:extLst>
              <a:ext uri="{FF2B5EF4-FFF2-40B4-BE49-F238E27FC236}">
                <a16:creationId xmlns:a16="http://schemas.microsoft.com/office/drawing/2014/main" id="{A7360286-B27F-4D39-8FD0-75DD077A0BE1}"/>
              </a:ext>
            </a:extLst>
          </p:cNvPr>
          <p:cNvSpPr txBox="1"/>
          <p:nvPr/>
        </p:nvSpPr>
        <p:spPr>
          <a:xfrm>
            <a:off x="383458" y="3429000"/>
            <a:ext cx="10766323" cy="1938992"/>
          </a:xfrm>
          <a:prstGeom prst="rect">
            <a:avLst/>
          </a:prstGeom>
          <a:noFill/>
        </p:spPr>
        <p:txBody>
          <a:bodyPr wrap="square" rtlCol="0">
            <a:spAutoFit/>
          </a:bodyPr>
          <a:lstStyle/>
          <a:p>
            <a:pPr algn="ctr"/>
            <a:r>
              <a:rPr lang="en-US" sz="4000"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Đáp</a:t>
            </a:r>
            <a:r>
              <a:rPr lang="en-US" sz="4000"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án</a:t>
            </a:r>
            <a:r>
              <a:rPr lang="en-US" sz="4000"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vi-VN" sz="4000" dirty="0">
                <a:latin typeface="Times New Roman" panose="02020603050405020304" pitchFamily="18" charset="0"/>
                <a:ea typeface="Arial-Rounded" panose="020B0500000000000000" pitchFamily="34" charset="0"/>
                <a:cs typeface="Times New Roman" panose="02020603050405020304" pitchFamily="18" charset="0"/>
              </a:rPr>
              <a:t>Bức tranh của bạn nhỏ có nhiều cảnh vật</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dirty="0">
                <a:latin typeface="Times New Roman" panose="02020603050405020304" pitchFamily="18" charset="0"/>
                <a:ea typeface="Arial-Rounded" panose="020B0500000000000000" pitchFamily="34" charset="0"/>
                <a:cs typeface="Times New Roman" panose="02020603050405020304" pitchFamily="18" charset="0"/>
              </a:rPr>
              <a:t> làng xóm</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dirty="0">
                <a:latin typeface="Times New Roman" panose="02020603050405020304" pitchFamily="18" charset="0"/>
                <a:ea typeface="Arial-Rounded" panose="020B0500000000000000" pitchFamily="34" charset="0"/>
                <a:cs typeface="Times New Roman" panose="02020603050405020304" pitchFamily="18" charset="0"/>
              </a:rPr>
              <a:t> sông máng</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en-US" sz="4000" dirty="0">
                <a:latin typeface="Times New Roman" panose="02020603050405020304" pitchFamily="18" charset="0"/>
                <a:ea typeface="Arial-Rounded" panose="020B0500000000000000" pitchFamily="34" charset="0"/>
                <a:cs typeface="Times New Roman" panose="02020603050405020304" pitchFamily="18" charset="0"/>
              </a:rPr>
              <a:t> </a:t>
            </a:r>
            <a:r>
              <a:rPr lang="vi-VN" sz="4000" dirty="0">
                <a:latin typeface="Times New Roman" panose="02020603050405020304" pitchFamily="18" charset="0"/>
                <a:ea typeface="Arial-Rounded" panose="020B0500000000000000" pitchFamily="34" charset="0"/>
                <a:cs typeface="Times New Roman" panose="02020603050405020304" pitchFamily="18" charset="0"/>
              </a:rPr>
              <a:t>trường học</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en-US" sz="4000" dirty="0">
                <a:latin typeface="Times New Roman" panose="02020603050405020304" pitchFamily="18" charset="0"/>
                <a:ea typeface="Arial-Rounded" panose="020B0500000000000000" pitchFamily="34" charset="0"/>
                <a:cs typeface="Times New Roman" panose="02020603050405020304" pitchFamily="18" charset="0"/>
              </a:rPr>
              <a:t> </a:t>
            </a:r>
            <a:r>
              <a:rPr lang="vi-VN"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trời mây,…</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146627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TextBox 4"/>
          <p:cNvSpPr txBox="1"/>
          <p:nvPr/>
        </p:nvSpPr>
        <p:spPr>
          <a:xfrm>
            <a:off x="1796168" y="2067426"/>
            <a:ext cx="8599663" cy="1938992"/>
          </a:xfrm>
          <a:prstGeom prst="rect">
            <a:avLst/>
          </a:prstGeom>
          <a:noFill/>
        </p:spPr>
        <p:txBody>
          <a:bodyPr wrap="none" rtlCol="0">
            <a:spAutoFit/>
          </a:bodyPr>
          <a:lstStyle/>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ÔN TẬP GIỮA HỌC KÌ I</a:t>
            </a:r>
          </a:p>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TIẾT 6 )</a:t>
            </a:r>
            <a:endParaRPr kumimoji="0" lang="en-US" altLang="zh-CN" sz="6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 name="Group 3">
            <a:extLst>
              <a:ext uri="{FF2B5EF4-FFF2-40B4-BE49-F238E27FC236}">
                <a16:creationId xmlns:a16="http://schemas.microsoft.com/office/drawing/2014/main" id="{CDADE97B-28E6-4468-9200-4A0C2CD8684B}"/>
              </a:ext>
            </a:extLst>
          </p:cNvPr>
          <p:cNvGrpSpPr/>
          <p:nvPr/>
        </p:nvGrpSpPr>
        <p:grpSpPr>
          <a:xfrm>
            <a:off x="4296291" y="214409"/>
            <a:ext cx="3651572" cy="1935134"/>
            <a:chOff x="4244100" y="605635"/>
            <a:chExt cx="3651572" cy="1935134"/>
          </a:xfrm>
        </p:grpSpPr>
        <p:grpSp>
          <p:nvGrpSpPr>
            <p:cNvPr id="5" name="组合 53">
              <a:extLst>
                <a:ext uri="{FF2B5EF4-FFF2-40B4-BE49-F238E27FC236}">
                  <a16:creationId xmlns:a16="http://schemas.microsoft.com/office/drawing/2014/main" id="{C382F35E-4F78-469C-9A61-E9609CB561C3}"/>
                </a:ext>
              </a:extLst>
            </p:cNvPr>
            <p:cNvGrpSpPr/>
            <p:nvPr/>
          </p:nvGrpSpPr>
          <p:grpSpPr>
            <a:xfrm>
              <a:off x="4244100" y="605635"/>
              <a:ext cx="3529523" cy="1739137"/>
              <a:chOff x="9564105" y="-41534"/>
              <a:chExt cx="1942865" cy="1411513"/>
            </a:xfrm>
          </p:grpSpPr>
          <p:sp>
            <p:nvSpPr>
              <p:cNvPr id="7" name="圆角矩形 46">
                <a:extLst>
                  <a:ext uri="{FF2B5EF4-FFF2-40B4-BE49-F238E27FC236}">
                    <a16:creationId xmlns:a16="http://schemas.microsoft.com/office/drawing/2014/main" id="{58C3A2DA-4BBF-4FA0-9AB1-5CBE65897095}"/>
                  </a:ext>
                </a:extLst>
              </p:cNvPr>
              <p:cNvSpPr/>
              <p:nvPr/>
            </p:nvSpPr>
            <p:spPr>
              <a:xfrm>
                <a:off x="9564105" y="608375"/>
                <a:ext cx="1942865" cy="761604"/>
              </a:xfrm>
              <a:prstGeom prst="roundRect">
                <a:avLst>
                  <a:gd name="adj" fmla="val 9069"/>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7">
                <a:extLst>
                  <a:ext uri="{FF2B5EF4-FFF2-40B4-BE49-F238E27FC236}">
                    <a16:creationId xmlns:a16="http://schemas.microsoft.com/office/drawing/2014/main" id="{66D7A3DC-0032-41C3-80B7-72F56407E8E6}"/>
                  </a:ext>
                </a:extLst>
              </p:cNvPr>
              <p:cNvGrpSpPr/>
              <p:nvPr/>
            </p:nvGrpSpPr>
            <p:grpSpPr>
              <a:xfrm>
                <a:off x="9932705" y="-41534"/>
                <a:ext cx="131459" cy="696270"/>
                <a:chOff x="2258684" y="533582"/>
                <a:chExt cx="303045" cy="1605072"/>
              </a:xfrm>
              <a:effectLst/>
            </p:grpSpPr>
            <p:pic>
              <p:nvPicPr>
                <p:cNvPr id="12" name="图片 51">
                  <a:extLst>
                    <a:ext uri="{FF2B5EF4-FFF2-40B4-BE49-F238E27FC236}">
                      <a16:creationId xmlns:a16="http://schemas.microsoft.com/office/drawing/2014/main" id="{72981071-BDF7-4B60-B347-16A40E461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13" name="直接连接符 52">
                  <a:extLst>
                    <a:ext uri="{FF2B5EF4-FFF2-40B4-BE49-F238E27FC236}">
                      <a16:creationId xmlns:a16="http://schemas.microsoft.com/office/drawing/2014/main" id="{507D7B18-DAC8-4373-A16F-02F8D3B9500F}"/>
                    </a:ext>
                  </a:extLst>
                </p:cNvPr>
                <p:cNvCxnSpPr>
                  <a:cxnSpLocks/>
                </p:cNvCxnSpPr>
                <p:nvPr/>
              </p:nvCxnSpPr>
              <p:spPr>
                <a:xfrm>
                  <a:off x="2397629" y="533582"/>
                  <a:ext cx="0"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 name="组合 48">
                <a:extLst>
                  <a:ext uri="{FF2B5EF4-FFF2-40B4-BE49-F238E27FC236}">
                    <a16:creationId xmlns:a16="http://schemas.microsoft.com/office/drawing/2014/main" id="{846C0143-EB8A-442C-A91E-219A5133B633}"/>
                  </a:ext>
                </a:extLst>
              </p:cNvPr>
              <p:cNvGrpSpPr/>
              <p:nvPr/>
            </p:nvGrpSpPr>
            <p:grpSpPr>
              <a:xfrm>
                <a:off x="11076315" y="-41534"/>
                <a:ext cx="131459" cy="696270"/>
                <a:chOff x="2279650" y="533582"/>
                <a:chExt cx="303045" cy="1605072"/>
              </a:xfrm>
              <a:effectLst/>
            </p:grpSpPr>
            <p:pic>
              <p:nvPicPr>
                <p:cNvPr id="10" name="图片 49">
                  <a:extLst>
                    <a:ext uri="{FF2B5EF4-FFF2-40B4-BE49-F238E27FC236}">
                      <a16:creationId xmlns:a16="http://schemas.microsoft.com/office/drawing/2014/main" id="{0E3A78FB-F483-4EDE-89F6-BEE9F76E38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11" name="直接连接符 50">
                  <a:extLst>
                    <a:ext uri="{FF2B5EF4-FFF2-40B4-BE49-F238E27FC236}">
                      <a16:creationId xmlns:a16="http://schemas.microsoft.com/office/drawing/2014/main" id="{17587443-FC21-4A8C-9266-76125771DF07}"/>
                    </a:ext>
                  </a:extLst>
                </p:cNvPr>
                <p:cNvCxnSpPr>
                  <a:cxnSpLocks/>
                </p:cNvCxnSpPr>
                <p:nvPr/>
              </p:nvCxnSpPr>
              <p:spPr>
                <a:xfrm flipH="1">
                  <a:off x="2416063" y="533582"/>
                  <a:ext cx="15109"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pic>
          <p:nvPicPr>
            <p:cNvPr id="6" name="Picture 5" descr="Logo&#10;&#10;Description automatically generated">
              <a:extLst>
                <a:ext uri="{FF2B5EF4-FFF2-40B4-BE49-F238E27FC236}">
                  <a16:creationId xmlns:a16="http://schemas.microsoft.com/office/drawing/2014/main" id="{00586D7D-76F0-408D-B40D-C647CC84662A}"/>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96328" y="1324947"/>
              <a:ext cx="3599344" cy="1215822"/>
            </a:xfrm>
            <a:prstGeom prst="rect">
              <a:avLst/>
            </a:prstGeom>
          </p:spPr>
        </p:pic>
      </p:grpSp>
      <p:grpSp>
        <p:nvGrpSpPr>
          <p:cNvPr id="16" name="Group 15">
            <a:extLst>
              <a:ext uri="{FF2B5EF4-FFF2-40B4-BE49-F238E27FC236}">
                <a16:creationId xmlns:a16="http://schemas.microsoft.com/office/drawing/2014/main" id="{539C0FAC-CAE0-4B57-A6F3-C11204CD6DF8}"/>
              </a:ext>
            </a:extLst>
          </p:cNvPr>
          <p:cNvGrpSpPr/>
          <p:nvPr/>
        </p:nvGrpSpPr>
        <p:grpSpPr>
          <a:xfrm>
            <a:off x="2738506" y="73044"/>
            <a:ext cx="6843940" cy="758129"/>
            <a:chOff x="2873170" y="343910"/>
            <a:chExt cx="4312010" cy="1280575"/>
          </a:xfrm>
        </p:grpSpPr>
        <p:sp>
          <p:nvSpPr>
            <p:cNvPr id="17" name="îṥḷíďê">
              <a:extLst>
                <a:ext uri="{FF2B5EF4-FFF2-40B4-BE49-F238E27FC236}">
                  <a16:creationId xmlns:a16="http://schemas.microsoft.com/office/drawing/2014/main" id="{5A90488E-3697-4C8E-AFCA-94127D9E6018}"/>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18" name="Google Shape;5317;p41">
              <a:extLst>
                <a:ext uri="{FF2B5EF4-FFF2-40B4-BE49-F238E27FC236}">
                  <a16:creationId xmlns:a16="http://schemas.microsoft.com/office/drawing/2014/main" id="{F3C5D1DB-D233-4C43-B2A7-14DA35A191BF}"/>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vi-VN" sz="3600" b="0" dirty="0">
                  <a:solidFill>
                    <a:schemeClr val="tx1"/>
                  </a:solidFill>
                  <a:latin typeface="Calibri" panose="020F0502020204030204" pitchFamily="34" charset="0"/>
                  <a:cs typeface="Calibri" panose="020F0502020204030204" pitchFamily="34" charset="0"/>
                </a:rPr>
                <a:t>Thứ ... ngày ... tháng ... năm...</a:t>
              </a:r>
              <a:endParaRPr lang="en-US" sz="3600" b="0" dirty="0">
                <a:solidFill>
                  <a:schemeClr val="tx1"/>
                </a:solidFill>
                <a:latin typeface="Calibri" panose="020F0502020204030204" pitchFamily="34" charset="0"/>
                <a:cs typeface="Calibri" panose="020F0502020204030204"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750"/>
                                        <p:tgtEl>
                                          <p:spTgt spid="1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1750"/>
                            </p:stCondLst>
                            <p:childTnLst>
                              <p:par>
                                <p:cTn id="20" presetID="22" presetClass="entr" presetSubtype="1"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a:off x="1118804" y="295458"/>
            <a:ext cx="1525010" cy="2729768"/>
          </a:xfrm>
          <a:prstGeom prst="rect">
            <a:avLst/>
          </a:prstGeom>
        </p:spPr>
      </p:pic>
      <p:sp>
        <p:nvSpPr>
          <p:cNvPr id="8" name="TextBox 7"/>
          <p:cNvSpPr txBox="1"/>
          <p:nvPr/>
        </p:nvSpPr>
        <p:spPr>
          <a:xfrm>
            <a:off x="1846223" y="998622"/>
            <a:ext cx="10345777"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Hẹn</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gặp</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lại</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các</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em</a:t>
            </a:r>
            <a:endPar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305093" y="2913280"/>
            <a:ext cx="51493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endParaRPr kumimoji="0" lang="zh-CN" alt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rPr>
              <a:t>1</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4" descr="Check out Arrow icon created by 4B Icons | Graphic design posters, Mini  drawings, Desktop wallpaper art">
            <a:extLst>
              <a:ext uri="{FF2B5EF4-FFF2-40B4-BE49-F238E27FC236}">
                <a16:creationId xmlns:a16="http://schemas.microsoft.com/office/drawing/2014/main" id="{19012210-1B71-401E-8738-A1B68370E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6987335"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id="{B0B9FDA2-2FF2-47D9-A56C-DC0284AE7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833497"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71623C8-2787-4682-8BC6-CCA48EE78006}"/>
              </a:ext>
            </a:extLst>
          </p:cNvPr>
          <p:cNvSpPr/>
          <p:nvPr/>
        </p:nvSpPr>
        <p:spPr>
          <a:xfrm>
            <a:off x="1525162" y="192241"/>
            <a:ext cx="2250937" cy="748988"/>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267"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267"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zh-CN" altLang="en-US" sz="4267"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Wave 15">
            <a:extLst>
              <a:ext uri="{FF2B5EF4-FFF2-40B4-BE49-F238E27FC236}">
                <a16:creationId xmlns:a16="http://schemas.microsoft.com/office/drawing/2014/main" id="{A3C68E89-3F6C-4A9A-90FD-D47852828C05}"/>
              </a:ext>
            </a:extLst>
          </p:cNvPr>
          <p:cNvSpPr/>
          <p:nvPr/>
        </p:nvSpPr>
        <p:spPr>
          <a:xfrm>
            <a:off x="877655" y="2659858"/>
            <a:ext cx="2776828"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endParaRPr kumimoji="0" lang="zh-CN" altLang="en-US" sz="48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Wave 16">
            <a:extLst>
              <a:ext uri="{FF2B5EF4-FFF2-40B4-BE49-F238E27FC236}">
                <a16:creationId xmlns:a16="http://schemas.microsoft.com/office/drawing/2014/main" id="{E551296E-E127-417D-8EB6-5FC177759099}"/>
              </a:ext>
            </a:extLst>
          </p:cNvPr>
          <p:cNvSpPr/>
          <p:nvPr/>
        </p:nvSpPr>
        <p:spPr>
          <a:xfrm>
            <a:off x="8103642" y="2659857"/>
            <a:ext cx="3407501"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4267"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Wave 17">
            <a:extLst>
              <a:ext uri="{FF2B5EF4-FFF2-40B4-BE49-F238E27FC236}">
                <a16:creationId xmlns:a16="http://schemas.microsoft.com/office/drawing/2014/main" id="{F0D50AAA-5C35-4609-B8B9-E88169C94306}"/>
              </a:ext>
            </a:extLst>
          </p:cNvPr>
          <p:cNvSpPr/>
          <p:nvPr/>
        </p:nvSpPr>
        <p:spPr>
          <a:xfrm>
            <a:off x="4187025" y="4678353"/>
            <a:ext cx="3603665" cy="1311831"/>
          </a:xfrm>
          <a:prstGeom prst="wav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800" b="1"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Kí hiệu - Khám phá &amp; Luyện tập">
            <a:extLst>
              <a:ext uri="{FF2B5EF4-FFF2-40B4-BE49-F238E27FC236}">
                <a16:creationId xmlns:a16="http://schemas.microsoft.com/office/drawing/2014/main" id="{ED3C9CB1-35A9-4AA5-A859-DE3969B641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86141" y="89333"/>
            <a:ext cx="851896" cy="851896"/>
          </a:xfrm>
          <a:prstGeom prst="rect">
            <a:avLst/>
          </a:prstGeom>
        </p:spPr>
      </p:pic>
      <p:pic>
        <p:nvPicPr>
          <p:cNvPr id="20" name="Picture 19">
            <a:extLst>
              <a:ext uri="{FF2B5EF4-FFF2-40B4-BE49-F238E27FC236}">
                <a16:creationId xmlns:a16="http://schemas.microsoft.com/office/drawing/2014/main" id="{627630AC-F066-4682-8426-4E2FAC1D79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514"/>
          <a:stretch/>
        </p:blipFill>
        <p:spPr>
          <a:xfrm>
            <a:off x="5037084" y="2478315"/>
            <a:ext cx="1903547" cy="190137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C2F8EE-EC08-49DE-A35E-2C57E9DDDB76}"/>
              </a:ext>
            </a:extLst>
          </p:cNvPr>
          <p:cNvPicPr>
            <a:picLocks noChangeAspect="1"/>
          </p:cNvPicPr>
          <p:nvPr/>
        </p:nvPicPr>
        <p:blipFill>
          <a:blip r:embed="rId3"/>
          <a:stretch>
            <a:fillRect/>
          </a:stretch>
        </p:blipFill>
        <p:spPr>
          <a:xfrm>
            <a:off x="4403420" y="0"/>
            <a:ext cx="4109060" cy="859611"/>
          </a:xfrm>
          <a:prstGeom prst="rect">
            <a:avLst/>
          </a:prstGeom>
        </p:spPr>
      </p:pic>
      <p:sp>
        <p:nvSpPr>
          <p:cNvPr id="29" name="TextBox 28">
            <a:extLst>
              <a:ext uri="{FF2B5EF4-FFF2-40B4-BE49-F238E27FC236}">
                <a16:creationId xmlns:a16="http://schemas.microsoft.com/office/drawing/2014/main" id="{3F0C49C1-5D3C-4191-8C87-B50B35CF666F}"/>
              </a:ext>
            </a:extLst>
          </p:cNvPr>
          <p:cNvSpPr txBox="1"/>
          <p:nvPr/>
        </p:nvSpPr>
        <p:spPr>
          <a:xfrm>
            <a:off x="381000" y="463385"/>
            <a:ext cx="11515725" cy="6463308"/>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Times New Roman" panose="02020603050405020304" pitchFamily="18" charset="0"/>
                <a:ea typeface="Arial-Rounded" panose="020B0500000000000000" pitchFamily="34" charset="0"/>
                <a:cs typeface="Times New Roman" panose="02020603050405020304" pitchFamily="18" charset="0"/>
              </a:rPr>
              <a:t>Bé nói với các em:</a:t>
            </a:r>
          </a:p>
          <a:p>
            <a:pPr algn="just"/>
            <a:r>
              <a:rPr lang="en-US" sz="2600" dirty="0">
                <a:latin typeface="Times New Roman" panose="02020603050405020304" pitchFamily="18" charset="0"/>
                <a:ea typeface="Arial-Rounded" panose="020B0500000000000000" pitchFamily="34" charset="0"/>
                <a:cs typeface="Times New Roman" panose="02020603050405020304" pitchFamily="18" charset="0"/>
              </a:rPr>
              <a:t>   </a:t>
            </a:r>
            <a:r>
              <a:rPr lang="vi-VN" sz="2600" dirty="0">
                <a:latin typeface="Times New Roman" panose="02020603050405020304" pitchFamily="18" charset="0"/>
                <a:ea typeface="Arial-Rounded" panose="020B0500000000000000" pitchFamily="34" charset="0"/>
                <a:cs typeface="Times New Roman" panose="02020603050405020304" pitchFamily="18" charset="0"/>
              </a:rPr>
              <a:t>- Bây giờ chơi đi học, nghen! Đứa nào học giỏi, mai mốt má cho đi học thiệt.</a:t>
            </a:r>
          </a:p>
          <a:p>
            <a:pPr algn="just"/>
            <a:r>
              <a:rPr lang="en-US" sz="2600" dirty="0">
                <a:latin typeface="Times New Roman" panose="02020603050405020304" pitchFamily="18" charset="0"/>
                <a:ea typeface="Arial-Rounded" panose="020B0500000000000000" pitchFamily="34" charset="0"/>
                <a:cs typeface="Times New Roman" panose="02020603050405020304" pitchFamily="18" charset="0"/>
              </a:rPr>
              <a:t>   </a:t>
            </a:r>
            <a:r>
              <a:rPr lang="vi-VN" sz="2600" dirty="0">
                <a:latin typeface="Times New Roman" panose="02020603050405020304" pitchFamily="18" charset="0"/>
                <a:ea typeface="Arial-Rounded" panose="020B0500000000000000" pitchFamily="34" charset="0"/>
                <a:cs typeface="Times New Roman" panose="02020603050405020304" pitchFamily="18" charset="0"/>
              </a:rPr>
              <a:t>Đàn em tranh nhau ngồi vào một chỗ. Bé kẹp lại tóc, thả ống quần xuống, lấy cái nón của  má đội lên đầu. Nó cố bắt chước cái dáng đi khoan thai của cô giáo khi cô bước vào lớp. Đàn em cũng làm y hệt đám học trò, đứng cả dậy, cười khúc khích chào cô.</a:t>
            </a:r>
          </a:p>
          <a:p>
            <a:pPr algn="just"/>
            <a:r>
              <a:rPr lang="en-US" sz="2600" dirty="0">
                <a:latin typeface="Times New Roman" panose="02020603050405020304" pitchFamily="18" charset="0"/>
                <a:ea typeface="Arial-Rounded" panose="020B0500000000000000" pitchFamily="34" charset="0"/>
                <a:cs typeface="Times New Roman" panose="02020603050405020304" pitchFamily="18" charset="0"/>
              </a:rPr>
              <a:t>   </a:t>
            </a:r>
            <a:r>
              <a:rPr lang="vi-VN" sz="2600" dirty="0">
                <a:latin typeface="Times New Roman" panose="02020603050405020304" pitchFamily="18" charset="0"/>
                <a:ea typeface="Arial-Rounded" panose="020B0500000000000000" pitchFamily="34" charset="0"/>
                <a:cs typeface="Times New Roman" panose="02020603050405020304" pitchFamily="18" charset="0"/>
              </a:rPr>
              <a:t>Bé treo nón lên, mặt tỉnh khô, lấy một nhánh trâm bầu làm thước. Mấy đứa em chống hai tay ngồi dòm chị. Giống như cô giáo, Bé đưa mắt nhìn đám học trò. Đôi mắt Bé ánh lên vẻ tự hào. Bé nhón chân lên, bàn tay tròn trịa cầm nhánh trâm bầu nhịp nhịp trên tấm bảng một cách chăm chú. Đàn em há miệng dòm theo tay chị. Bé đánh vần từng tiếng. Đàn em ríu rít đánh vần theo. Thằng Hiển ngọng líu, nói không kịp hai đứa lớn. Cái Anh bao giờ cũng giành phần đọc xong trước. Nó ngồi giữa cái Thanh và thằng Hiển, gọn tròn như một củ khoai, hai má núng nính ửng hồng. Cái Thanh ngồi đó, hiền dịu, mở to đôi mắt nhìn tấm bảng, vừa đọc vừa mân mê mái tóc mai. Thằng em nhỏ nhìn vào miệng ba đứa lớn rồi cũng bi bô la lên rối rít.</a:t>
            </a:r>
            <a:endParaRPr lang="en-US" sz="2600" dirty="0">
              <a:latin typeface="Times New Roman" panose="02020603050405020304" pitchFamily="18" charset="0"/>
              <a:ea typeface="Arial-Rounded" panose="020B0500000000000000" pitchFamily="34" charset="0"/>
              <a:cs typeface="Times New Roman" panose="02020603050405020304" pitchFamily="18" charset="0"/>
            </a:endParaRPr>
          </a:p>
          <a:p>
            <a:pPr algn="r"/>
            <a:r>
              <a:rPr lang="en-US" sz="2400" dirty="0">
                <a:latin typeface="Arial-Rounded" panose="020B0500000000000000" pitchFamily="34" charset="0"/>
                <a:ea typeface="Arial-Rounded" panose="020B0500000000000000" pitchFamily="34" charset="0"/>
                <a:cs typeface="Arial-Rounded" panose="020B0500000000000000" pitchFamily="34" charset="0"/>
              </a:rPr>
              <a:t>(Theo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404105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 name="图片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48" name="图片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grpSp>
        <p:nvGrpSpPr>
          <p:cNvPr id="39" name="组合 38"/>
          <p:cNvGrpSpPr/>
          <p:nvPr/>
        </p:nvGrpSpPr>
        <p:grpSpPr>
          <a:xfrm>
            <a:off x="775267" y="1584837"/>
            <a:ext cx="4763984" cy="2067570"/>
            <a:chOff x="727332" y="1163892"/>
            <a:chExt cx="4763984" cy="2067570"/>
          </a:xfrm>
        </p:grpSpPr>
        <p:grpSp>
          <p:nvGrpSpPr>
            <p:cNvPr id="26" name="组合 25"/>
            <p:cNvGrpSpPr/>
            <p:nvPr/>
          </p:nvGrpSpPr>
          <p:grpSpPr>
            <a:xfrm>
              <a:off x="727332" y="1163892"/>
              <a:ext cx="4763984" cy="2067570"/>
              <a:chOff x="727332" y="1163892"/>
              <a:chExt cx="4763984" cy="2067570"/>
            </a:xfrm>
          </p:grpSpPr>
          <p:grpSp>
            <p:nvGrpSpPr>
              <p:cNvPr id="16" name="组合 15"/>
              <p:cNvGrpSpPr/>
              <p:nvPr/>
            </p:nvGrpSpPr>
            <p:grpSpPr>
              <a:xfrm>
                <a:off x="727332" y="1163892"/>
                <a:ext cx="4763984" cy="2067570"/>
                <a:chOff x="737165" y="1429363"/>
                <a:chExt cx="4763984" cy="2067570"/>
              </a:xfrm>
            </p:grpSpPr>
            <p:sp>
              <p:nvSpPr>
                <p:cNvPr id="15" name="矩形: 圆角 14"/>
                <p:cNvSpPr/>
                <p:nvPr/>
              </p:nvSpPr>
              <p:spPr>
                <a:xfrm>
                  <a:off x="1818967" y="2556509"/>
                  <a:ext cx="3682182"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165" y="1429363"/>
                  <a:ext cx="2067570" cy="2067570"/>
                </a:xfrm>
                <a:prstGeom prst="rect">
                  <a:avLst/>
                </a:prstGeom>
              </p:spPr>
            </p:pic>
          </p:grpSp>
          <p:sp>
            <p:nvSpPr>
              <p:cNvPr id="25" name="文本框 24"/>
              <p:cNvSpPr txBox="1"/>
              <p:nvPr/>
            </p:nvSpPr>
            <p:spPr>
              <a:xfrm>
                <a:off x="1315066" y="2291039"/>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01</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3" name="文本框 32"/>
            <p:cNvSpPr txBox="1"/>
            <p:nvPr/>
          </p:nvSpPr>
          <p:spPr>
            <a:xfrm>
              <a:off x="2576515" y="2406387"/>
              <a:ext cx="2300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nghen</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grpSp>
        <p:nvGrpSpPr>
          <p:cNvPr id="41" name="组合 40"/>
          <p:cNvGrpSpPr/>
          <p:nvPr/>
        </p:nvGrpSpPr>
        <p:grpSpPr>
          <a:xfrm>
            <a:off x="6454709" y="3246796"/>
            <a:ext cx="4526700" cy="1967857"/>
            <a:chOff x="6544421" y="2819090"/>
            <a:chExt cx="4526700" cy="1967857"/>
          </a:xfrm>
        </p:grpSpPr>
        <p:grpSp>
          <p:nvGrpSpPr>
            <p:cNvPr id="31" name="组合 30"/>
            <p:cNvGrpSpPr/>
            <p:nvPr/>
          </p:nvGrpSpPr>
          <p:grpSpPr>
            <a:xfrm>
              <a:off x="6544421" y="2819090"/>
              <a:ext cx="4526700" cy="1967857"/>
              <a:chOff x="6544421" y="2819090"/>
              <a:chExt cx="4526700" cy="1967857"/>
            </a:xfrm>
          </p:grpSpPr>
          <p:grpSp>
            <p:nvGrpSpPr>
              <p:cNvPr id="22" name="组合 21"/>
              <p:cNvGrpSpPr/>
              <p:nvPr/>
            </p:nvGrpSpPr>
            <p:grpSpPr>
              <a:xfrm>
                <a:off x="6544421" y="2819090"/>
                <a:ext cx="4526700" cy="1967857"/>
                <a:chOff x="767971" y="1513243"/>
                <a:chExt cx="4526700" cy="1967857"/>
              </a:xfrm>
            </p:grpSpPr>
            <p:sp>
              <p:nvSpPr>
                <p:cNvPr id="23" name="矩形: 圆角 22"/>
                <p:cNvSpPr/>
                <p:nvPr/>
              </p:nvSpPr>
              <p:spPr>
                <a:xfrm>
                  <a:off x="1818966" y="2556509"/>
                  <a:ext cx="3475705"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71" y="1513243"/>
                  <a:ext cx="1967857" cy="1967857"/>
                </a:xfrm>
                <a:prstGeom prst="rect">
                  <a:avLst/>
                </a:prstGeom>
              </p:spPr>
            </p:pic>
          </p:grpSp>
          <p:sp>
            <p:nvSpPr>
              <p:cNvPr id="29" name="文本框 28"/>
              <p:cNvSpPr txBox="1"/>
              <p:nvPr/>
            </p:nvSpPr>
            <p:spPr>
              <a:xfrm>
                <a:off x="7154192" y="3862357"/>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04</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6" name="文本框 35"/>
            <p:cNvSpPr txBox="1"/>
            <p:nvPr/>
          </p:nvSpPr>
          <p:spPr>
            <a:xfrm>
              <a:off x="8412900" y="3956997"/>
              <a:ext cx="2300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núng</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nính</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grpSp>
        <p:nvGrpSpPr>
          <p:cNvPr id="40" name="组合 39"/>
          <p:cNvGrpSpPr/>
          <p:nvPr/>
        </p:nvGrpSpPr>
        <p:grpSpPr>
          <a:xfrm>
            <a:off x="765425" y="3221903"/>
            <a:ext cx="4744635" cy="1992750"/>
            <a:chOff x="746681" y="2800958"/>
            <a:chExt cx="4744635" cy="1992750"/>
          </a:xfrm>
        </p:grpSpPr>
        <p:grpSp>
          <p:nvGrpSpPr>
            <p:cNvPr id="30" name="组合 29"/>
            <p:cNvGrpSpPr/>
            <p:nvPr/>
          </p:nvGrpSpPr>
          <p:grpSpPr>
            <a:xfrm>
              <a:off x="746681" y="2800958"/>
              <a:ext cx="4744635" cy="1992750"/>
              <a:chOff x="746681" y="2800958"/>
              <a:chExt cx="4744635" cy="1992750"/>
            </a:xfrm>
          </p:grpSpPr>
          <p:grpSp>
            <p:nvGrpSpPr>
              <p:cNvPr id="19" name="组合 18"/>
              <p:cNvGrpSpPr/>
              <p:nvPr/>
            </p:nvGrpSpPr>
            <p:grpSpPr>
              <a:xfrm>
                <a:off x="746681" y="2800958"/>
                <a:ext cx="4744635" cy="1992750"/>
                <a:chOff x="7022120" y="1512933"/>
                <a:chExt cx="4744635" cy="1992750"/>
              </a:xfrm>
            </p:grpSpPr>
            <p:sp>
              <p:nvSpPr>
                <p:cNvPr id="20" name="矩形: 圆角 19"/>
                <p:cNvSpPr/>
                <p:nvPr/>
              </p:nvSpPr>
              <p:spPr>
                <a:xfrm>
                  <a:off x="8084573" y="2589377"/>
                  <a:ext cx="3682182" cy="67370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2120" y="1512933"/>
                  <a:ext cx="1992750" cy="1992750"/>
                </a:xfrm>
                <a:prstGeom prst="rect">
                  <a:avLst/>
                </a:prstGeom>
              </p:spPr>
            </p:pic>
          </p:grpSp>
          <p:sp>
            <p:nvSpPr>
              <p:cNvPr id="28" name="文本框 27"/>
              <p:cNvSpPr txBox="1"/>
              <p:nvPr/>
            </p:nvSpPr>
            <p:spPr>
              <a:xfrm>
                <a:off x="1315066" y="3844535"/>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03</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5" name="文本框 34"/>
            <p:cNvSpPr txBox="1"/>
            <p:nvPr/>
          </p:nvSpPr>
          <p:spPr>
            <a:xfrm>
              <a:off x="2351755" y="3969893"/>
              <a:ext cx="31192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dirty="0">
                  <a:solidFill>
                    <a:prstClr val="black"/>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sym typeface="+mn-lt"/>
                </a:rPr>
                <a:t>n</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gọng</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líu</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grpSp>
        <p:nvGrpSpPr>
          <p:cNvPr id="46" name="组合 45"/>
          <p:cNvGrpSpPr/>
          <p:nvPr/>
        </p:nvGrpSpPr>
        <p:grpSpPr>
          <a:xfrm>
            <a:off x="3113055" y="-2856359"/>
            <a:ext cx="5712718" cy="5712718"/>
            <a:chOff x="3113055" y="-2856359"/>
            <a:chExt cx="5712718" cy="5712718"/>
          </a:xfrm>
        </p:grpSpPr>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13055" y="-2856359"/>
              <a:ext cx="5712718" cy="5712718"/>
            </a:xfrm>
            <a:prstGeom prst="rect">
              <a:avLst/>
            </a:prstGeom>
          </p:spPr>
        </p:pic>
        <p:sp>
          <p:nvSpPr>
            <p:cNvPr id="43" name="矩形 259"/>
            <p:cNvSpPr>
              <a:spLocks noChangeArrowheads="1"/>
            </p:cNvSpPr>
            <p:nvPr/>
          </p:nvSpPr>
          <p:spPr bwMode="auto">
            <a:xfrm>
              <a:off x="4435576" y="957000"/>
              <a:ext cx="30701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Từ</a:t>
              </a:r>
              <a:r>
                <a:rPr kumimoji="0" lang="en-US" altLang="zh-CN" sz="4000" b="1" i="0" u="none" strike="noStrike" kern="1200" cap="all" spc="0" normalizeH="0" baseline="0" noProof="0" dirty="0">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khó</a:t>
              </a:r>
              <a:endParaRPr kumimoji="0" lang="zh-CN" altLang="en-US" sz="4000" b="1" i="0" u="none" strike="noStrike" kern="1200" cap="all" spc="0" normalizeH="0" baseline="0" noProof="0" dirty="0">
                <a:ln w="19050">
                  <a:solidFill>
                    <a:prstClr val="black">
                      <a:lumMod val="85000"/>
                      <a:lumOff val="15000"/>
                    </a:prstClr>
                  </a:solidFill>
                </a:ln>
                <a:solidFill>
                  <a:srgbClr val="92D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38" name="图片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7192" y="5660229"/>
            <a:ext cx="2979637" cy="870673"/>
          </a:xfrm>
          <a:prstGeom prst="rect">
            <a:avLst/>
          </a:prstGeom>
        </p:spPr>
      </p:pic>
      <p:pic>
        <p:nvPicPr>
          <p:cNvPr id="44" name="图片 43"/>
          <p:cNvPicPr>
            <a:picLocks noChangeAspect="1"/>
          </p:cNvPicPr>
          <p:nvPr/>
        </p:nvPicPr>
        <p:blipFill rotWithShape="1">
          <a:blip r:embed="rId11">
            <a:extLst>
              <a:ext uri="{28A0092B-C50C-407E-A947-70E740481C1C}">
                <a14:useLocalDpi xmlns:a14="http://schemas.microsoft.com/office/drawing/2010/main" val="0"/>
              </a:ext>
            </a:extLst>
          </a:blip>
          <a:srcRect t="52213"/>
          <a:stretch>
            <a:fillRect/>
          </a:stretch>
        </p:blipFill>
        <p:spPr>
          <a:xfrm>
            <a:off x="171009" y="5914877"/>
            <a:ext cx="12192000" cy="735462"/>
          </a:xfrm>
          <a:prstGeom prst="rect">
            <a:avLst/>
          </a:prstGeom>
        </p:spPr>
      </p:pic>
      <p:grpSp>
        <p:nvGrpSpPr>
          <p:cNvPr id="42" name="组合 41"/>
          <p:cNvGrpSpPr/>
          <p:nvPr/>
        </p:nvGrpSpPr>
        <p:grpSpPr>
          <a:xfrm>
            <a:off x="6454709" y="1793420"/>
            <a:ext cx="4526701" cy="1846815"/>
            <a:chOff x="6544421" y="1365714"/>
            <a:chExt cx="4526701" cy="1846815"/>
          </a:xfrm>
        </p:grpSpPr>
        <p:grpSp>
          <p:nvGrpSpPr>
            <p:cNvPr id="32" name="组合 31"/>
            <p:cNvGrpSpPr/>
            <p:nvPr/>
          </p:nvGrpSpPr>
          <p:grpSpPr>
            <a:xfrm>
              <a:off x="6544421" y="1365714"/>
              <a:ext cx="4526701" cy="1846815"/>
              <a:chOff x="6544421" y="1365714"/>
              <a:chExt cx="4526701" cy="1846815"/>
            </a:xfrm>
          </p:grpSpPr>
          <p:grpSp>
            <p:nvGrpSpPr>
              <p:cNvPr id="18" name="组合 17"/>
              <p:cNvGrpSpPr/>
              <p:nvPr/>
            </p:nvGrpSpPr>
            <p:grpSpPr>
              <a:xfrm>
                <a:off x="6544421" y="1365714"/>
                <a:ext cx="4526701" cy="1846815"/>
                <a:chOff x="7144190" y="1631185"/>
                <a:chExt cx="4526701" cy="1846815"/>
              </a:xfrm>
            </p:grpSpPr>
            <p:sp>
              <p:nvSpPr>
                <p:cNvPr id="17" name="矩形: 圆角 16"/>
                <p:cNvSpPr/>
                <p:nvPr/>
              </p:nvSpPr>
              <p:spPr>
                <a:xfrm>
                  <a:off x="8084572" y="2593257"/>
                  <a:ext cx="3586319" cy="669824"/>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2" name="图片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44190" y="1631185"/>
                  <a:ext cx="1846815" cy="1846815"/>
                </a:xfrm>
                <a:prstGeom prst="rect">
                  <a:avLst/>
                </a:prstGeom>
              </p:spPr>
            </p:pic>
          </p:grpSp>
          <p:sp>
            <p:nvSpPr>
              <p:cNvPr id="27" name="文本框 26"/>
              <p:cNvSpPr txBox="1"/>
              <p:nvPr/>
            </p:nvSpPr>
            <p:spPr>
              <a:xfrm>
                <a:off x="6997853" y="2349423"/>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02</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4" name="文本框 33"/>
            <p:cNvSpPr txBox="1"/>
            <p:nvPr/>
          </p:nvSpPr>
          <p:spPr>
            <a:xfrm>
              <a:off x="8049106" y="2431552"/>
              <a:ext cx="28071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tròn</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trịa</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pic>
        <p:nvPicPr>
          <p:cNvPr id="51" name="图片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16314" y="5621173"/>
            <a:ext cx="971414" cy="1074756"/>
          </a:xfrm>
          <a:prstGeom prst="rect">
            <a:avLst/>
          </a:prstGeom>
        </p:spPr>
      </p:pic>
      <p:pic>
        <p:nvPicPr>
          <p:cNvPr id="52" name="图片 5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45171" y="5901974"/>
            <a:ext cx="651839" cy="728078"/>
          </a:xfrm>
          <a:prstGeom prst="rect">
            <a:avLst/>
          </a:prstGeom>
        </p:spPr>
      </p:pic>
      <p:pic>
        <p:nvPicPr>
          <p:cNvPr id="53" name="图片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23348" y="585957"/>
            <a:ext cx="1303954" cy="1259753"/>
          </a:xfrm>
          <a:prstGeom prst="rect">
            <a:avLst/>
          </a:prstGeom>
        </p:spPr>
      </p:pic>
      <p:pic>
        <p:nvPicPr>
          <p:cNvPr id="54" name="图片 5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47" name="图片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50" name="图片 4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spTree>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5 1.03287 L -0.025 1.03333 C -0.02578 1.02569 -0.02656 1.01852 -0.02708 1.01157 C -0.0276 1.00532 -0.02786 0.99861 -0.02812 0.99236 C -0.0289 0.98102 -0.02981 0.96968 -0.0302 0.95833 C -0.03424 0.8706 -0.0302 0.92986 -0.03437 0.87315 C -0.03372 0.78796 -0.03359 0.70255 -0.03229 0.61759 C -0.03229 0.60949 -0.03086 0.60185 -0.0302 0.59398 C -0.02981 0.58912 -0.02968 0.58403 -0.02916 0.57917 C -0.02825 0.56829 -0.02669 0.55787 -0.02604 0.54722 C -0.02487 0.52338 -0.02422 0.5037 -0.02187 0.48125 C -0.02148 0.47616 -0.02057 0.47106 -0.01979 0.4662 C -0.01914 0.45394 -0.01862 0.4419 -0.0177 0.43009 C -0.01653 0.40995 -0.01445 0.39028 -0.01354 0.37037 C -0.01328 0.36181 -0.01315 0.35301 -0.0125 0.34491 C -0.01185 0.33472 -0.01054 0.32477 -0.00937 0.31481 C -0.00911 0.31204 -0.00872 0.30903 -0.00833 0.30648 C -0.00768 0.29792 -0.00729 0.28912 -0.00625 0.28079 C -0.00573 0.27546 -0.00338 0.26644 -0.00208 0.26181 C -0.00182 0.2537 -0.00169 0.24606 -0.00104 0.23819 C -0.00026 0.22731 0.00078 0.21667 0.00209 0.20625 C 0.00235 0.20347 0.00287 0.20046 0.00313 0.19769 C 0.00508 0.17361 0.00287 0.18796 0.00521 0.17431 C 0.00482 0.15301 0.00469 0.13148 0.00417 0.11042 C 0.00391 0.10532 0.00339 0.10023 0.00313 0.0956 C 0.00261 0.08843 0.00261 0.08125 0.00209 0.07431 C 0.00157 0.06898 0.00013 0.06435 -3.33333E-6 0.05926 C -0.00065 0.03935 -3.33333E-6 0.01944 -3.33333E-6 -0.00023 L -3.33333E-6 0 " pathEditMode="relative" rAng="0" ptsTypes="AAAAAAAAAAAAAAAAAAAAAAAAAAAAA">
                                      <p:cBhvr>
                                        <p:cTn id="6" dur="2000" fill="hold"/>
                                        <p:tgtEl>
                                          <p:spTgt spid="46"/>
                                        </p:tgtEl>
                                        <p:attrNameLst>
                                          <p:attrName>ppt_x</p:attrName>
                                          <p:attrName>ppt_y</p:attrName>
                                        </p:attrNameLst>
                                      </p:cBhvr>
                                      <p:rCtr x="1042" y="-51644"/>
                                    </p:animMotion>
                                  </p:childTnLst>
                                </p:cTn>
                              </p:par>
                            </p:childTnLst>
                          </p:cTn>
                        </p:par>
                        <p:par>
                          <p:cTn id="7" fill="hold">
                            <p:stCondLst>
                              <p:cond delay="2000"/>
                            </p:stCondLst>
                            <p:childTnLst>
                              <p:par>
                                <p:cTn id="8" presetID="12" presetClass="entr" presetSubtype="8" fill="hold" nodeType="afterEffect">
                                  <p:stCondLst>
                                    <p:cond delay="0"/>
                                  </p:stCondLst>
                                  <p:childTnLst>
                                    <p:set>
                                      <p:cBhvr>
                                        <p:cTn id="9" dur="1" fill="hold">
                                          <p:stCondLst>
                                            <p:cond delay="0"/>
                                          </p:stCondLst>
                                        </p:cTn>
                                        <p:tgtEl>
                                          <p:spTgt spid="39"/>
                                        </p:tgtEl>
                                        <p:attrNameLst>
                                          <p:attrName>style.visibility</p:attrName>
                                        </p:attrNameLst>
                                      </p:cBhvr>
                                      <p:to>
                                        <p:strVal val="visible"/>
                                      </p:to>
                                    </p:set>
                                    <p:anim calcmode="lin" valueType="num">
                                      <p:cBhvr additive="base">
                                        <p:cTn id="10" dur="500"/>
                                        <p:tgtEl>
                                          <p:spTgt spid="39"/>
                                        </p:tgtEl>
                                        <p:attrNameLst>
                                          <p:attrName>ppt_x</p:attrName>
                                        </p:attrNameLst>
                                      </p:cBhvr>
                                      <p:tavLst>
                                        <p:tav tm="0">
                                          <p:val>
                                            <p:strVal val="#ppt_x-#ppt_w*1.125000"/>
                                          </p:val>
                                        </p:tav>
                                        <p:tav tm="100000">
                                          <p:val>
                                            <p:strVal val="#ppt_x"/>
                                          </p:val>
                                        </p:tav>
                                      </p:tavLst>
                                    </p:anim>
                                    <p:animEffect transition="in" filter="wipe(right)">
                                      <p:cBhvr>
                                        <p:cTn id="11" dur="500"/>
                                        <p:tgtEl>
                                          <p:spTgt spid="39"/>
                                        </p:tgtEl>
                                      </p:cBhvr>
                                    </p:animEffect>
                                  </p:childTnLst>
                                </p:cTn>
                              </p:par>
                            </p:childTnLst>
                          </p:cTn>
                        </p:par>
                        <p:par>
                          <p:cTn id="12" fill="hold">
                            <p:stCondLst>
                              <p:cond delay="2500"/>
                            </p:stCondLst>
                            <p:childTnLst>
                              <p:par>
                                <p:cTn id="13" presetID="12" presetClass="entr" presetSubtype="8"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ppt_x</p:attrName>
                                        </p:attrNameLst>
                                      </p:cBhvr>
                                      <p:tavLst>
                                        <p:tav tm="0">
                                          <p:val>
                                            <p:strVal val="#ppt_x-#ppt_w*1.125000"/>
                                          </p:val>
                                        </p:tav>
                                        <p:tav tm="100000">
                                          <p:val>
                                            <p:strVal val="#ppt_x"/>
                                          </p:val>
                                        </p:tav>
                                      </p:tavLst>
                                    </p:anim>
                                    <p:animEffect transition="in" filter="wipe(right)">
                                      <p:cBhvr>
                                        <p:cTn id="16" dur="500"/>
                                        <p:tgtEl>
                                          <p:spTgt spid="42"/>
                                        </p:tgtEl>
                                      </p:cBhvr>
                                    </p:animEffect>
                                  </p:childTnLst>
                                </p:cTn>
                              </p:par>
                            </p:childTnLst>
                          </p:cTn>
                        </p:par>
                        <p:par>
                          <p:cTn id="17" fill="hold">
                            <p:stCondLst>
                              <p:cond delay="3000"/>
                            </p:stCondLst>
                            <p:childTnLst>
                              <p:par>
                                <p:cTn id="18" presetID="12" presetClass="entr" presetSubtype="8"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p:tgtEl>
                                          <p:spTgt spid="40"/>
                                        </p:tgtEl>
                                        <p:attrNameLst>
                                          <p:attrName>ppt_x</p:attrName>
                                        </p:attrNameLst>
                                      </p:cBhvr>
                                      <p:tavLst>
                                        <p:tav tm="0">
                                          <p:val>
                                            <p:strVal val="#ppt_x-#ppt_w*1.125000"/>
                                          </p:val>
                                        </p:tav>
                                        <p:tav tm="100000">
                                          <p:val>
                                            <p:strVal val="#ppt_x"/>
                                          </p:val>
                                        </p:tav>
                                      </p:tavLst>
                                    </p:anim>
                                    <p:animEffect transition="in" filter="wipe(right)">
                                      <p:cBhvr>
                                        <p:cTn id="21" dur="500"/>
                                        <p:tgtEl>
                                          <p:spTgt spid="40"/>
                                        </p:tgtEl>
                                      </p:cBhvr>
                                    </p:animEffect>
                                  </p:childTnLst>
                                </p:cTn>
                              </p:par>
                            </p:childTnLst>
                          </p:cTn>
                        </p:par>
                        <p:par>
                          <p:cTn id="22" fill="hold">
                            <p:stCondLst>
                              <p:cond delay="3500"/>
                            </p:stCondLst>
                            <p:childTnLst>
                              <p:par>
                                <p:cTn id="23" presetID="12" presetClass="entr" presetSubtype="8"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p:tgtEl>
                                          <p:spTgt spid="41"/>
                                        </p:tgtEl>
                                        <p:attrNameLst>
                                          <p:attrName>ppt_x</p:attrName>
                                        </p:attrNameLst>
                                      </p:cBhvr>
                                      <p:tavLst>
                                        <p:tav tm="0">
                                          <p:val>
                                            <p:strVal val="#ppt_x-#ppt_w*1.125000"/>
                                          </p:val>
                                        </p:tav>
                                        <p:tav tm="100000">
                                          <p:val>
                                            <p:strVal val="#ppt_x"/>
                                          </p:val>
                                        </p:tav>
                                      </p:tavLst>
                                    </p:anim>
                                    <p:animEffect transition="in" filter="wipe(right)">
                                      <p:cBhvr>
                                        <p:cTn id="26" dur="500"/>
                                        <p:tgtEl>
                                          <p:spTgt spid="41"/>
                                        </p:tgtEl>
                                      </p:cBhvr>
                                    </p:animEffect>
                                  </p:childTnLst>
                                </p:cTn>
                              </p:par>
                              <p:par>
                                <p:cTn id="27" presetID="10" presetClass="entr" presetSubtype="0" fill="hold" nodeType="withEffect">
                                  <p:stCondLst>
                                    <p:cond delay="40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8" presetClass="emph" presetSubtype="0" repeatCount="indefinite" fill="hold" nodeType="withEffect">
                                  <p:stCondLst>
                                    <p:cond delay="400"/>
                                  </p:stCondLst>
                                  <p:childTnLst>
                                    <p:animRot by="21600000">
                                      <p:cBhvr>
                                        <p:cTn id="31" dur="2700" fill="hold"/>
                                        <p:tgtEl>
                                          <p:spTgt spid="53"/>
                                        </p:tgtEl>
                                        <p:attrNameLst>
                                          <p:attrName>r</p:attrName>
                                        </p:attrNameLst>
                                      </p:cBhvr>
                                    </p:animRot>
                                  </p:childTnLst>
                                </p:cTn>
                              </p:par>
                              <p:par>
                                <p:cTn id="32" presetID="42" presetClass="entr" presetSubtype="0" fill="hold" nodeType="withEffect">
                                  <p:stCondLst>
                                    <p:cond delay="200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1000"/>
                                        <p:tgtEl>
                                          <p:spTgt spid="54"/>
                                        </p:tgtEl>
                                      </p:cBhvr>
                                    </p:animEffect>
                                    <p:anim calcmode="lin" valueType="num">
                                      <p:cBhvr>
                                        <p:cTn id="35" dur="1000" fill="hold"/>
                                        <p:tgtEl>
                                          <p:spTgt spid="54"/>
                                        </p:tgtEl>
                                        <p:attrNameLst>
                                          <p:attrName>ppt_x</p:attrName>
                                        </p:attrNameLst>
                                      </p:cBhvr>
                                      <p:tavLst>
                                        <p:tav tm="0">
                                          <p:val>
                                            <p:strVal val="#ppt_x"/>
                                          </p:val>
                                        </p:tav>
                                        <p:tav tm="100000">
                                          <p:val>
                                            <p:strVal val="#ppt_x"/>
                                          </p:val>
                                        </p:tav>
                                      </p:tavLst>
                                    </p:anim>
                                    <p:anim calcmode="lin" valueType="num">
                                      <p:cBhvr>
                                        <p:cTn id="3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Giải</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nghĩa</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từ</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929370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2191370" y="748505"/>
            <a:ext cx="10000629" cy="823752"/>
          </a:xfrm>
          <a:prstGeom prst="rect">
            <a:avLst/>
          </a:prstGeom>
        </p:spPr>
        <p:txBody>
          <a:bodyPr wrap="square">
            <a:spAutoFit/>
          </a:bodyPr>
          <a:lstStyle/>
          <a:p>
            <a:pPr lvl="0" algn="just">
              <a:lnSpc>
                <a:spcPct val="150000"/>
              </a:lnSpc>
              <a:defRPr/>
            </a:pP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Khoan</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thai</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thong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thả</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nhẹ</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nhàng</a:t>
            </a: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5" name="Rectangle: Rounded Corners 34">
            <a:extLst>
              <a:ext uri="{FF2B5EF4-FFF2-40B4-BE49-F238E27FC236}">
                <a16:creationId xmlns:a16="http://schemas.microsoft.com/office/drawing/2014/main" id="{F5FBB907-F111-44B4-9330-80DDC517023A}"/>
              </a:ext>
            </a:extLst>
          </p:cNvPr>
          <p:cNvSpPr/>
          <p:nvPr/>
        </p:nvSpPr>
        <p:spPr>
          <a:xfrm>
            <a:off x="4758008" y="20596"/>
            <a:ext cx="3311371" cy="5639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
                <a:cs typeface="+mn-cs"/>
              </a:rPr>
              <a:t>Giải</a:t>
            </a:r>
            <a:r>
              <a:rPr kumimoji="0" lang="en-US" sz="3200" b="0" i="0" u="none" strike="noStrike" kern="1200" cap="none" spc="0" normalizeH="0" baseline="0" noProof="0" dirty="0">
                <a:ln>
                  <a:noFill/>
                </a:ln>
                <a:solidFill>
                  <a:prstClr val="white"/>
                </a:solidFill>
                <a:effectLst/>
                <a:uLnTx/>
                <a:uFillTx/>
                <a:latin typeface="Arial"/>
                <a:cs typeface="+mn-cs"/>
              </a:rPr>
              <a:t> </a:t>
            </a:r>
            <a:r>
              <a:rPr kumimoji="0" lang="en-US" sz="3200" b="0" i="0" u="none" strike="noStrike" kern="1200" cap="none" spc="0" normalizeH="0" baseline="0" noProof="0" dirty="0" err="1">
                <a:ln>
                  <a:noFill/>
                </a:ln>
                <a:solidFill>
                  <a:prstClr val="white"/>
                </a:solidFill>
                <a:effectLst/>
                <a:uLnTx/>
                <a:uFillTx/>
                <a:latin typeface="Arial"/>
                <a:cs typeface="+mn-cs"/>
              </a:rPr>
              <a:t>nghĩa</a:t>
            </a:r>
            <a:r>
              <a:rPr kumimoji="0" lang="en-US" sz="3200" b="0" i="0" u="none" strike="noStrike" kern="1200" cap="none" spc="0" normalizeH="0" baseline="0" noProof="0" dirty="0">
                <a:ln>
                  <a:noFill/>
                </a:ln>
                <a:solidFill>
                  <a:prstClr val="white"/>
                </a:solidFill>
                <a:effectLst/>
                <a:uLnTx/>
                <a:uFillTx/>
                <a:latin typeface="Arial"/>
                <a:cs typeface="+mn-cs"/>
              </a:rPr>
              <a:t> </a:t>
            </a:r>
            <a:r>
              <a:rPr kumimoji="0" lang="en-US" sz="3200" b="0" i="0" u="none" strike="noStrike" kern="1200" cap="none" spc="0" normalizeH="0" baseline="0" noProof="0" dirty="0" err="1">
                <a:ln>
                  <a:noFill/>
                </a:ln>
                <a:solidFill>
                  <a:prstClr val="white"/>
                </a:solidFill>
                <a:effectLst/>
                <a:uLnTx/>
                <a:uFillTx/>
                <a:latin typeface="Arial"/>
                <a:cs typeface="+mn-cs"/>
              </a:rPr>
              <a:t>từ</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pic>
        <p:nvPicPr>
          <p:cNvPr id="1026" name="Picture 2" descr="Dáng đi của bạn như thế nào? Câu trả lời sẽ tiết lộ những điều bí ẩn v –  ULA Vietnam">
            <a:extLst>
              <a:ext uri="{FF2B5EF4-FFF2-40B4-BE49-F238E27FC236}">
                <a16:creationId xmlns:a16="http://schemas.microsoft.com/office/drawing/2014/main" id="{59694009-0898-4B39-93A6-7309AE5F1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25" y="1666492"/>
            <a:ext cx="3335338" cy="4443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9348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736847" y="1262855"/>
            <a:ext cx="10874128" cy="820674"/>
          </a:xfrm>
          <a:prstGeom prst="rect">
            <a:avLst/>
          </a:prstGeom>
        </p:spPr>
        <p:txBody>
          <a:bodyPr wrap="square">
            <a:spAutoFit/>
          </a:bodyPr>
          <a:lstStyle/>
          <a:p>
            <a:pPr lvl="0" algn="just">
              <a:lnSpc>
                <a:spcPct val="150000"/>
              </a:lnSpc>
              <a:defRPr/>
            </a:pP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Tỉnh</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khô</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vẻ</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mặt</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lộ</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thái</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độ</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gì</a:t>
            </a:r>
            <a:endPar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135F5F4C-8361-433D-B705-725C52499DDD}"/>
              </a:ext>
            </a:extLst>
          </p:cNvPr>
          <p:cNvPicPr>
            <a:picLocks noChangeAspect="1"/>
          </p:cNvPicPr>
          <p:nvPr/>
        </p:nvPicPr>
        <p:blipFill>
          <a:blip r:embed="rId2"/>
          <a:stretch>
            <a:fillRect/>
          </a:stretch>
        </p:blipFill>
        <p:spPr>
          <a:xfrm>
            <a:off x="3894620" y="2533650"/>
            <a:ext cx="4563580" cy="3194506"/>
          </a:xfrm>
          <a:prstGeom prst="rect">
            <a:avLst/>
          </a:prstGeom>
        </p:spPr>
      </p:pic>
    </p:spTree>
    <p:extLst>
      <p:ext uri="{BB962C8B-B14F-4D97-AF65-F5344CB8AC3E}">
        <p14:creationId xmlns:p14="http://schemas.microsoft.com/office/powerpoint/2010/main" val="34003714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604340306"/>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288</TotalTime>
  <Words>789</Words>
  <Application>Microsoft Office PowerPoint</Application>
  <PresentationFormat>Widescreen</PresentationFormat>
  <Paragraphs>106</Paragraphs>
  <Slides>20</Slides>
  <Notes>17</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20</vt:i4>
      </vt:variant>
    </vt:vector>
  </HeadingPairs>
  <TitlesOfParts>
    <vt:vector size="40" baseType="lpstr">
      <vt:lpstr>等线</vt:lpstr>
      <vt:lpstr>等线</vt:lpstr>
      <vt:lpstr>Microsoft YaHei</vt:lpstr>
      <vt:lpstr>Arial</vt:lpstr>
      <vt:lpstr>Arial Black</vt:lpstr>
      <vt:lpstr>Arial-Rounded</vt:lpstr>
      <vt:lpstr>Calibri</vt:lpstr>
      <vt:lpstr>Calibri Light</vt:lpstr>
      <vt:lpstr>Coiny</vt:lpstr>
      <vt:lpstr>Gloria Hallelujah</vt:lpstr>
      <vt:lpstr>Lato Hairline</vt:lpstr>
      <vt:lpstr>Lato Light</vt:lpstr>
      <vt:lpstr>Lato Regular</vt:lpstr>
      <vt:lpstr>Times New Roman</vt:lpstr>
      <vt:lpstr>UTM Avo</vt:lpstr>
      <vt:lpstr>2_Office 主题​​</vt:lpstr>
      <vt:lpstr>1_Office Theme</vt:lpstr>
      <vt:lpstr>4_Office 主题</vt:lpstr>
      <vt:lpstr>Office 主题</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45</cp:revision>
  <dcterms:created xsi:type="dcterms:W3CDTF">2022-06-29T15:12:02Z</dcterms:created>
  <dcterms:modified xsi:type="dcterms:W3CDTF">2024-11-04T06:26:56Z</dcterms:modified>
</cp:coreProperties>
</file>