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7" r:id="rId2"/>
    <p:sldId id="278" r:id="rId3"/>
    <p:sldId id="256" r:id="rId4"/>
    <p:sldId id="259" r:id="rId5"/>
    <p:sldId id="274" r:id="rId6"/>
    <p:sldId id="281" r:id="rId7"/>
    <p:sldId id="276" r:id="rId8"/>
    <p:sldId id="261"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42" autoAdjust="0"/>
  </p:normalViewPr>
  <p:slideViewPr>
    <p:cSldViewPr snapToGrid="0">
      <p:cViewPr varScale="1">
        <p:scale>
          <a:sx n="59" d="100"/>
          <a:sy n="59" d="100"/>
        </p:scale>
        <p:origin x="77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26/10/2024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26/10/2024</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26/10/2024</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FDFC42E0-F2C2-226B-65A9-2F9C13778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83324" y="-102022"/>
            <a:ext cx="1887616" cy="1887616"/>
          </a:xfrm>
          <a:prstGeom prst="rect">
            <a:avLst/>
          </a:prstGeom>
        </p:spPr>
      </p:pic>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10" y="2141017"/>
            <a:ext cx="7211028" cy="205197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thuộc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Thế</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giới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tuổi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thơ</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sp>
        <p:nvSpPr>
          <p:cNvPr id="6" name="TextBox 5">
            <a:extLst>
              <a:ext uri="{FF2B5EF4-FFF2-40B4-BE49-F238E27FC236}">
                <a16:creationId xmlns:a16="http://schemas.microsoft.com/office/drawing/2014/main" id="{D72E9069-5232-0D1F-550B-AA9752B4AD5A}"/>
              </a:ext>
            </a:extLst>
          </p:cNvPr>
          <p:cNvSpPr txBox="1"/>
          <p:nvPr/>
        </p:nvSpPr>
        <p:spPr>
          <a:xfrm>
            <a:off x="3320142" y="4516308"/>
            <a:ext cx="2002971" cy="707886"/>
          </a:xfrm>
          <a:prstGeom prst="rect">
            <a:avLst/>
          </a:prstGeom>
          <a:noFill/>
        </p:spPr>
        <p:txBody>
          <a:bodyPr wrap="square" rtlCol="0">
            <a:spAutoFit/>
          </a:bodyPr>
          <a:lstStyle/>
          <a:p>
            <a:r>
              <a:rPr lang="en-US" sz="4000" b="1" dirty="0" err="1"/>
              <a:t>Tiết</a:t>
            </a:r>
            <a:r>
              <a:rPr lang="en-US" sz="4000" b="1" dirty="0"/>
              <a:t> 1</a:t>
            </a:r>
          </a:p>
        </p:txBody>
      </p:sp>
    </p:spTree>
    <p:extLst>
      <p:ext uri="{BB962C8B-B14F-4D97-AF65-F5344CB8AC3E}">
        <p14:creationId xmlns:p14="http://schemas.microsoft.com/office/powerpoint/2010/main" val="236791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307475" cy="584775"/>
          </a:xfrm>
          <a:prstGeom prst="rect">
            <a:avLst/>
          </a:prstGeom>
          <a:noFill/>
        </p:spPr>
        <p:txBody>
          <a:bodyPr wrap="square" rtlCol="0">
            <a:spAutoFit/>
          </a:bodyPr>
          <a:lstStyle/>
          <a:p>
            <a:pPr algn="just"/>
            <a:r>
              <a:rPr lang="en-US" sz="3200" b="1" dirty="0">
                <a:solidFill>
                  <a:srgbClr val="7A1729"/>
                </a:solidFill>
                <a:latin typeface="Calibri" panose="020F0502020204030204" pitchFamily="34" charset="0"/>
                <a:cs typeface="Calibri" panose="020F0502020204030204" pitchFamily="34" charset="0"/>
              </a:rPr>
              <a:t>1. </a:t>
            </a:r>
            <a:r>
              <a:rPr lang="vi-VN" sz="3200" dirty="0">
                <a:solidFill>
                  <a:srgbClr val="7A1729"/>
                </a:solidFill>
                <a:latin typeface="Calibri" panose="020F0502020204030204" pitchFamily="34" charset="0"/>
                <a:cs typeface="Calibri" panose="020F0502020204030204" pitchFamily="34" charset="0"/>
              </a:rPr>
              <a:t> Đọc 1 câu chuyện đã học và thực hiện yêu cầu</a:t>
            </a: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331089"/>
            <a:ext cx="11875269" cy="5281293"/>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79EBBB32-60EF-F5A5-8AAC-CE0EC6A28CBF}"/>
              </a:ext>
            </a:extLst>
          </p:cNvPr>
          <p:cNvPicPr>
            <a:picLocks noChangeAspect="1"/>
          </p:cNvPicPr>
          <p:nvPr/>
        </p:nvPicPr>
        <p:blipFill>
          <a:blip r:embed="rId5"/>
          <a:stretch>
            <a:fillRect/>
          </a:stretch>
        </p:blipFill>
        <p:spPr>
          <a:xfrm>
            <a:off x="1682850" y="1638480"/>
            <a:ext cx="8685489" cy="4484527"/>
          </a:xfrm>
          <a:prstGeom prst="rect">
            <a:avLst/>
          </a:prstGeom>
        </p:spPr>
      </p:pic>
    </p:spTree>
    <p:extLst>
      <p:ext uri="{BB962C8B-B14F-4D97-AF65-F5344CB8AC3E}">
        <p14:creationId xmlns:p14="http://schemas.microsoft.com/office/powerpoint/2010/main" val="4703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707405" y="1345383"/>
              <a:ext cx="8081890" cy="3785652"/>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Câu chuyện Bộ sưu tập độc đáo: </a:t>
              </a:r>
              <a:r>
                <a:rPr lang="vi-VN" sz="2400" dirty="0">
                  <a:latin typeface="Cambria" panose="02040503050406030204" pitchFamily="18" charset="0"/>
                  <a:ea typeface="Cambria" panose="02040503050406030204" pitchFamily="18" charset="0"/>
                  <a:cs typeface="Arial" panose="020B0604020202020204" pitchFamily="34" charset="0"/>
                </a:rPr>
                <a:t>Bộ sưu tập là một bài tập về nhà của các bạn học sinh. Mỗi bạn đều cố gắng lựa chọn những bộ sưu tập thật nổi bật, thu hút các bạn trong lớp chú ý. Riêng Loan đã nghĩ ra một bộ sưu tập: thu âm lại những giọng nói của các bạn trước khi ra trường. Các bạn và thầy giáo đều bất ngờ và thán phục trước bộ sưu tập ý nghĩa này.</a:t>
              </a:r>
            </a:p>
            <a:p>
              <a:pPr algn="just"/>
              <a:r>
                <a:rPr lang="vi-VN" sz="2400" b="1" dirty="0">
                  <a:latin typeface="Cambria" panose="02040503050406030204" pitchFamily="18" charset="0"/>
                  <a:ea typeface="Cambria" panose="02040503050406030204" pitchFamily="18" charset="0"/>
                  <a:cs typeface="Arial" panose="020B0604020202020204" pitchFamily="34" charset="0"/>
                </a:rPr>
                <a:t>– Chi tiết mà em thích trong truyện là: </a:t>
              </a:r>
              <a:r>
                <a:rPr lang="vi-VN" sz="2400" dirty="0">
                  <a:latin typeface="Cambria" panose="02040503050406030204" pitchFamily="18" charset="0"/>
                  <a:ea typeface="Cambria" panose="02040503050406030204" pitchFamily="18" charset="0"/>
                  <a:cs typeface="Arial" panose="020B0604020202020204" pitchFamily="34" charset="0"/>
                </a:rPr>
                <a:t>Bạn Loan nói: “Gì cũng được. Chúng mình sắp chuyển cấp rồi”. Đây là chi tiết cho thấy sự hồn nhiên, thoải mái của Loan, mong muốn bộ sưu tập có những giọng nói tự nhiên, đa dạng, không gò ép các bạn.</a:t>
              </a:r>
              <a:endParaRPr lang="en-US" sz="24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564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2. </a:t>
            </a:r>
            <a:r>
              <a:rPr lang="vi-VN" sz="4000" b="1" dirty="0">
                <a:solidFill>
                  <a:srgbClr val="7A1729"/>
                </a:solidFill>
                <a:latin typeface="Calibri" panose="020F0502020204030204" pitchFamily="34" charset="0"/>
                <a:cs typeface="Calibri" panose="020F0502020204030204" pitchFamily="34" charset="0"/>
              </a:rPr>
              <a:t>Chơi trò chơi: Tìm từ đồng nghĩa.</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DC4CC9-CC59-5DA0-0A29-E95F031272F1}"/>
              </a:ext>
            </a:extLst>
          </p:cNvPr>
          <p:cNvPicPr>
            <a:picLocks noChangeAspect="1"/>
          </p:cNvPicPr>
          <p:nvPr/>
        </p:nvPicPr>
        <p:blipFill>
          <a:blip r:embed="rId5"/>
          <a:stretch>
            <a:fillRect/>
          </a:stretch>
        </p:blipFill>
        <p:spPr>
          <a:xfrm>
            <a:off x="773806" y="1838747"/>
            <a:ext cx="10162884" cy="3161517"/>
          </a:xfrm>
          <a:prstGeom prst="rect">
            <a:avLst/>
          </a:prstGeom>
        </p:spPr>
      </p:pic>
    </p:spTree>
    <p:extLst>
      <p:ext uri="{BB962C8B-B14F-4D97-AF65-F5344CB8AC3E}">
        <p14:creationId xmlns:p14="http://schemas.microsoft.com/office/powerpoint/2010/main" val="863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277793"/>
            <a:ext cx="11875269" cy="6334590"/>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18157" y="4896091"/>
            <a:ext cx="1632206" cy="2082207"/>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C97BA88-F2AC-6A7C-97E1-328E88765F70}"/>
              </a:ext>
            </a:extLst>
          </p:cNvPr>
          <p:cNvPicPr>
            <a:picLocks noChangeAspect="1"/>
          </p:cNvPicPr>
          <p:nvPr/>
        </p:nvPicPr>
        <p:blipFill>
          <a:blip r:embed="rId5"/>
          <a:stretch>
            <a:fillRect/>
          </a:stretch>
        </p:blipFill>
        <p:spPr>
          <a:xfrm>
            <a:off x="1757241" y="889322"/>
            <a:ext cx="8353425" cy="1676400"/>
          </a:xfrm>
          <a:prstGeom prst="rect">
            <a:avLst/>
          </a:prstGeom>
        </p:spPr>
      </p:pic>
      <p:sp>
        <p:nvSpPr>
          <p:cNvPr id="9" name="Rectangle: Rounded Corners 30">
            <a:extLst>
              <a:ext uri="{FF2B5EF4-FFF2-40B4-BE49-F238E27FC236}">
                <a16:creationId xmlns:a16="http://schemas.microsoft.com/office/drawing/2014/main" id="{82C5C005-A141-A5CF-DD61-ACDFE67114C7}"/>
              </a:ext>
            </a:extLst>
          </p:cNvPr>
          <p:cNvSpPr/>
          <p:nvPr/>
        </p:nvSpPr>
        <p:spPr>
          <a:xfrm>
            <a:off x="584859" y="3420910"/>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chút</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Rectangle: Rounded Corners 30">
            <a:extLst>
              <a:ext uri="{FF2B5EF4-FFF2-40B4-BE49-F238E27FC236}">
                <a16:creationId xmlns:a16="http://schemas.microsoft.com/office/drawing/2014/main" id="{22259876-A834-E361-E362-F41EB9885CD1}"/>
              </a:ext>
            </a:extLst>
          </p:cNvPr>
          <p:cNvSpPr/>
          <p:nvPr/>
        </p:nvSpPr>
        <p:spPr>
          <a:xfrm>
            <a:off x="596434" y="4300586"/>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lo</a:t>
            </a:r>
          </a:p>
        </p:txBody>
      </p:sp>
      <p:sp>
        <p:nvSpPr>
          <p:cNvPr id="11" name="Rectangle: Rounded Corners 30">
            <a:extLst>
              <a:ext uri="{FF2B5EF4-FFF2-40B4-BE49-F238E27FC236}">
                <a16:creationId xmlns:a16="http://schemas.microsoft.com/office/drawing/2014/main" id="{A21D6D16-3000-6146-7B55-B5CA53826A49}"/>
              </a:ext>
            </a:extLst>
          </p:cNvPr>
          <p:cNvSpPr/>
          <p:nvPr/>
        </p:nvSpPr>
        <p:spPr>
          <a:xfrm>
            <a:off x="2517830" y="3386186"/>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siêng</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năng</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2" name="Rectangle: Rounded Corners 30">
            <a:extLst>
              <a:ext uri="{FF2B5EF4-FFF2-40B4-BE49-F238E27FC236}">
                <a16:creationId xmlns:a16="http://schemas.microsoft.com/office/drawing/2014/main" id="{4D649CA5-9607-D326-F44C-E2CCE16A096E}"/>
              </a:ext>
            </a:extLst>
          </p:cNvPr>
          <p:cNvSpPr/>
          <p:nvPr/>
        </p:nvSpPr>
        <p:spPr>
          <a:xfrm>
            <a:off x="2529405" y="4265862"/>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chuyên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cần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3" name="Rectangle: Rounded Corners 30">
            <a:extLst>
              <a:ext uri="{FF2B5EF4-FFF2-40B4-BE49-F238E27FC236}">
                <a16:creationId xmlns:a16="http://schemas.microsoft.com/office/drawing/2014/main" id="{319F009B-EEA3-EF28-5A39-1CB4816B33BB}"/>
              </a:ext>
            </a:extLst>
          </p:cNvPr>
          <p:cNvSpPr/>
          <p:nvPr/>
        </p:nvSpPr>
        <p:spPr>
          <a:xfrm>
            <a:off x="4705446" y="339776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mẫn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5" name="Rectangle: Rounded Corners 30">
            <a:extLst>
              <a:ext uri="{FF2B5EF4-FFF2-40B4-BE49-F238E27FC236}">
                <a16:creationId xmlns:a16="http://schemas.microsoft.com/office/drawing/2014/main" id="{031C11A7-57F1-3964-5F00-DE2AF3A100D7}"/>
              </a:ext>
            </a:extLst>
          </p:cNvPr>
          <p:cNvSpPr/>
          <p:nvPr/>
        </p:nvSpPr>
        <p:spPr>
          <a:xfrm>
            <a:off x="4606724" y="427743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trông</a:t>
            </a:r>
            <a:r>
              <a:rPr lang="en-US" sz="2000" b="1" dirty="0">
                <a:solidFill>
                  <a:schemeClr val="tx2">
                    <a:lumMod val="75000"/>
                  </a:schemeClr>
                </a:solidFill>
                <a:latin typeface="Arial" panose="020B0604020202020204" pitchFamily="34" charset="0"/>
                <a:cs typeface="Arial" panose="020B0604020202020204" pitchFamily="34" charset="0"/>
              </a:rPr>
              <a:t> nom</a:t>
            </a:r>
          </a:p>
        </p:txBody>
      </p:sp>
      <p:sp>
        <p:nvSpPr>
          <p:cNvPr id="16" name="Rectangle: Rounded Corners 30">
            <a:extLst>
              <a:ext uri="{FF2B5EF4-FFF2-40B4-BE49-F238E27FC236}">
                <a16:creationId xmlns:a16="http://schemas.microsoft.com/office/drawing/2014/main" id="{8F7A44A5-4B51-3256-55E5-F0BFC0966F5B}"/>
              </a:ext>
            </a:extLst>
          </p:cNvPr>
          <p:cNvSpPr/>
          <p:nvPr/>
        </p:nvSpPr>
        <p:spPr>
          <a:xfrm>
            <a:off x="6476373"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chịu</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khó</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7" name="Rectangle: Rounded Corners 30">
            <a:extLst>
              <a:ext uri="{FF2B5EF4-FFF2-40B4-BE49-F238E27FC236}">
                <a16:creationId xmlns:a16="http://schemas.microsoft.com/office/drawing/2014/main" id="{8DCB43DC-C048-3A0D-FFCD-EAD9C8ED5022}"/>
              </a:ext>
            </a:extLst>
          </p:cNvPr>
          <p:cNvSpPr/>
          <p:nvPr/>
        </p:nvSpPr>
        <p:spPr>
          <a:xfrm>
            <a:off x="6377651"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vực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8" name="Rectangle: Rounded Corners 30">
            <a:extLst>
              <a:ext uri="{FF2B5EF4-FFF2-40B4-BE49-F238E27FC236}">
                <a16:creationId xmlns:a16="http://schemas.microsoft.com/office/drawing/2014/main" id="{BF581F6B-2E62-EBF5-3572-44FF72DA7CDB}"/>
              </a:ext>
            </a:extLst>
          </p:cNvPr>
          <p:cNvSpPr/>
          <p:nvPr/>
        </p:nvSpPr>
        <p:spPr>
          <a:xfrm>
            <a:off x="8270449"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bảo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vệ</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9" name="Rectangle: Rounded Corners 30">
            <a:extLst>
              <a:ext uri="{FF2B5EF4-FFF2-40B4-BE49-F238E27FC236}">
                <a16:creationId xmlns:a16="http://schemas.microsoft.com/office/drawing/2014/main" id="{7260DD63-2BBA-AFE5-B810-964D7429DF9F}"/>
              </a:ext>
            </a:extLst>
          </p:cNvPr>
          <p:cNvSpPr/>
          <p:nvPr/>
        </p:nvSpPr>
        <p:spPr>
          <a:xfrm>
            <a:off x="8171727"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săn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sóc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0" name="Rectangle: Rounded Corners 30">
            <a:extLst>
              <a:ext uri="{FF2B5EF4-FFF2-40B4-BE49-F238E27FC236}">
                <a16:creationId xmlns:a16="http://schemas.microsoft.com/office/drawing/2014/main" id="{1FCE784D-DB0C-CD72-5C9B-32CE4D5BEBD3}"/>
              </a:ext>
            </a:extLst>
          </p:cNvPr>
          <p:cNvSpPr/>
          <p:nvPr/>
        </p:nvSpPr>
        <p:spPr>
          <a:xfrm>
            <a:off x="10110824" y="342091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1" name="Rectangle: Rounded Corners 30">
            <a:extLst>
              <a:ext uri="{FF2B5EF4-FFF2-40B4-BE49-F238E27FC236}">
                <a16:creationId xmlns:a16="http://schemas.microsoft.com/office/drawing/2014/main" id="{FF711FE0-EC8A-C97A-9C2D-5BE1C4260D1C}"/>
              </a:ext>
            </a:extLst>
          </p:cNvPr>
          <p:cNvSpPr/>
          <p:nvPr/>
        </p:nvSpPr>
        <p:spPr>
          <a:xfrm>
            <a:off x="10012102" y="430058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cù</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0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44444E-6 L 0.37631 -0.3625 " pathEditMode="relative" rAng="0" ptsTypes="AA">
                                      <p:cBhvr>
                                        <p:cTn id="6" dur="2000" fill="hold"/>
                                        <p:tgtEl>
                                          <p:spTgt spid="9"/>
                                        </p:tgtEl>
                                        <p:attrNameLst>
                                          <p:attrName>ppt_x</p:attrName>
                                          <p:attrName>ppt_y</p:attrName>
                                        </p:attrNameLst>
                                      </p:cBhvr>
                                      <p:rCtr x="18815" y="-1812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6.25E-7 -2.96296E-6 L -0.06576 -0.3794 " pathEditMode="relative" rAng="0" ptsTypes="AA">
                                      <p:cBhvr>
                                        <p:cTn id="10" dur="2000" fill="hold"/>
                                        <p:tgtEl>
                                          <p:spTgt spid="11"/>
                                        </p:tgtEl>
                                        <p:attrNameLst>
                                          <p:attrName>ppt_x</p:attrName>
                                          <p:attrName>ppt_y</p:attrName>
                                        </p:attrNameLst>
                                      </p:cBhvr>
                                      <p:rCtr x="-3294" y="-189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33333E-6 L -0.18308 -0.38102 " pathEditMode="relative" rAng="0" ptsTypes="AA">
                                      <p:cBhvr>
                                        <p:cTn id="14" dur="2000" fill="hold"/>
                                        <p:tgtEl>
                                          <p:spTgt spid="13"/>
                                        </p:tgtEl>
                                        <p:attrNameLst>
                                          <p:attrName>ppt_x</p:attrName>
                                          <p:attrName>ppt_y</p:attrName>
                                        </p:attrNameLst>
                                      </p:cBhvr>
                                      <p:rCtr x="-9154" y="-190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7037E-6 L -0.31484 -0.41135 " pathEditMode="relative" rAng="0" ptsTypes="AA">
                                      <p:cBhvr>
                                        <p:cTn id="18" dur="2000" fill="hold"/>
                                        <p:tgtEl>
                                          <p:spTgt spid="16"/>
                                        </p:tgtEl>
                                        <p:attrNameLst>
                                          <p:attrName>ppt_x</p:attrName>
                                          <p:attrName>ppt_y</p:attrName>
                                        </p:attrNameLst>
                                      </p:cBhvr>
                                      <p:rCtr x="-15742" y="-205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3.7037E-6 L -0.03685 -0.36574 " pathEditMode="relative" rAng="0" ptsTypes="AA">
                                      <p:cBhvr>
                                        <p:cTn id="22" dur="2000" fill="hold"/>
                                        <p:tgtEl>
                                          <p:spTgt spid="18"/>
                                        </p:tgtEl>
                                        <p:attrNameLst>
                                          <p:attrName>ppt_x</p:attrName>
                                          <p:attrName>ppt_y</p:attrName>
                                        </p:attrNameLst>
                                      </p:cBhvr>
                                      <p:rCtr x="-1849" y="-182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125E-6 4.44444E-6 L -0.1375 -0.36922 " pathEditMode="relative" rAng="0" ptsTypes="AA">
                                      <p:cBhvr>
                                        <p:cTn id="26" dur="2000" fill="hold"/>
                                        <p:tgtEl>
                                          <p:spTgt spid="20"/>
                                        </p:tgtEl>
                                        <p:attrNameLst>
                                          <p:attrName>ppt_x</p:attrName>
                                          <p:attrName>ppt_y</p:attrName>
                                        </p:attrNameLst>
                                      </p:cBhvr>
                                      <p:rCtr x="-6875" y="-1847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3.7037E-6 L 0.41705 -0.49908 " pathEditMode="relative" rAng="0" ptsTypes="AA">
                                      <p:cBhvr>
                                        <p:cTn id="30" dur="2000" fill="hold"/>
                                        <p:tgtEl>
                                          <p:spTgt spid="10"/>
                                        </p:tgtEl>
                                        <p:attrNameLst>
                                          <p:attrName>ppt_x</p:attrName>
                                          <p:attrName>ppt_y</p:attrName>
                                        </p:attrNameLst>
                                      </p:cBhvr>
                                      <p:rCtr x="20846" y="-249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6 L -0.09323 -0.50926 " pathEditMode="relative" rAng="0" ptsTypes="AA">
                                      <p:cBhvr>
                                        <p:cTn id="34" dur="2000" fill="hold"/>
                                        <p:tgtEl>
                                          <p:spTgt spid="12"/>
                                        </p:tgtEl>
                                        <p:attrNameLst>
                                          <p:attrName>ppt_x</p:attrName>
                                          <p:attrName>ppt_y</p:attrName>
                                        </p:attrNameLst>
                                      </p:cBhvr>
                                      <p:rCtr x="-4661" y="-2546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4.07407E-6 L 0.05026 -0.53796 " pathEditMode="relative" rAng="0" ptsTypes="AA">
                                      <p:cBhvr>
                                        <p:cTn id="38" dur="2000" fill="hold"/>
                                        <p:tgtEl>
                                          <p:spTgt spid="15"/>
                                        </p:tgtEl>
                                        <p:attrNameLst>
                                          <p:attrName>ppt_x</p:attrName>
                                          <p:attrName>ppt_y</p:attrName>
                                        </p:attrNameLst>
                                      </p:cBhvr>
                                      <p:rCtr x="2513" y="-2689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1.48148E-6 L 0.1358 -0.52454 " pathEditMode="relative" rAng="0" ptsTypes="AA">
                                      <p:cBhvr>
                                        <p:cTn id="42" dur="2000" fill="hold"/>
                                        <p:tgtEl>
                                          <p:spTgt spid="17"/>
                                        </p:tgtEl>
                                        <p:attrNameLst>
                                          <p:attrName>ppt_x</p:attrName>
                                          <p:attrName>ppt_y</p:attrName>
                                        </p:attrNameLst>
                                      </p:cBhvr>
                                      <p:rCtr x="6784" y="-2622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04167E-6 1.48148E-6 L -0.20781 -0.54815 " pathEditMode="relative" rAng="0" ptsTypes="AA">
                                      <p:cBhvr>
                                        <p:cTn id="46" dur="2000" fill="hold"/>
                                        <p:tgtEl>
                                          <p:spTgt spid="19"/>
                                        </p:tgtEl>
                                        <p:attrNameLst>
                                          <p:attrName>ppt_x</p:attrName>
                                          <p:attrName>ppt_y</p:attrName>
                                        </p:attrNameLst>
                                      </p:cBhvr>
                                      <p:rCtr x="-10391" y="-2740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70833E-6 3.7037E-6 L -0.58867 -0.55811 " pathEditMode="relative" rAng="0" ptsTypes="AA">
                                      <p:cBhvr>
                                        <p:cTn id="50" dur="2000" fill="hold"/>
                                        <p:tgtEl>
                                          <p:spTgt spid="21"/>
                                        </p:tgtEl>
                                        <p:attrNameLst>
                                          <p:attrName>ppt_x</p:attrName>
                                          <p:attrName>ppt_y</p:attrName>
                                        </p:attrNameLst>
                                      </p:cBhvr>
                                      <p:rCtr x="-29440" y="-2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694481" y="202153"/>
            <a:ext cx="11285316" cy="584775"/>
          </a:xfrm>
          <a:prstGeom prst="rect">
            <a:avLst/>
          </a:prstGeom>
          <a:noFill/>
        </p:spPr>
        <p:txBody>
          <a:bodyPr wrap="square" rtlCol="0">
            <a:spAutoFit/>
          </a:bodyPr>
          <a:lstStyle/>
          <a:p>
            <a:pPr algn="ctr"/>
            <a:r>
              <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7A1729"/>
                </a:solidFill>
                <a:latin typeface="Cambria" panose="02040503050406030204" pitchFamily="18" charset="0"/>
                <a:ea typeface="Cambria" panose="02040503050406030204" pitchFamily="18" charset="0"/>
                <a:cs typeface="Arial" panose="020B0604020202020204" pitchFamily="34" charset="0"/>
              </a:rPr>
              <a:t>Đặt 2 – 3 câu có từ đồng nghĩa em tìm được ở bài tập 2</a:t>
            </a:r>
            <a:endPar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endParaRPr>
          </a:p>
        </p:txBody>
      </p:sp>
      <p:grpSp>
        <p:nvGrpSpPr>
          <p:cNvPr id="53" name="Group 52">
            <a:extLst>
              <a:ext uri="{FF2B5EF4-FFF2-40B4-BE49-F238E27FC236}">
                <a16:creationId xmlns:a16="http://schemas.microsoft.com/office/drawing/2014/main" id="{CF63972E-9624-B84F-5429-F1C4BF8E0C71}"/>
              </a:ext>
            </a:extLst>
          </p:cNvPr>
          <p:cNvGrpSpPr/>
          <p:nvPr/>
        </p:nvGrpSpPr>
        <p:grpSpPr>
          <a:xfrm>
            <a:off x="0" y="1073276"/>
            <a:ext cx="5839479" cy="2375980"/>
            <a:chOff x="-103575" y="184979"/>
            <a:chExt cx="5839479" cy="2375980"/>
          </a:xfrm>
        </p:grpSpPr>
        <p:sp>
          <p:nvSpPr>
            <p:cNvPr id="31" name="Rectangle: Rounded Corners 30">
              <a:extLst>
                <a:ext uri="{FF2B5EF4-FFF2-40B4-BE49-F238E27FC236}">
                  <a16:creationId xmlns:a16="http://schemas.microsoft.com/office/drawing/2014/main" id="{7DF68779-C88D-8474-FE5C-CD76390C18A3}"/>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5" name="Picture 34" descr="A cartoon of a child sitting on a pile of books&#10;&#10;Description automatically generated">
              <a:extLst>
                <a:ext uri="{FF2B5EF4-FFF2-40B4-BE49-F238E27FC236}">
                  <a16:creationId xmlns:a16="http://schemas.microsoft.com/office/drawing/2014/main" id="{F83BED84-6294-8B24-6DEE-7CB0336EF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46" name="Hộp Văn bản 107">
              <a:extLst>
                <a:ext uri="{FF2B5EF4-FFF2-40B4-BE49-F238E27FC236}">
                  <a16:creationId xmlns:a16="http://schemas.microsoft.com/office/drawing/2014/main" id="{543807B6-A4C4-03EB-B33D-35DCC8CB49F7}"/>
                </a:ext>
              </a:extLst>
            </p:cNvPr>
            <p:cNvSpPr txBox="1"/>
            <p:nvPr/>
          </p:nvSpPr>
          <p:spPr>
            <a:xfrm>
              <a:off x="550819" y="1391682"/>
              <a:ext cx="4960218" cy="954107"/>
            </a:xfrm>
            <a:prstGeom prst="rect">
              <a:avLst/>
            </a:prstGeom>
            <a:noFill/>
          </p:spPr>
          <p:txBody>
            <a:bodyPr wrap="square" rtlCol="0">
              <a:spAutoFit/>
            </a:bodyPr>
            <a:lstStyle/>
            <a:p>
              <a:pPr algn="just"/>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em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mẫn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làm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việc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từ</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sáng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đến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tối</a:t>
              </a:r>
              <a:r>
                <a:rPr lang="en-US" sz="2800" dirty="0">
                  <a:latin typeface="Cambria" panose="02040503050406030204" pitchFamily="18" charset="0"/>
                  <a:ea typeface="Cambria" panose="02040503050406030204" pitchFamily="18" charset="0"/>
                  <a:cs typeface="Arial" panose="020B0604020202020204" pitchFamily="34" charset="0"/>
                </a:rPr>
                <a:t>.</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54" name="Group 53">
            <a:extLst>
              <a:ext uri="{FF2B5EF4-FFF2-40B4-BE49-F238E27FC236}">
                <a16:creationId xmlns:a16="http://schemas.microsoft.com/office/drawing/2014/main" id="{73F46FF0-092F-2D3E-A969-ED98BBBB4B82}"/>
              </a:ext>
            </a:extLst>
          </p:cNvPr>
          <p:cNvGrpSpPr/>
          <p:nvPr/>
        </p:nvGrpSpPr>
        <p:grpSpPr>
          <a:xfrm>
            <a:off x="5686671" y="2914442"/>
            <a:ext cx="5924006" cy="1889051"/>
            <a:chOff x="5835610" y="243645"/>
            <a:chExt cx="5924006" cy="1889051"/>
          </a:xfrm>
        </p:grpSpPr>
        <p:sp>
          <p:nvSpPr>
            <p:cNvPr id="7" name="Rectangle: Rounded Corners 6">
              <a:extLst>
                <a:ext uri="{FF2B5EF4-FFF2-40B4-BE49-F238E27FC236}">
                  <a16:creationId xmlns:a16="http://schemas.microsoft.com/office/drawing/2014/main" id="{5B3F3654-291F-1C95-02AF-DF61B38FB4D5}"/>
                </a:ext>
              </a:extLst>
            </p:cNvPr>
            <p:cNvSpPr/>
            <p:nvPr/>
          </p:nvSpPr>
          <p:spPr>
            <a:xfrm>
              <a:off x="6456096" y="1097352"/>
              <a:ext cx="5303520" cy="10353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233936 h 1035344"/>
                        <a:gd name="connsiteX1" fmla="*/ 233936 w 5303520"/>
                        <a:gd name="connsiteY1" fmla="*/ 0 h 1035344"/>
                        <a:gd name="connsiteX2" fmla="*/ 1021456 w 5303520"/>
                        <a:gd name="connsiteY2" fmla="*/ 0 h 1035344"/>
                        <a:gd name="connsiteX3" fmla="*/ 1663906 w 5303520"/>
                        <a:gd name="connsiteY3" fmla="*/ 0 h 1035344"/>
                        <a:gd name="connsiteX4" fmla="*/ 2306357 w 5303520"/>
                        <a:gd name="connsiteY4" fmla="*/ 0 h 1035344"/>
                        <a:gd name="connsiteX5" fmla="*/ 2900450 w 5303520"/>
                        <a:gd name="connsiteY5" fmla="*/ 0 h 1035344"/>
                        <a:gd name="connsiteX6" fmla="*/ 3446188 w 5303520"/>
                        <a:gd name="connsiteY6" fmla="*/ 0 h 1035344"/>
                        <a:gd name="connsiteX7" fmla="*/ 4040282 w 5303520"/>
                        <a:gd name="connsiteY7" fmla="*/ 0 h 1035344"/>
                        <a:gd name="connsiteX8" fmla="*/ 5069584 w 5303520"/>
                        <a:gd name="connsiteY8" fmla="*/ 0 h 1035344"/>
                        <a:gd name="connsiteX9" fmla="*/ 5303520 w 5303520"/>
                        <a:gd name="connsiteY9" fmla="*/ 233936 h 1035344"/>
                        <a:gd name="connsiteX10" fmla="*/ 5303520 w 5303520"/>
                        <a:gd name="connsiteY10" fmla="*/ 801408 h 1035344"/>
                        <a:gd name="connsiteX11" fmla="*/ 5069584 w 5303520"/>
                        <a:gd name="connsiteY11" fmla="*/ 1035344 h 1035344"/>
                        <a:gd name="connsiteX12" fmla="*/ 4523847 w 5303520"/>
                        <a:gd name="connsiteY12" fmla="*/ 1035344 h 1035344"/>
                        <a:gd name="connsiteX13" fmla="*/ 3881396 w 5303520"/>
                        <a:gd name="connsiteY13" fmla="*/ 1035344 h 1035344"/>
                        <a:gd name="connsiteX14" fmla="*/ 3190589 w 5303520"/>
                        <a:gd name="connsiteY14" fmla="*/ 1035344 h 1035344"/>
                        <a:gd name="connsiteX15" fmla="*/ 2403070 w 5303520"/>
                        <a:gd name="connsiteY15" fmla="*/ 1035344 h 1035344"/>
                        <a:gd name="connsiteX16" fmla="*/ 1808976 w 5303520"/>
                        <a:gd name="connsiteY16" fmla="*/ 1035344 h 1035344"/>
                        <a:gd name="connsiteX17" fmla="*/ 1021456 w 5303520"/>
                        <a:gd name="connsiteY17" fmla="*/ 1035344 h 1035344"/>
                        <a:gd name="connsiteX18" fmla="*/ 233936 w 5303520"/>
                        <a:gd name="connsiteY18" fmla="*/ 1035344 h 1035344"/>
                        <a:gd name="connsiteX19" fmla="*/ 0 w 5303520"/>
                        <a:gd name="connsiteY19" fmla="*/ 801408 h 1035344"/>
                        <a:gd name="connsiteX20" fmla="*/ 0 w 5303520"/>
                        <a:gd name="connsiteY20" fmla="*/ 233936 h 103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3520" h="1035344" fill="none" extrusionOk="0">
                          <a:moveTo>
                            <a:pt x="0" y="233936"/>
                          </a:moveTo>
                          <a:cubicBezTo>
                            <a:pt x="-21109" y="94797"/>
                            <a:pt x="117237" y="2763"/>
                            <a:pt x="233936" y="0"/>
                          </a:cubicBezTo>
                          <a:cubicBezTo>
                            <a:pt x="627512" y="24180"/>
                            <a:pt x="743946" y="-25079"/>
                            <a:pt x="1021456" y="0"/>
                          </a:cubicBezTo>
                          <a:cubicBezTo>
                            <a:pt x="1298966" y="25079"/>
                            <a:pt x="1503741" y="24846"/>
                            <a:pt x="1663906" y="0"/>
                          </a:cubicBezTo>
                          <a:cubicBezTo>
                            <a:pt x="1824071" y="-24846"/>
                            <a:pt x="2026130" y="14299"/>
                            <a:pt x="2306357" y="0"/>
                          </a:cubicBezTo>
                          <a:cubicBezTo>
                            <a:pt x="2586584" y="-14299"/>
                            <a:pt x="2651512" y="-15259"/>
                            <a:pt x="2900450" y="0"/>
                          </a:cubicBezTo>
                          <a:cubicBezTo>
                            <a:pt x="3149388" y="15259"/>
                            <a:pt x="3173528" y="10201"/>
                            <a:pt x="3446188" y="0"/>
                          </a:cubicBezTo>
                          <a:cubicBezTo>
                            <a:pt x="3718848" y="-10201"/>
                            <a:pt x="3757941" y="27118"/>
                            <a:pt x="4040282" y="0"/>
                          </a:cubicBezTo>
                          <a:cubicBezTo>
                            <a:pt x="4322623" y="-27118"/>
                            <a:pt x="4835883" y="-48135"/>
                            <a:pt x="5069584" y="0"/>
                          </a:cubicBezTo>
                          <a:cubicBezTo>
                            <a:pt x="5201451" y="28690"/>
                            <a:pt x="5312176" y="122687"/>
                            <a:pt x="5303520" y="233936"/>
                          </a:cubicBezTo>
                          <a:cubicBezTo>
                            <a:pt x="5279285" y="417692"/>
                            <a:pt x="5310309" y="662312"/>
                            <a:pt x="5303520" y="801408"/>
                          </a:cubicBezTo>
                          <a:cubicBezTo>
                            <a:pt x="5328133" y="929803"/>
                            <a:pt x="5184048" y="1056078"/>
                            <a:pt x="5069584" y="1035344"/>
                          </a:cubicBezTo>
                          <a:cubicBezTo>
                            <a:pt x="4836521" y="1032767"/>
                            <a:pt x="4696529" y="1030711"/>
                            <a:pt x="4523847" y="1035344"/>
                          </a:cubicBezTo>
                          <a:cubicBezTo>
                            <a:pt x="4351165" y="1039977"/>
                            <a:pt x="4082448" y="1019981"/>
                            <a:pt x="3881396" y="1035344"/>
                          </a:cubicBezTo>
                          <a:cubicBezTo>
                            <a:pt x="3680344" y="1050707"/>
                            <a:pt x="3378523" y="1004122"/>
                            <a:pt x="3190589" y="1035344"/>
                          </a:cubicBezTo>
                          <a:cubicBezTo>
                            <a:pt x="3002655" y="1066566"/>
                            <a:pt x="2577824" y="1053542"/>
                            <a:pt x="2403070" y="1035344"/>
                          </a:cubicBezTo>
                          <a:cubicBezTo>
                            <a:pt x="2228316" y="1017146"/>
                            <a:pt x="2048677" y="1023972"/>
                            <a:pt x="1808976" y="1035344"/>
                          </a:cubicBezTo>
                          <a:cubicBezTo>
                            <a:pt x="1569275" y="1046716"/>
                            <a:pt x="1282912" y="1027478"/>
                            <a:pt x="1021456" y="1035344"/>
                          </a:cubicBezTo>
                          <a:cubicBezTo>
                            <a:pt x="760000" y="1043210"/>
                            <a:pt x="618467" y="1018533"/>
                            <a:pt x="233936" y="1035344"/>
                          </a:cubicBezTo>
                          <a:cubicBezTo>
                            <a:pt x="81518" y="1019890"/>
                            <a:pt x="5145" y="931391"/>
                            <a:pt x="0" y="801408"/>
                          </a:cubicBezTo>
                          <a:cubicBezTo>
                            <a:pt x="18709" y="580074"/>
                            <a:pt x="-7447" y="472809"/>
                            <a:pt x="0" y="233936"/>
                          </a:cubicBezTo>
                          <a:close/>
                        </a:path>
                        <a:path w="5303520" h="1035344" stroke="0" extrusionOk="0">
                          <a:moveTo>
                            <a:pt x="0" y="233936"/>
                          </a:moveTo>
                          <a:cubicBezTo>
                            <a:pt x="-20031" y="125761"/>
                            <a:pt x="111403" y="28199"/>
                            <a:pt x="233936" y="0"/>
                          </a:cubicBezTo>
                          <a:cubicBezTo>
                            <a:pt x="515466" y="1719"/>
                            <a:pt x="652796" y="-12835"/>
                            <a:pt x="828030" y="0"/>
                          </a:cubicBezTo>
                          <a:cubicBezTo>
                            <a:pt x="1003264" y="12835"/>
                            <a:pt x="1235429" y="17591"/>
                            <a:pt x="1470480" y="0"/>
                          </a:cubicBezTo>
                          <a:cubicBezTo>
                            <a:pt x="1705531" y="-17591"/>
                            <a:pt x="1752648" y="23477"/>
                            <a:pt x="2016218" y="0"/>
                          </a:cubicBezTo>
                          <a:cubicBezTo>
                            <a:pt x="2279788" y="-23477"/>
                            <a:pt x="2502815" y="35747"/>
                            <a:pt x="2755381" y="0"/>
                          </a:cubicBezTo>
                          <a:cubicBezTo>
                            <a:pt x="3007947" y="-35747"/>
                            <a:pt x="3076720" y="637"/>
                            <a:pt x="3301118" y="0"/>
                          </a:cubicBezTo>
                          <a:cubicBezTo>
                            <a:pt x="3525516" y="-637"/>
                            <a:pt x="3825491" y="1301"/>
                            <a:pt x="3991925" y="0"/>
                          </a:cubicBezTo>
                          <a:cubicBezTo>
                            <a:pt x="4158359" y="-1301"/>
                            <a:pt x="4559989" y="2012"/>
                            <a:pt x="5069584" y="0"/>
                          </a:cubicBezTo>
                          <a:cubicBezTo>
                            <a:pt x="5180615" y="24729"/>
                            <a:pt x="5293033" y="133904"/>
                            <a:pt x="5303520" y="233936"/>
                          </a:cubicBezTo>
                          <a:cubicBezTo>
                            <a:pt x="5327710" y="453773"/>
                            <a:pt x="5310399" y="667934"/>
                            <a:pt x="5303520" y="801408"/>
                          </a:cubicBezTo>
                          <a:cubicBezTo>
                            <a:pt x="5306346" y="928575"/>
                            <a:pt x="5209286" y="1048593"/>
                            <a:pt x="5069584" y="1035344"/>
                          </a:cubicBezTo>
                          <a:cubicBezTo>
                            <a:pt x="4820369" y="1048119"/>
                            <a:pt x="4632813" y="1055632"/>
                            <a:pt x="4475490" y="1035344"/>
                          </a:cubicBezTo>
                          <a:cubicBezTo>
                            <a:pt x="4318167" y="1015056"/>
                            <a:pt x="3955555" y="1055173"/>
                            <a:pt x="3784683" y="1035344"/>
                          </a:cubicBezTo>
                          <a:cubicBezTo>
                            <a:pt x="3613811" y="1015515"/>
                            <a:pt x="3289119" y="1017702"/>
                            <a:pt x="3142233" y="1035344"/>
                          </a:cubicBezTo>
                          <a:cubicBezTo>
                            <a:pt x="2995347" y="1052987"/>
                            <a:pt x="2746786" y="1005175"/>
                            <a:pt x="2499782" y="1035344"/>
                          </a:cubicBezTo>
                          <a:cubicBezTo>
                            <a:pt x="2252778" y="1065513"/>
                            <a:pt x="2086540" y="1034857"/>
                            <a:pt x="1905689" y="1035344"/>
                          </a:cubicBezTo>
                          <a:cubicBezTo>
                            <a:pt x="1724838" y="1035831"/>
                            <a:pt x="1557546" y="1054969"/>
                            <a:pt x="1263238" y="1035344"/>
                          </a:cubicBezTo>
                          <a:cubicBezTo>
                            <a:pt x="968930" y="1015719"/>
                            <a:pt x="730339" y="1061837"/>
                            <a:pt x="233936" y="1035344"/>
                          </a:cubicBezTo>
                          <a:cubicBezTo>
                            <a:pt x="124850" y="1043180"/>
                            <a:pt x="-6007" y="957805"/>
                            <a:pt x="0" y="801408"/>
                          </a:cubicBezTo>
                          <a:cubicBezTo>
                            <a:pt x="-1083" y="532149"/>
                            <a:pt x="-15834" y="404363"/>
                            <a:pt x="0" y="23393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8" name="Picture 37" descr="A cartoon of a child sitting at a pile of books&#10;&#10;Description automatically generated">
              <a:extLst>
                <a:ext uri="{FF2B5EF4-FFF2-40B4-BE49-F238E27FC236}">
                  <a16:creationId xmlns:a16="http://schemas.microsoft.com/office/drawing/2014/main" id="{C0416164-408A-2839-B7AB-A499F302F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50" name="Hộp Văn bản 107">
              <a:extLst>
                <a:ext uri="{FF2B5EF4-FFF2-40B4-BE49-F238E27FC236}">
                  <a16:creationId xmlns:a16="http://schemas.microsoft.com/office/drawing/2014/main" id="{49638D35-CF07-B656-47DC-49DF4356DB69}"/>
                </a:ext>
              </a:extLst>
            </p:cNvPr>
            <p:cNvSpPr txBox="1"/>
            <p:nvPr/>
          </p:nvSpPr>
          <p:spPr>
            <a:xfrm>
              <a:off x="6594299" y="1214583"/>
              <a:ext cx="5142746" cy="523220"/>
            </a:xfrm>
            <a:prstGeom prst="rect">
              <a:avLst/>
            </a:prstGeom>
            <a:noFill/>
          </p:spPr>
          <p:txBody>
            <a:bodyPr wrap="square" rtlCol="0">
              <a:spAutoFit/>
            </a:bodyPr>
            <a:lstStyle/>
            <a:p>
              <a:pPr algn="just"/>
              <a:r>
                <a:rPr lang="pt-BR" sz="2800" dirty="0">
                  <a:latin typeface="Cambria" panose="02040503050406030204" pitchFamily="18" charset="0"/>
                  <a:ea typeface="Cambria" panose="02040503050406030204" pitchFamily="18" charset="0"/>
                  <a:cs typeface="Arial" panose="020B0604020202020204" pitchFamily="34" charset="0"/>
                </a:rPr>
                <a:t>Em giúp mẹ trông nom em bé.</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2" name="Group 1">
            <a:extLst>
              <a:ext uri="{FF2B5EF4-FFF2-40B4-BE49-F238E27FC236}">
                <a16:creationId xmlns:a16="http://schemas.microsoft.com/office/drawing/2014/main" id="{0F343287-67BB-4157-00AF-FEE619D00055}"/>
              </a:ext>
            </a:extLst>
          </p:cNvPr>
          <p:cNvGrpSpPr/>
          <p:nvPr/>
        </p:nvGrpSpPr>
        <p:grpSpPr>
          <a:xfrm>
            <a:off x="1331089" y="4210015"/>
            <a:ext cx="5839479" cy="2375980"/>
            <a:chOff x="-103575" y="184979"/>
            <a:chExt cx="5839479" cy="2375980"/>
          </a:xfrm>
        </p:grpSpPr>
        <p:sp>
          <p:nvSpPr>
            <p:cNvPr id="5" name="Rectangle: Rounded Corners 30">
              <a:extLst>
                <a:ext uri="{FF2B5EF4-FFF2-40B4-BE49-F238E27FC236}">
                  <a16:creationId xmlns:a16="http://schemas.microsoft.com/office/drawing/2014/main" id="{BE442E6A-807C-839C-BB7A-B3E2D8C219EF}"/>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chemeClr val="accent5">
                <a:lumMod val="20000"/>
                <a:lumOff val="80000"/>
              </a:schemeClr>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5" descr="A cartoon of a child sitting on a pile of books&#10;&#10;Description automatically generated">
              <a:extLst>
                <a:ext uri="{FF2B5EF4-FFF2-40B4-BE49-F238E27FC236}">
                  <a16:creationId xmlns:a16="http://schemas.microsoft.com/office/drawing/2014/main" id="{DDC0DEC9-0E20-2659-9C16-0C8B42121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8" name="Hộp Văn bản 107">
              <a:extLst>
                <a:ext uri="{FF2B5EF4-FFF2-40B4-BE49-F238E27FC236}">
                  <a16:creationId xmlns:a16="http://schemas.microsoft.com/office/drawing/2014/main" id="{E9BCE1D5-5DD8-64CC-59FA-6C20F150BECB}"/>
                </a:ext>
              </a:extLst>
            </p:cNvPr>
            <p:cNvSpPr txBox="1"/>
            <p:nvPr/>
          </p:nvSpPr>
          <p:spPr>
            <a:xfrm>
              <a:off x="550819" y="1391682"/>
              <a:ext cx="4960218" cy="954107"/>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Cô giáo dạy chúng em cần bênh vực người yếu thế.</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276</Words>
  <Application>Microsoft Office PowerPoint</Application>
  <PresentationFormat>Widescreen</PresentationFormat>
  <Paragraphs>25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20</cp:revision>
  <dcterms:created xsi:type="dcterms:W3CDTF">2023-08-02T10:09:50Z</dcterms:created>
  <dcterms:modified xsi:type="dcterms:W3CDTF">2024-10-26T16:56:14Z</dcterms:modified>
</cp:coreProperties>
</file>