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6"/>
  </p:notesMasterIdLst>
  <p:sldIdLst>
    <p:sldId id="256" r:id="rId3"/>
    <p:sldId id="259" r:id="rId4"/>
    <p:sldId id="260" r:id="rId5"/>
    <p:sldId id="261" r:id="rId6"/>
    <p:sldId id="262" r:id="rId7"/>
    <p:sldId id="263" r:id="rId8"/>
    <p:sldId id="264" r:id="rId9"/>
    <p:sldId id="265" r:id="rId10"/>
    <p:sldId id="266" r:id="rId11"/>
    <p:sldId id="267" r:id="rId12"/>
    <p:sldId id="268" r:id="rId13"/>
    <p:sldId id="270" r:id="rId14"/>
    <p:sldId id="269"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9Slide07 HoneyCream" panose="020B0604020202020204" charset="0"/>
      <p:regular r:id="rId21"/>
    </p:embeddedFont>
    <p:embeddedFont>
      <p:font typeface="Cambria" panose="02040503050406030204" pitchFamily="18" charset="0"/>
      <p:regular r:id="rId22"/>
      <p:bold r:id="rId23"/>
      <p:italic r:id="rId24"/>
      <p:boldItalic r:id="rId25"/>
    </p:embeddedFont>
    <p:embeddedFont>
      <p:font typeface="Cambria Bold" panose="02040803050406030204" pitchFamily="18"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1194"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EA4C0-DF59-46BC-A9BE-40E6026253D0}" type="datetimeFigureOut">
              <a:rPr lang="en-US" smtClean="0"/>
              <a:t>26/02/2024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4BA59-8ED6-4375-B370-970F1B600881}" type="slidenum">
              <a:rPr lang="en-US" smtClean="0"/>
              <a:t>‹#›</a:t>
            </a:fld>
            <a:endParaRPr lang="en-US"/>
          </a:p>
        </p:txBody>
      </p:sp>
    </p:spTree>
    <p:extLst>
      <p:ext uri="{BB962C8B-B14F-4D97-AF65-F5344CB8AC3E}">
        <p14:creationId xmlns:p14="http://schemas.microsoft.com/office/powerpoint/2010/main" val="350056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marL="0" marR="0" lvl="0" indent="0" algn="l" defTabSz="2493968"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968" rtl="0" eaLnBrk="1" fontAlgn="auto" latinLnBrk="0" hangingPunct="1">
                <a:lnSpc>
                  <a:spcPct val="100000"/>
                </a:lnSpc>
                <a:spcBef>
                  <a:spcPts val="0"/>
                </a:spcBef>
                <a:spcAft>
                  <a:spcPts val="0"/>
                </a:spcAft>
                <a:buClrTx/>
                <a:buSzTx/>
                <a:buFontTx/>
                <a:buNone/>
                <a:tabLst/>
                <a:defRPr/>
              </a:pPr>
              <a:t>26/02/2024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10" y="17335505"/>
            <a:ext cx="9951467" cy="995796"/>
          </a:xfrm>
          <a:prstGeom prst="rect">
            <a:avLst/>
          </a:prstGeom>
        </p:spPr>
        <p:txBody>
          <a:bodyPr/>
          <a:lstStyle/>
          <a:p>
            <a:pPr marL="0" marR="0" lvl="0" indent="0" algn="l" defTabSz="2493968"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marL="0" marR="0" lvl="0" indent="0" algn="l" defTabSz="2493968"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968"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24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715000" y="-800100"/>
            <a:ext cx="25417859" cy="16404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715000" y="-800100"/>
            <a:ext cx="25417859" cy="164043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6"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200" y="11687183"/>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4"/>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2"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09"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32156939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968" rtl="0" eaLnBrk="1" latinLnBrk="0" hangingPunct="1">
        <a:spcBef>
          <a:spcPct val="0"/>
        </a:spcBef>
        <a:buNone/>
        <a:defRPr sz="12000" kern="1200">
          <a:solidFill>
            <a:schemeClr val="tx1"/>
          </a:solidFill>
          <a:latin typeface="+mj-lt"/>
          <a:ea typeface="+mj-ea"/>
          <a:cs typeface="+mj-cs"/>
        </a:defRPr>
      </a:lvl1pPr>
    </p:titleStyle>
    <p:bodyStyle>
      <a:lvl1pPr marL="935240" indent="-935240" algn="l" defTabSz="2493968"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350" indent="-779366" algn="l" defTabSz="2493968"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461" indent="-623493" algn="l" defTabSz="2493968"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444"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428"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413"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5396"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2380"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9365"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968" rtl="0" eaLnBrk="1" latinLnBrk="0" hangingPunct="1">
        <a:defRPr sz="4909" kern="1200">
          <a:solidFill>
            <a:schemeClr val="tx1"/>
          </a:solidFill>
          <a:latin typeface="+mn-lt"/>
          <a:ea typeface="+mn-ea"/>
          <a:cs typeface="+mn-cs"/>
        </a:defRPr>
      </a:lvl1pPr>
      <a:lvl2pPr marL="1246985" algn="l" defTabSz="2493968" rtl="0" eaLnBrk="1" latinLnBrk="0" hangingPunct="1">
        <a:defRPr sz="4909" kern="1200">
          <a:solidFill>
            <a:schemeClr val="tx1"/>
          </a:solidFill>
          <a:latin typeface="+mn-lt"/>
          <a:ea typeface="+mn-ea"/>
          <a:cs typeface="+mn-cs"/>
        </a:defRPr>
      </a:lvl2pPr>
      <a:lvl3pPr marL="2493968" algn="l" defTabSz="2493968" rtl="0" eaLnBrk="1" latinLnBrk="0" hangingPunct="1">
        <a:defRPr sz="4909" kern="1200">
          <a:solidFill>
            <a:schemeClr val="tx1"/>
          </a:solidFill>
          <a:latin typeface="+mn-lt"/>
          <a:ea typeface="+mn-ea"/>
          <a:cs typeface="+mn-cs"/>
        </a:defRPr>
      </a:lvl3pPr>
      <a:lvl4pPr marL="3740952" algn="l" defTabSz="2493968" rtl="0" eaLnBrk="1" latinLnBrk="0" hangingPunct="1">
        <a:defRPr sz="4909" kern="1200">
          <a:solidFill>
            <a:schemeClr val="tx1"/>
          </a:solidFill>
          <a:latin typeface="+mn-lt"/>
          <a:ea typeface="+mn-ea"/>
          <a:cs typeface="+mn-cs"/>
        </a:defRPr>
      </a:lvl4pPr>
      <a:lvl5pPr marL="4987935" algn="l" defTabSz="2493968" rtl="0" eaLnBrk="1" latinLnBrk="0" hangingPunct="1">
        <a:defRPr sz="4909" kern="1200">
          <a:solidFill>
            <a:schemeClr val="tx1"/>
          </a:solidFill>
          <a:latin typeface="+mn-lt"/>
          <a:ea typeface="+mn-ea"/>
          <a:cs typeface="+mn-cs"/>
        </a:defRPr>
      </a:lvl5pPr>
      <a:lvl6pPr marL="6234920" algn="l" defTabSz="2493968" rtl="0" eaLnBrk="1" latinLnBrk="0" hangingPunct="1">
        <a:defRPr sz="4909" kern="1200">
          <a:solidFill>
            <a:schemeClr val="tx1"/>
          </a:solidFill>
          <a:latin typeface="+mn-lt"/>
          <a:ea typeface="+mn-ea"/>
          <a:cs typeface="+mn-cs"/>
        </a:defRPr>
      </a:lvl6pPr>
      <a:lvl7pPr marL="7481903" algn="l" defTabSz="2493968" rtl="0" eaLnBrk="1" latinLnBrk="0" hangingPunct="1">
        <a:defRPr sz="4909" kern="1200">
          <a:solidFill>
            <a:schemeClr val="tx1"/>
          </a:solidFill>
          <a:latin typeface="+mn-lt"/>
          <a:ea typeface="+mn-ea"/>
          <a:cs typeface="+mn-cs"/>
        </a:defRPr>
      </a:lvl7pPr>
      <a:lvl8pPr marL="8728887" algn="l" defTabSz="2493968" rtl="0" eaLnBrk="1" latinLnBrk="0" hangingPunct="1">
        <a:defRPr sz="4909" kern="1200">
          <a:solidFill>
            <a:schemeClr val="tx1"/>
          </a:solidFill>
          <a:latin typeface="+mn-lt"/>
          <a:ea typeface="+mn-ea"/>
          <a:cs typeface="+mn-cs"/>
        </a:defRPr>
      </a:lvl8pPr>
      <a:lvl9pPr marL="9975872" algn="l" defTabSz="2493968"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7.png"/><Relationship Id="rId21" Type="http://schemas.openxmlformats.org/officeDocument/2006/relationships/image" Target="../media/image18.png"/><Relationship Id="rId7" Type="http://schemas.openxmlformats.org/officeDocument/2006/relationships/image" Target="../media/image9.pn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9.svg"/><Relationship Id="rId19"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3.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4.svg"/><Relationship Id="rId3" Type="http://schemas.openxmlformats.org/officeDocument/2006/relationships/image" Target="../media/image31.png"/><Relationship Id="rId7" Type="http://schemas.openxmlformats.org/officeDocument/2006/relationships/image" Target="../media/image46.png"/><Relationship Id="rId12"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1.wdp"/><Relationship Id="rId4" Type="http://schemas.openxmlformats.org/officeDocument/2006/relationships/image" Target="../media/image39.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18.sv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8.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9.sv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18.sv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9.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3.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366734" y="4847029"/>
            <a:ext cx="19021467" cy="6300861"/>
          </a:xfrm>
          <a:custGeom>
            <a:avLst/>
            <a:gdLst/>
            <a:ahLst/>
            <a:cxnLst/>
            <a:rect l="l" t="t" r="r" b="b"/>
            <a:pathLst>
              <a:path w="19021467" h="6300861">
                <a:moveTo>
                  <a:pt x="0" y="0"/>
                </a:moveTo>
                <a:lnTo>
                  <a:pt x="19021468" y="0"/>
                </a:lnTo>
                <a:lnTo>
                  <a:pt x="19021468" y="6300861"/>
                </a:lnTo>
                <a:lnTo>
                  <a:pt x="0" y="63008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380406" y="-1345611"/>
            <a:ext cx="8818212" cy="6044484"/>
          </a:xfrm>
          <a:custGeom>
            <a:avLst/>
            <a:gdLst/>
            <a:ahLst/>
            <a:cxnLst/>
            <a:rect l="l" t="t" r="r" b="b"/>
            <a:pathLst>
              <a:path w="8818212" h="6044484">
                <a:moveTo>
                  <a:pt x="0" y="0"/>
                </a:moveTo>
                <a:lnTo>
                  <a:pt x="8818212" y="0"/>
                </a:lnTo>
                <a:lnTo>
                  <a:pt x="8818212" y="6044483"/>
                </a:lnTo>
                <a:lnTo>
                  <a:pt x="0" y="60444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935411" y="3856635"/>
            <a:ext cx="3868047" cy="5081178"/>
          </a:xfrm>
          <a:custGeom>
            <a:avLst/>
            <a:gdLst/>
            <a:ahLst/>
            <a:cxnLst/>
            <a:rect l="l" t="t" r="r" b="b"/>
            <a:pathLst>
              <a:path w="3868047" h="5081178">
                <a:moveTo>
                  <a:pt x="0" y="0"/>
                </a:moveTo>
                <a:lnTo>
                  <a:pt x="3868047" y="0"/>
                </a:lnTo>
                <a:lnTo>
                  <a:pt x="3868047" y="5081178"/>
                </a:lnTo>
                <a:lnTo>
                  <a:pt x="0" y="50811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1151584">
            <a:off x="-511308" y="5748015"/>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1061855">
            <a:off x="14274439" y="48589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1061855">
            <a:off x="9703524" y="9387110"/>
            <a:ext cx="1022616" cy="1125132"/>
          </a:xfrm>
          <a:custGeom>
            <a:avLst/>
            <a:gdLst/>
            <a:ahLst/>
            <a:cxnLst/>
            <a:rect l="l" t="t" r="r" b="b"/>
            <a:pathLst>
              <a:path w="1022616" h="1125132">
                <a:moveTo>
                  <a:pt x="0" y="0"/>
                </a:moveTo>
                <a:lnTo>
                  <a:pt x="1022617" y="0"/>
                </a:lnTo>
                <a:lnTo>
                  <a:pt x="1022617"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163511">
            <a:off x="17605948" y="899431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859823">
            <a:off x="3956640" y="-20548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657695">
            <a:off x="14017990" y="958055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rot="-744987">
            <a:off x="124993" y="1974858"/>
            <a:ext cx="3393390" cy="4144598"/>
          </a:xfrm>
          <a:custGeom>
            <a:avLst/>
            <a:gdLst/>
            <a:ahLst/>
            <a:cxnLst/>
            <a:rect l="l" t="t" r="r" b="b"/>
            <a:pathLst>
              <a:path w="3393390" h="4144598">
                <a:moveTo>
                  <a:pt x="0" y="0"/>
                </a:moveTo>
                <a:lnTo>
                  <a:pt x="3393390" y="0"/>
                </a:lnTo>
                <a:lnTo>
                  <a:pt x="3393390" y="4144599"/>
                </a:lnTo>
                <a:lnTo>
                  <a:pt x="0" y="41445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478235" y="4847029"/>
            <a:ext cx="4955946" cy="5102648"/>
          </a:xfrm>
          <a:custGeom>
            <a:avLst/>
            <a:gdLst/>
            <a:ahLst/>
            <a:cxnLst/>
            <a:rect l="l" t="t" r="r" b="b"/>
            <a:pathLst>
              <a:path w="4955946" h="5102648">
                <a:moveTo>
                  <a:pt x="0" y="0"/>
                </a:moveTo>
                <a:lnTo>
                  <a:pt x="4955947" y="0"/>
                </a:lnTo>
                <a:lnTo>
                  <a:pt x="4955947" y="5102647"/>
                </a:lnTo>
                <a:lnTo>
                  <a:pt x="0" y="5102647"/>
                </a:lnTo>
                <a:lnTo>
                  <a:pt x="0" y="0"/>
                </a:lnTo>
                <a:close/>
              </a:path>
            </a:pathLst>
          </a:custGeom>
          <a:blipFill>
            <a:blip r:embed="rId15"/>
            <a:stretch>
              <a:fillRect/>
            </a:stretch>
          </a:blipFill>
        </p:spPr>
      </p:sp>
      <p:sp>
        <p:nvSpPr>
          <p:cNvPr id="15" name="Freeform 15"/>
          <p:cNvSpPr/>
          <p:nvPr/>
        </p:nvSpPr>
        <p:spPr>
          <a:xfrm flipH="1">
            <a:off x="11197704" y="3871524"/>
            <a:ext cx="3734861" cy="2525700"/>
          </a:xfrm>
          <a:custGeom>
            <a:avLst/>
            <a:gdLst/>
            <a:ahLst/>
            <a:cxnLst/>
            <a:rect l="l" t="t" r="r" b="b"/>
            <a:pathLst>
              <a:path w="3734861" h="2525700">
                <a:moveTo>
                  <a:pt x="3734861" y="0"/>
                </a:moveTo>
                <a:lnTo>
                  <a:pt x="0" y="0"/>
                </a:lnTo>
                <a:lnTo>
                  <a:pt x="0" y="2525700"/>
                </a:lnTo>
                <a:lnTo>
                  <a:pt x="3734861" y="2525700"/>
                </a:lnTo>
                <a:lnTo>
                  <a:pt x="3734861"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17" name="Picture 16"/>
          <p:cNvPicPr>
            <a:picLocks noChangeAspect="1"/>
          </p:cNvPicPr>
          <p:nvPr/>
        </p:nvPicPr>
        <p:blipFill>
          <a:blip r:embed="rId18"/>
          <a:stretch>
            <a:fillRect/>
          </a:stretch>
        </p:blipFill>
        <p:spPr>
          <a:xfrm>
            <a:off x="1425144" y="3126650"/>
            <a:ext cx="15716276" cy="4049011"/>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31718" y="82746"/>
            <a:ext cx="2800778" cy="2800778"/>
          </a:xfrm>
          <a:prstGeom prst="rect">
            <a:avLst/>
          </a:prstGeom>
        </p:spPr>
      </p:pic>
      <p:pic>
        <p:nvPicPr>
          <p:cNvPr id="20" name="Picture 19"/>
          <p:cNvPicPr>
            <a:picLocks noChangeAspect="1"/>
          </p:cNvPicPr>
          <p:nvPr/>
        </p:nvPicPr>
        <p:blipFill>
          <a:blip r:embed="rId20"/>
          <a:stretch>
            <a:fillRect/>
          </a:stretch>
        </p:blipFill>
        <p:spPr>
          <a:xfrm>
            <a:off x="4071748" y="1048459"/>
            <a:ext cx="5067140" cy="3508391"/>
          </a:xfrm>
          <a:prstGeom prst="rect">
            <a:avLst/>
          </a:prstGeom>
        </p:spPr>
      </p:pic>
      <p:pic>
        <p:nvPicPr>
          <p:cNvPr id="21" name="Picture 20"/>
          <p:cNvPicPr>
            <a:picLocks noChangeAspect="1"/>
          </p:cNvPicPr>
          <p:nvPr/>
        </p:nvPicPr>
        <p:blipFill>
          <a:blip r:embed="rId21"/>
          <a:stretch>
            <a:fillRect/>
          </a:stretch>
        </p:blipFill>
        <p:spPr>
          <a:xfrm>
            <a:off x="9241704" y="7134211"/>
            <a:ext cx="5474682" cy="1871634"/>
          </a:xfrm>
          <a:prstGeom prst="rect">
            <a:avLst/>
          </a:prstGeom>
        </p:spPr>
      </p:pic>
      <p:sp>
        <p:nvSpPr>
          <p:cNvPr id="6" name="Rectangle 5"/>
          <p:cNvSpPr/>
          <p:nvPr/>
        </p:nvSpPr>
        <p:spPr>
          <a:xfrm>
            <a:off x="2685934" y="84343"/>
            <a:ext cx="13111539" cy="1446550"/>
          </a:xfrm>
          <a:prstGeom prst="rect">
            <a:avLst/>
          </a:prstGeom>
          <a:noFill/>
        </p:spPr>
        <p:txBody>
          <a:bodyPr wrap="none" lIns="91440" tIns="45720" rIns="91440" bIns="45720">
            <a:spAutoFit/>
          </a:bodyPr>
          <a:lstStyle/>
          <a:p>
            <a:pPr algn="ctr"/>
            <a:r>
              <a:rPr lang="en-US" sz="8800" b="1" cap="none" spc="0" dirty="0" smtClean="0">
                <a:ln w="22225">
                  <a:solidFill>
                    <a:schemeClr val="accent2"/>
                  </a:solidFill>
                  <a:prstDash val="solid"/>
                </a:ln>
                <a:solidFill>
                  <a:srgbClr val="0070C0"/>
                </a:solidFill>
                <a:effectLst/>
              </a:rPr>
              <a:t>TRƯỜNG TIỂU HỌC ÁI MỘ </a:t>
            </a:r>
            <a:r>
              <a:rPr lang="en-US" sz="5400" b="1" cap="none" spc="0" dirty="0" smtClean="0">
                <a:ln w="22225">
                  <a:solidFill>
                    <a:schemeClr val="accent2"/>
                  </a:solidFill>
                  <a:prstDash val="solid"/>
                </a:ln>
                <a:solidFill>
                  <a:schemeClr val="accent2">
                    <a:lumMod val="40000"/>
                    <a:lumOff val="60000"/>
                  </a:schemeClr>
                </a:solidFill>
                <a:effectLst/>
              </a:rPr>
              <a:t>A</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par>
                          <p:cTn id="87" fill="hold">
                            <p:stCondLst>
                              <p:cond delay="3000"/>
                            </p:stCondLst>
                            <p:childTnLst>
                              <p:par>
                                <p:cTn id="88" presetID="14" presetClass="entr" presetSubtype="10"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randombar(horizontal)">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1476840" y="-97513"/>
            <a:ext cx="15055395" cy="10879813"/>
          </a:xfrm>
          <a:custGeom>
            <a:avLst/>
            <a:gdLst/>
            <a:ahLst/>
            <a:cxnLst/>
            <a:rect l="l" t="t" r="r" b="b"/>
            <a:pathLst>
              <a:path w="15055395" h="17222568">
                <a:moveTo>
                  <a:pt x="15055394" y="0"/>
                </a:moveTo>
                <a:lnTo>
                  <a:pt x="0" y="0"/>
                </a:lnTo>
                <a:lnTo>
                  <a:pt x="0" y="17222568"/>
                </a:lnTo>
                <a:lnTo>
                  <a:pt x="15055394" y="17222568"/>
                </a:lnTo>
                <a:lnTo>
                  <a:pt x="1505539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71686" y="167854"/>
            <a:ext cx="15055395" cy="10216659"/>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13365">
            <a:off x="15976264" y="594921"/>
            <a:ext cx="2269712" cy="2586567"/>
          </a:xfrm>
          <a:custGeom>
            <a:avLst/>
            <a:gdLst/>
            <a:ahLst/>
            <a:cxnLst/>
            <a:rect l="l" t="t" r="r" b="b"/>
            <a:pathLst>
              <a:path w="2269712" h="2586567">
                <a:moveTo>
                  <a:pt x="0" y="0"/>
                </a:moveTo>
                <a:lnTo>
                  <a:pt x="2269713" y="0"/>
                </a:lnTo>
                <a:lnTo>
                  <a:pt x="2269713" y="2586567"/>
                </a:lnTo>
                <a:lnTo>
                  <a:pt x="0" y="2586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86080">
            <a:off x="14913605" y="7114830"/>
            <a:ext cx="3181506" cy="2962777"/>
          </a:xfrm>
          <a:custGeom>
            <a:avLst/>
            <a:gdLst/>
            <a:ahLst/>
            <a:cxnLst/>
            <a:rect l="l" t="t" r="r" b="b"/>
            <a:pathLst>
              <a:path w="3181506" h="2962777">
                <a:moveTo>
                  <a:pt x="0" y="0"/>
                </a:moveTo>
                <a:lnTo>
                  <a:pt x="3181506" y="0"/>
                </a:lnTo>
                <a:lnTo>
                  <a:pt x="3181506" y="2962778"/>
                </a:lnTo>
                <a:lnTo>
                  <a:pt x="0" y="29627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1220192" y="1802479"/>
            <a:ext cx="14300434" cy="6327776"/>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không ngớt. Tôi chạy nhanh hơn. Gió thổi vù vù bên tai, bàn chân đau nhói vì giẫm lên đá răng mèo. “Phải cố lên! Người bị nạn nguy mất...”.” Chính nhờ sự dũngcảm, gan dạ và lòng tốt của cậu bé mà người bị nạn đã nhanh chóng được các chú bộ đội biên phòng cứu giúp.</a:t>
            </a:r>
          </a:p>
          <a:p>
            <a:pPr algn="just">
              <a:lnSpc>
                <a:spcPts val="5599"/>
              </a:lnSpc>
            </a:pPr>
            <a:r>
              <a:rPr lang="en-US" sz="3999">
                <a:solidFill>
                  <a:srgbClr val="693A3A"/>
                </a:solidFill>
                <a:latin typeface="Cambria"/>
              </a:rPr>
              <a:t>      </a:t>
            </a:r>
            <a:r>
              <a:rPr lang="en-US" sz="3999">
                <a:solidFill>
                  <a:srgbClr val="693A3A"/>
                </a:solidFill>
                <a:latin typeface="Cambria Bold"/>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2915" b="-100738"/>
            </a:stretch>
          </a:blipFill>
        </p:spPr>
      </p:sp>
      <p:sp>
        <p:nvSpPr>
          <p:cNvPr id="3" name="Freeform 3"/>
          <p:cNvSpPr/>
          <p:nvPr/>
        </p:nvSpPr>
        <p:spPr>
          <a:xfrm>
            <a:off x="1494612" y="0"/>
            <a:ext cx="15298777" cy="10549138"/>
          </a:xfrm>
          <a:custGeom>
            <a:avLst/>
            <a:gdLst/>
            <a:ahLst/>
            <a:cxnLst/>
            <a:rect l="l" t="t" r="r" b="b"/>
            <a:pathLst>
              <a:path w="15298777" h="17500984">
                <a:moveTo>
                  <a:pt x="0" y="0"/>
                </a:moveTo>
                <a:lnTo>
                  <a:pt x="15298776" y="0"/>
                </a:lnTo>
                <a:lnTo>
                  <a:pt x="15298776" y="17500984"/>
                </a:lnTo>
                <a:lnTo>
                  <a:pt x="0" y="17500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83572">
            <a:off x="-984400" y="4385557"/>
            <a:ext cx="4078522" cy="6179579"/>
          </a:xfrm>
          <a:custGeom>
            <a:avLst/>
            <a:gdLst/>
            <a:ahLst/>
            <a:cxnLst/>
            <a:rect l="l" t="t" r="r" b="b"/>
            <a:pathLst>
              <a:path w="4078522" h="6179579">
                <a:moveTo>
                  <a:pt x="0" y="0"/>
                </a:moveTo>
                <a:lnTo>
                  <a:pt x="4078522" y="0"/>
                </a:lnTo>
                <a:lnTo>
                  <a:pt x="4078522" y="6179580"/>
                </a:lnTo>
                <a:lnTo>
                  <a:pt x="0" y="6179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11820">
            <a:off x="14912296" y="247075"/>
            <a:ext cx="3762185" cy="5776867"/>
          </a:xfrm>
          <a:custGeom>
            <a:avLst/>
            <a:gdLst/>
            <a:ahLst/>
            <a:cxnLst/>
            <a:rect l="l" t="t" r="r" b="b"/>
            <a:pathLst>
              <a:path w="3762185" h="5776867">
                <a:moveTo>
                  <a:pt x="0" y="0"/>
                </a:moveTo>
                <a:lnTo>
                  <a:pt x="3762185" y="0"/>
                </a:lnTo>
                <a:lnTo>
                  <a:pt x="3762185" y="5776867"/>
                </a:lnTo>
                <a:lnTo>
                  <a:pt x="0" y="57768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885661" y="5629999"/>
            <a:ext cx="15655034" cy="1845347"/>
          </a:xfrm>
          <a:custGeom>
            <a:avLst/>
            <a:gdLst/>
            <a:ahLst/>
            <a:cxnLst/>
            <a:rect l="l" t="t" r="r" b="b"/>
            <a:pathLst>
              <a:path w="15655034" h="1845347">
                <a:moveTo>
                  <a:pt x="0" y="0"/>
                </a:moveTo>
                <a:lnTo>
                  <a:pt x="15655035" y="0"/>
                </a:lnTo>
                <a:lnTo>
                  <a:pt x="15655035" y="1845347"/>
                </a:lnTo>
                <a:lnTo>
                  <a:pt x="0" y="1845347"/>
                </a:lnTo>
                <a:lnTo>
                  <a:pt x="0" y="0"/>
                </a:lnTo>
                <a:close/>
              </a:path>
            </a:pathLst>
          </a:custGeom>
          <a: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p:spPr>
      </p:sp>
      <p:pic>
        <p:nvPicPr>
          <p:cNvPr id="11" name="Picture 10"/>
          <p:cNvPicPr>
            <a:picLocks noChangeAspect="1"/>
          </p:cNvPicPr>
          <p:nvPr/>
        </p:nvPicPr>
        <p:blipFill>
          <a:blip r:embed="rId11"/>
          <a:stretch>
            <a:fillRect/>
          </a:stretch>
        </p:blipFill>
        <p:spPr>
          <a:xfrm>
            <a:off x="2178716" y="1714500"/>
            <a:ext cx="13930567" cy="4090771"/>
          </a:xfrm>
          <a:prstGeom prst="rect">
            <a:avLst/>
          </a:prstGeom>
        </p:spPr>
      </p:pic>
      <p:sp>
        <p:nvSpPr>
          <p:cNvPr id="12" name="Freeform 6"/>
          <p:cNvSpPr/>
          <p:nvPr/>
        </p:nvSpPr>
        <p:spPr>
          <a:xfrm flipH="1">
            <a:off x="89361" y="3273227"/>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31099" y="4095429"/>
            <a:ext cx="5218690" cy="6191571"/>
          </a:xfrm>
          <a:custGeom>
            <a:avLst/>
            <a:gdLst/>
            <a:ahLst/>
            <a:cxnLst/>
            <a:rect l="l" t="t" r="r" b="b"/>
            <a:pathLst>
              <a:path w="5218690" h="6191571">
                <a:moveTo>
                  <a:pt x="0" y="0"/>
                </a:moveTo>
                <a:lnTo>
                  <a:pt x="5218690" y="0"/>
                </a:lnTo>
                <a:lnTo>
                  <a:pt x="5218690" y="6191571"/>
                </a:lnTo>
                <a:lnTo>
                  <a:pt x="0" y="6191571"/>
                </a:lnTo>
                <a:lnTo>
                  <a:pt x="0" y="0"/>
                </a:lnTo>
                <a:close/>
              </a:path>
            </a:pathLst>
          </a:custGeom>
          <a:blipFill>
            <a:blip r:embed="rId7"/>
            <a:stretch>
              <a:fillRect/>
            </a:stretch>
          </a:blipFill>
        </p:spPr>
      </p:sp>
      <p:sp>
        <p:nvSpPr>
          <p:cNvPr id="6" name="Freeform 6"/>
          <p:cNvSpPr/>
          <p:nvPr/>
        </p:nvSpPr>
        <p:spPr>
          <a:xfrm>
            <a:off x="13681755" y="4095429"/>
            <a:ext cx="3876913" cy="6178348"/>
          </a:xfrm>
          <a:custGeom>
            <a:avLst/>
            <a:gdLst/>
            <a:ahLst/>
            <a:cxnLst/>
            <a:rect l="l" t="t" r="r" b="b"/>
            <a:pathLst>
              <a:path w="3876913" h="6178348">
                <a:moveTo>
                  <a:pt x="0" y="0"/>
                </a:moveTo>
                <a:lnTo>
                  <a:pt x="3876914" y="0"/>
                </a:lnTo>
                <a:lnTo>
                  <a:pt x="3876914" y="6178348"/>
                </a:lnTo>
                <a:lnTo>
                  <a:pt x="0" y="6178348"/>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3352800" y="331318"/>
            <a:ext cx="12010161" cy="3743268"/>
          </a:xfrm>
          <a:prstGeom prst="rect">
            <a:avLst/>
          </a:prstGeom>
        </p:spPr>
      </p:pic>
    </p:spTree>
    <p:extLst>
      <p:ext uri="{BB962C8B-B14F-4D97-AF65-F5344CB8AC3E}">
        <p14:creationId xmlns:p14="http://schemas.microsoft.com/office/powerpoint/2010/main" val="24495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5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44868" y="3355078"/>
            <a:ext cx="4985447" cy="6691875"/>
          </a:xfrm>
          <a:custGeom>
            <a:avLst/>
            <a:gdLst/>
            <a:ahLst/>
            <a:cxnLst/>
            <a:rect l="l" t="t" r="r" b="b"/>
            <a:pathLst>
              <a:path w="4985447" h="6691875">
                <a:moveTo>
                  <a:pt x="0" y="0"/>
                </a:moveTo>
                <a:lnTo>
                  <a:pt x="4985446" y="0"/>
                </a:lnTo>
                <a:lnTo>
                  <a:pt x="4985446" y="6691875"/>
                </a:lnTo>
                <a:lnTo>
                  <a:pt x="0" y="6691875"/>
                </a:lnTo>
                <a:lnTo>
                  <a:pt x="0" y="0"/>
                </a:lnTo>
                <a:close/>
              </a:path>
            </a:pathLst>
          </a:custGeom>
          <a:blipFill>
            <a:blip r:embed="rId7"/>
            <a:stretch>
              <a:fillRect/>
            </a:stretch>
          </a:blipFill>
        </p:spPr>
      </p:sp>
      <p:pic>
        <p:nvPicPr>
          <p:cNvPr id="7" name="Picture 6"/>
          <p:cNvPicPr>
            <a:picLocks noChangeAspect="1"/>
          </p:cNvPicPr>
          <p:nvPr/>
        </p:nvPicPr>
        <p:blipFill>
          <a:blip r:embed="rId8"/>
          <a:stretch>
            <a:fillRect/>
          </a:stretch>
        </p:blipFill>
        <p:spPr>
          <a:xfrm>
            <a:off x="2236633" y="270361"/>
            <a:ext cx="13814733"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61521" y="208009"/>
            <a:ext cx="11073179" cy="11827161"/>
          </a:xfrm>
          <a:custGeom>
            <a:avLst/>
            <a:gdLst/>
            <a:ahLst/>
            <a:cxnLst/>
            <a:rect l="l" t="t" r="r" b="b"/>
            <a:pathLst>
              <a:path w="11073179" h="11827161">
                <a:moveTo>
                  <a:pt x="0" y="0"/>
                </a:moveTo>
                <a:lnTo>
                  <a:pt x="11073179" y="0"/>
                </a:lnTo>
                <a:lnTo>
                  <a:pt x="11073179" y="11827161"/>
                </a:lnTo>
                <a:lnTo>
                  <a:pt x="0" y="118271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1511691" y="4904545"/>
            <a:ext cx="6219650" cy="4353755"/>
          </a:xfrm>
          <a:custGeom>
            <a:avLst/>
            <a:gdLst/>
            <a:ahLst/>
            <a:cxnLst/>
            <a:rect l="l" t="t" r="r" b="b"/>
            <a:pathLst>
              <a:path w="6219650" h="4353755">
                <a:moveTo>
                  <a:pt x="0" y="0"/>
                </a:moveTo>
                <a:lnTo>
                  <a:pt x="6219650" y="0"/>
                </a:lnTo>
                <a:lnTo>
                  <a:pt x="6219650" y="4353755"/>
                </a:lnTo>
                <a:lnTo>
                  <a:pt x="0" y="435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9826164" y="9258300"/>
            <a:ext cx="9429922" cy="1237677"/>
          </a:xfrm>
          <a:custGeom>
            <a:avLst/>
            <a:gdLst/>
            <a:ahLst/>
            <a:cxnLst/>
            <a:rect l="l" t="t" r="r" b="b"/>
            <a:pathLst>
              <a:path w="9429922" h="1237677">
                <a:moveTo>
                  <a:pt x="0" y="0"/>
                </a:moveTo>
                <a:lnTo>
                  <a:pt x="9429922" y="0"/>
                </a:lnTo>
                <a:lnTo>
                  <a:pt x="9429922" y="1237677"/>
                </a:lnTo>
                <a:lnTo>
                  <a:pt x="0" y="12376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Rectangle 7"/>
          <p:cNvSpPr/>
          <p:nvPr/>
        </p:nvSpPr>
        <p:spPr>
          <a:xfrm>
            <a:off x="943904" y="2071503"/>
            <a:ext cx="9599701" cy="6863417"/>
          </a:xfrm>
          <a:prstGeom prst="rect">
            <a:avLst/>
          </a:prstGeom>
        </p:spPr>
        <p:txBody>
          <a:bodyPr wrap="square">
            <a:spAutoFit/>
          </a:bodyPr>
          <a:lstStyle/>
          <a:p>
            <a:r>
              <a:rPr lang="vi-VN" sz="8800" b="1" dirty="0">
                <a:solidFill>
                  <a:srgbClr val="693A3A"/>
                </a:solidFill>
                <a:latin typeface="Cambria" panose="02040503050406030204" pitchFamily="18" charset="0"/>
                <a:ea typeface="Cambria" panose="02040503050406030204" pitchFamily="18" charset="0"/>
              </a:rPr>
              <a:t>Viết đoạn văn nêu lí do em yêu thích một câu chuyện về tình yêu thương hoặc lòng biết ơn.</a:t>
            </a:r>
          </a:p>
        </p:txBody>
      </p:sp>
      <p:pic>
        <p:nvPicPr>
          <p:cNvPr id="9" name="Picture 8"/>
          <p:cNvPicPr>
            <a:picLocks noChangeAspect="1"/>
          </p:cNvPicPr>
          <p:nvPr/>
        </p:nvPicPr>
        <p:blipFill>
          <a:blip r:embed="rId9"/>
          <a:stretch>
            <a:fillRect/>
          </a:stretch>
        </p:blipFill>
        <p:spPr>
          <a:xfrm>
            <a:off x="10204815" y="1002971"/>
            <a:ext cx="8833401" cy="3626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400963" y="-400963"/>
            <a:ext cx="11777304" cy="12579230"/>
          </a:xfrm>
          <a:custGeom>
            <a:avLst/>
            <a:gdLst/>
            <a:ahLst/>
            <a:cxnLst/>
            <a:rect l="l" t="t" r="r" b="b"/>
            <a:pathLst>
              <a:path w="11777304" h="12579230">
                <a:moveTo>
                  <a:pt x="0" y="0"/>
                </a:moveTo>
                <a:lnTo>
                  <a:pt x="11777304" y="0"/>
                </a:lnTo>
                <a:lnTo>
                  <a:pt x="11777304" y="12579230"/>
                </a:lnTo>
                <a:lnTo>
                  <a:pt x="0" y="125792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459922" y="4574937"/>
            <a:ext cx="3799378" cy="4683363"/>
          </a:xfrm>
          <a:custGeom>
            <a:avLst/>
            <a:gdLst/>
            <a:ahLst/>
            <a:cxnLst/>
            <a:rect l="l" t="t" r="r" b="b"/>
            <a:pathLst>
              <a:path w="3799378" h="4683363">
                <a:moveTo>
                  <a:pt x="0" y="0"/>
                </a:moveTo>
                <a:lnTo>
                  <a:pt x="3799378" y="0"/>
                </a:lnTo>
                <a:lnTo>
                  <a:pt x="3799378" y="4683363"/>
                </a:lnTo>
                <a:lnTo>
                  <a:pt x="0" y="46833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25415" y="5834930"/>
            <a:ext cx="11085694" cy="3775913"/>
          </a:xfrm>
          <a:custGeom>
            <a:avLst/>
            <a:gdLst/>
            <a:ahLst/>
            <a:cxnLst/>
            <a:rect l="l" t="t" r="r" b="b"/>
            <a:pathLst>
              <a:path w="11085694" h="3775913">
                <a:moveTo>
                  <a:pt x="0" y="0"/>
                </a:moveTo>
                <a:lnTo>
                  <a:pt x="11085694" y="0"/>
                </a:lnTo>
                <a:lnTo>
                  <a:pt x="11085694" y="3775913"/>
                </a:lnTo>
                <a:lnTo>
                  <a:pt x="0" y="3775913"/>
                </a:lnTo>
                <a:lnTo>
                  <a:pt x="0" y="0"/>
                </a:lnTo>
                <a:close/>
              </a:path>
            </a:pathLst>
          </a:custGeom>
          <a:blipFill>
            <a:blip r:embed="rId7"/>
            <a:stretch>
              <a:fillRect/>
            </a:stretch>
          </a:blipFill>
        </p:spPr>
      </p:sp>
      <p:sp>
        <p:nvSpPr>
          <p:cNvPr id="7" name="TextBox 7"/>
          <p:cNvSpPr txBox="1"/>
          <p:nvPr/>
        </p:nvSpPr>
        <p:spPr>
          <a:xfrm>
            <a:off x="925844" y="595927"/>
            <a:ext cx="10727541" cy="5292725"/>
          </a:xfrm>
          <a:prstGeom prst="rect">
            <a:avLst/>
          </a:prstGeom>
        </p:spPr>
        <p:txBody>
          <a:bodyPr lIns="0" tIns="0" rIns="0" bIns="0" rtlCol="0" anchor="t">
            <a:spAutoFit/>
          </a:bodyPr>
          <a:lstStyle/>
          <a:p>
            <a:pPr>
              <a:lnSpc>
                <a:spcPts val="7000"/>
              </a:lnSpc>
            </a:pPr>
            <a:r>
              <a:rPr lang="en-US" sz="5000" dirty="0">
                <a:solidFill>
                  <a:srgbClr val="693A3A"/>
                </a:solidFill>
                <a:latin typeface="Cambria Bold"/>
              </a:rPr>
              <a:t>- </a:t>
            </a:r>
            <a:r>
              <a:rPr lang="en-US" sz="5000" dirty="0" err="1">
                <a:solidFill>
                  <a:srgbClr val="693A3A"/>
                </a:solidFill>
                <a:latin typeface="Cambria Bold"/>
              </a:rPr>
              <a:t>Chọn</a:t>
            </a:r>
            <a:r>
              <a:rPr lang="en-US" sz="5000" dirty="0">
                <a:solidFill>
                  <a:srgbClr val="693A3A"/>
                </a:solidFill>
                <a:latin typeface="Cambria Bold"/>
              </a:rPr>
              <a:t> </a:t>
            </a:r>
            <a:r>
              <a:rPr lang="en-US" sz="5000" dirty="0" err="1">
                <a:solidFill>
                  <a:srgbClr val="693A3A"/>
                </a:solidFill>
                <a:latin typeface="Cambria Bold"/>
              </a:rPr>
              <a:t>câu</a:t>
            </a:r>
            <a:r>
              <a:rPr lang="en-US" sz="5000" dirty="0">
                <a:solidFill>
                  <a:srgbClr val="693A3A"/>
                </a:solidFill>
                <a:latin typeface="Cambria Bold"/>
              </a:rPr>
              <a:t> </a:t>
            </a:r>
            <a:r>
              <a:rPr lang="en-US" sz="5000" dirty="0" err="1">
                <a:solidFill>
                  <a:srgbClr val="693A3A"/>
                </a:solidFill>
                <a:latin typeface="Cambria Bold"/>
              </a:rPr>
              <a:t>chuyện</a:t>
            </a:r>
            <a:r>
              <a:rPr lang="en-US" sz="5000" dirty="0">
                <a:solidFill>
                  <a:srgbClr val="693A3A"/>
                </a:solidFill>
                <a:latin typeface="Cambria Bold"/>
              </a:rPr>
              <a:t> </a:t>
            </a:r>
            <a:r>
              <a:rPr lang="en-US" sz="5000" dirty="0" err="1">
                <a:solidFill>
                  <a:srgbClr val="693A3A"/>
                </a:solidFill>
                <a:latin typeface="Cambria Bold"/>
              </a:rPr>
              <a:t>kể</a:t>
            </a:r>
            <a:r>
              <a:rPr lang="en-US" sz="5000" dirty="0">
                <a:solidFill>
                  <a:srgbClr val="693A3A"/>
                </a:solidFill>
                <a:latin typeface="Cambria Bold"/>
              </a:rPr>
              <a:t> </a:t>
            </a:r>
            <a:r>
              <a:rPr lang="en-US" sz="5000" dirty="0" err="1">
                <a:solidFill>
                  <a:srgbClr val="693A3A"/>
                </a:solidFill>
                <a:latin typeface="Cambria Bold"/>
              </a:rPr>
              <a:t>về</a:t>
            </a:r>
            <a:r>
              <a:rPr lang="en-US" sz="5000" dirty="0">
                <a:solidFill>
                  <a:srgbClr val="693A3A"/>
                </a:solidFill>
                <a:latin typeface="Cambria Bold"/>
              </a:rPr>
              <a:t> </a:t>
            </a:r>
            <a:r>
              <a:rPr lang="en-US" sz="5000" dirty="0" err="1">
                <a:solidFill>
                  <a:srgbClr val="693A3A"/>
                </a:solidFill>
                <a:latin typeface="Cambria Bold"/>
              </a:rPr>
              <a:t>tình</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thương</a:t>
            </a:r>
            <a:r>
              <a:rPr lang="en-US" sz="5000" dirty="0">
                <a:solidFill>
                  <a:srgbClr val="693A3A"/>
                </a:solidFill>
                <a:latin typeface="Cambria Bold"/>
              </a:rPr>
              <a:t> </a:t>
            </a:r>
            <a:r>
              <a:rPr lang="en-US" sz="5000" dirty="0" err="1">
                <a:solidFill>
                  <a:srgbClr val="693A3A"/>
                </a:solidFill>
                <a:latin typeface="Cambria Bold"/>
              </a:rPr>
              <a:t>hoặc</a:t>
            </a:r>
            <a:r>
              <a:rPr lang="en-US" sz="5000" dirty="0">
                <a:solidFill>
                  <a:srgbClr val="693A3A"/>
                </a:solidFill>
                <a:latin typeface="Cambria Bold"/>
              </a:rPr>
              <a:t> </a:t>
            </a:r>
            <a:r>
              <a:rPr lang="en-US" sz="5000" dirty="0" err="1">
                <a:solidFill>
                  <a:srgbClr val="693A3A"/>
                </a:solidFill>
                <a:latin typeface="Cambria Bold"/>
              </a:rPr>
              <a:t>lòng</a:t>
            </a:r>
            <a:r>
              <a:rPr lang="en-US" sz="5000" dirty="0">
                <a:solidFill>
                  <a:srgbClr val="693A3A"/>
                </a:solidFill>
                <a:latin typeface="Cambria Bold"/>
              </a:rPr>
              <a:t> </a:t>
            </a:r>
            <a:r>
              <a:rPr lang="en-US" sz="5000" dirty="0" err="1">
                <a:solidFill>
                  <a:srgbClr val="693A3A"/>
                </a:solidFill>
                <a:latin typeface="Cambria Bold"/>
              </a:rPr>
              <a:t>biết</a:t>
            </a:r>
            <a:r>
              <a:rPr lang="en-US" sz="5000" dirty="0">
                <a:solidFill>
                  <a:srgbClr val="693A3A"/>
                </a:solidFill>
                <a:latin typeface="Cambria Bold"/>
              </a:rPr>
              <a:t> </a:t>
            </a:r>
            <a:r>
              <a:rPr lang="en-US" sz="5000" dirty="0" err="1">
                <a:solidFill>
                  <a:srgbClr val="693A3A"/>
                </a:solidFill>
                <a:latin typeface="Cambria Bold"/>
              </a:rPr>
              <a:t>ơn</a:t>
            </a:r>
            <a:r>
              <a:rPr lang="en-US" sz="5000" dirty="0">
                <a:solidFill>
                  <a:srgbClr val="693A3A"/>
                </a:solidFill>
                <a:latin typeface="Cambria Bold"/>
              </a:rPr>
              <a:t> </a:t>
            </a:r>
            <a:r>
              <a:rPr lang="en-US" sz="5000" dirty="0" err="1">
                <a:solidFill>
                  <a:srgbClr val="693A3A"/>
                </a:solidFill>
                <a:latin typeface="Cambria Bold"/>
              </a:rPr>
              <a:t>mà</a:t>
            </a:r>
            <a:r>
              <a:rPr lang="en-US" sz="5000" dirty="0">
                <a:solidFill>
                  <a:srgbClr val="693A3A"/>
                </a:solidFill>
                <a:latin typeface="Cambria Bold"/>
              </a:rPr>
              <a:t> </a:t>
            </a:r>
            <a:r>
              <a:rPr lang="en-US" sz="5000" dirty="0" err="1">
                <a:solidFill>
                  <a:srgbClr val="693A3A"/>
                </a:solidFill>
                <a:latin typeface="Cambria Bold"/>
              </a:rPr>
              <a:t>em</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thích</a:t>
            </a:r>
            <a:r>
              <a:rPr lang="en-US" sz="5000" dirty="0">
                <a:solidFill>
                  <a:srgbClr val="693A3A"/>
                </a:solidFill>
                <a:latin typeface="Cambria Bold"/>
              </a:rPr>
              <a:t> (</a:t>
            </a:r>
            <a:r>
              <a:rPr lang="en-US" sz="5000" dirty="0" err="1">
                <a:solidFill>
                  <a:srgbClr val="693A3A"/>
                </a:solidFill>
                <a:latin typeface="Cambria Bold"/>
              </a:rPr>
              <a:t>ví</a:t>
            </a:r>
            <a:r>
              <a:rPr lang="en-US" sz="5000" dirty="0">
                <a:solidFill>
                  <a:srgbClr val="693A3A"/>
                </a:solidFill>
                <a:latin typeface="Cambria Bold"/>
              </a:rPr>
              <a:t> </a:t>
            </a:r>
            <a:r>
              <a:rPr lang="en-US" sz="5000" dirty="0" err="1">
                <a:solidFill>
                  <a:srgbClr val="693A3A"/>
                </a:solidFill>
                <a:latin typeface="Cambria Bold"/>
              </a:rPr>
              <a:t>dụ</a:t>
            </a:r>
            <a:r>
              <a:rPr lang="en-US" sz="5000" dirty="0">
                <a:solidFill>
                  <a:srgbClr val="693A3A"/>
                </a:solidFill>
                <a:latin typeface="Cambria Bold"/>
              </a:rPr>
              <a:t>: </a:t>
            </a:r>
            <a:r>
              <a:rPr lang="en-US" sz="5000" dirty="0" err="1">
                <a:solidFill>
                  <a:srgbClr val="693A3A"/>
                </a:solidFill>
                <a:latin typeface="Cambria Bold"/>
              </a:rPr>
              <a:t>Tờ</a:t>
            </a:r>
            <a:r>
              <a:rPr lang="en-US" sz="5000" dirty="0">
                <a:solidFill>
                  <a:srgbClr val="693A3A"/>
                </a:solidFill>
                <a:latin typeface="Cambria Bold"/>
              </a:rPr>
              <a:t> </a:t>
            </a:r>
            <a:r>
              <a:rPr lang="en-US" sz="5000" dirty="0" err="1">
                <a:solidFill>
                  <a:srgbClr val="693A3A"/>
                </a:solidFill>
                <a:latin typeface="Cambria Bold"/>
              </a:rPr>
              <a:t>báo</a:t>
            </a:r>
            <a:r>
              <a:rPr lang="en-US" sz="5000" dirty="0">
                <a:solidFill>
                  <a:srgbClr val="693A3A"/>
                </a:solidFill>
                <a:latin typeface="Cambria Bold"/>
              </a:rPr>
              <a:t> </a:t>
            </a:r>
            <a:r>
              <a:rPr lang="en-US" sz="5000" dirty="0" err="1">
                <a:solidFill>
                  <a:srgbClr val="693A3A"/>
                </a:solidFill>
                <a:latin typeface="Cambria Bold"/>
              </a:rPr>
              <a:t>tường</a:t>
            </a:r>
            <a:r>
              <a:rPr lang="en-US" sz="5000" dirty="0">
                <a:solidFill>
                  <a:srgbClr val="693A3A"/>
                </a:solidFill>
                <a:latin typeface="Cambria Bold"/>
              </a:rPr>
              <a:t> </a:t>
            </a:r>
            <a:r>
              <a:rPr lang="en-US" sz="5000" dirty="0" err="1">
                <a:solidFill>
                  <a:srgbClr val="693A3A"/>
                </a:solidFill>
                <a:latin typeface="Cambria Bold"/>
              </a:rPr>
              <a:t>của</a:t>
            </a:r>
            <a:r>
              <a:rPr lang="en-US" sz="5000" dirty="0">
                <a:solidFill>
                  <a:srgbClr val="693A3A"/>
                </a:solidFill>
                <a:latin typeface="Cambria Bold"/>
              </a:rPr>
              <a:t> </a:t>
            </a:r>
            <a:r>
              <a:rPr lang="en-US" sz="5000" dirty="0" err="1">
                <a:solidFill>
                  <a:srgbClr val="693A3A"/>
                </a:solidFill>
                <a:latin typeface="Cambria Bold"/>
              </a:rPr>
              <a:t>tôi</a:t>
            </a:r>
            <a:r>
              <a:rPr lang="en-US" sz="5000" dirty="0">
                <a:solidFill>
                  <a:srgbClr val="693A3A"/>
                </a:solidFill>
                <a:latin typeface="Cambria Bold"/>
              </a:rPr>
              <a:t>, </a:t>
            </a:r>
            <a:r>
              <a:rPr lang="en-US" sz="5000" dirty="0" err="1">
                <a:solidFill>
                  <a:srgbClr val="693A3A"/>
                </a:solidFill>
                <a:latin typeface="Cambria Bold"/>
              </a:rPr>
              <a:t>Trên</a:t>
            </a:r>
            <a:r>
              <a:rPr lang="en-US" sz="5000" dirty="0">
                <a:solidFill>
                  <a:srgbClr val="693A3A"/>
                </a:solidFill>
                <a:latin typeface="Cambria Bold"/>
              </a:rPr>
              <a:t> </a:t>
            </a:r>
            <a:r>
              <a:rPr lang="en-US" sz="5000" dirty="0" err="1">
                <a:solidFill>
                  <a:srgbClr val="693A3A"/>
                </a:solidFill>
                <a:latin typeface="Cambria Bold"/>
              </a:rPr>
              <a:t>khóm</a:t>
            </a:r>
            <a:r>
              <a:rPr lang="en-US" sz="5000" dirty="0">
                <a:solidFill>
                  <a:srgbClr val="693A3A"/>
                </a:solidFill>
                <a:latin typeface="Cambria Bold"/>
              </a:rPr>
              <a:t> </a:t>
            </a:r>
            <a:r>
              <a:rPr lang="en-US" sz="5000" dirty="0" err="1">
                <a:solidFill>
                  <a:srgbClr val="693A3A"/>
                </a:solidFill>
                <a:latin typeface="Cambria Bold"/>
              </a:rPr>
              <a:t>tre</a:t>
            </a:r>
            <a:r>
              <a:rPr lang="en-US" sz="5000" dirty="0">
                <a:solidFill>
                  <a:srgbClr val="693A3A"/>
                </a:solidFill>
                <a:latin typeface="Cambria Bold"/>
              </a:rPr>
              <a:t> </a:t>
            </a:r>
            <a:r>
              <a:rPr lang="en-US" sz="5000" dirty="0" err="1">
                <a:solidFill>
                  <a:srgbClr val="693A3A"/>
                </a:solidFill>
                <a:latin typeface="Cambria Bold"/>
              </a:rPr>
              <a:t>đầu</a:t>
            </a:r>
            <a:r>
              <a:rPr lang="en-US" sz="5000" dirty="0">
                <a:solidFill>
                  <a:srgbClr val="693A3A"/>
                </a:solidFill>
                <a:latin typeface="Cambria Bold"/>
              </a:rPr>
              <a:t> </a:t>
            </a:r>
            <a:r>
              <a:rPr lang="en-US" sz="5000" dirty="0" err="1">
                <a:solidFill>
                  <a:srgbClr val="693A3A"/>
                </a:solidFill>
                <a:latin typeface="Cambria Bold"/>
              </a:rPr>
              <a:t>ngõ</a:t>
            </a:r>
            <a:r>
              <a:rPr lang="en-US" sz="5000" dirty="0">
                <a:solidFill>
                  <a:srgbClr val="693A3A"/>
                </a:solidFill>
                <a:latin typeface="Cambria Bold"/>
              </a:rPr>
              <a:t>,...).</a:t>
            </a:r>
          </a:p>
          <a:p>
            <a:pPr>
              <a:lnSpc>
                <a:spcPts val="7000"/>
              </a:lnSpc>
            </a:pPr>
            <a:r>
              <a:rPr lang="en-US" sz="5000" dirty="0">
                <a:solidFill>
                  <a:srgbClr val="693A3A"/>
                </a:solidFill>
                <a:latin typeface="Cambria Bold"/>
              </a:rPr>
              <a:t>- </a:t>
            </a:r>
            <a:r>
              <a:rPr lang="en-US" sz="5000" dirty="0" err="1">
                <a:solidFill>
                  <a:srgbClr val="693A3A"/>
                </a:solidFill>
                <a:latin typeface="Cambria Bold"/>
              </a:rPr>
              <a:t>Tìm</a:t>
            </a:r>
            <a:r>
              <a:rPr lang="en-US" sz="5000" dirty="0">
                <a:solidFill>
                  <a:srgbClr val="693A3A"/>
                </a:solidFill>
                <a:latin typeface="Cambria Bold"/>
              </a:rPr>
              <a:t> ý.</a:t>
            </a:r>
          </a:p>
          <a:p>
            <a:pPr>
              <a:lnSpc>
                <a:spcPts val="7000"/>
              </a:lnSpc>
            </a:pPr>
            <a:r>
              <a:rPr lang="en-US" sz="5000" dirty="0">
                <a:solidFill>
                  <a:srgbClr val="693A3A"/>
                </a:solidFill>
                <a:latin typeface="Cambria Bold"/>
              </a:rPr>
              <a:t>G:</a:t>
            </a:r>
          </a:p>
        </p:txBody>
      </p:sp>
      <p:pic>
        <p:nvPicPr>
          <p:cNvPr id="8" name="Picture 7"/>
          <p:cNvPicPr>
            <a:picLocks noChangeAspect="1"/>
          </p:cNvPicPr>
          <p:nvPr/>
        </p:nvPicPr>
        <p:blipFill>
          <a:blip r:embed="rId8"/>
          <a:stretch>
            <a:fillRect/>
          </a:stretch>
        </p:blipFill>
        <p:spPr>
          <a:xfrm>
            <a:off x="11879792" y="1853134"/>
            <a:ext cx="660863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a:off x="6164592" y="333812"/>
            <a:ext cx="11330627" cy="12961632"/>
          </a:xfrm>
          <a:custGeom>
            <a:avLst/>
            <a:gdLst/>
            <a:ahLst/>
            <a:cxnLst/>
            <a:rect l="l" t="t" r="r" b="b"/>
            <a:pathLst>
              <a:path w="11330627" h="12961632">
                <a:moveTo>
                  <a:pt x="0" y="0"/>
                </a:moveTo>
                <a:lnTo>
                  <a:pt x="11330627" y="0"/>
                </a:lnTo>
                <a:lnTo>
                  <a:pt x="11330627" y="12961632"/>
                </a:lnTo>
                <a:lnTo>
                  <a:pt x="0" y="129616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50003">
            <a:off x="1180594" y="4718489"/>
            <a:ext cx="4080495" cy="4983811"/>
          </a:xfrm>
          <a:custGeom>
            <a:avLst/>
            <a:gdLst/>
            <a:ahLst/>
            <a:cxnLst/>
            <a:rect l="l" t="t" r="r" b="b"/>
            <a:pathLst>
              <a:path w="4080495" h="4983811">
                <a:moveTo>
                  <a:pt x="0" y="0"/>
                </a:moveTo>
                <a:lnTo>
                  <a:pt x="4080495" y="0"/>
                </a:lnTo>
                <a:lnTo>
                  <a:pt x="4080495" y="4983811"/>
                </a:lnTo>
                <a:lnTo>
                  <a:pt x="0" y="498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929842" y="4276360"/>
            <a:ext cx="6931253" cy="4106767"/>
          </a:xfrm>
          <a:custGeom>
            <a:avLst/>
            <a:gdLst/>
            <a:ahLst/>
            <a:cxnLst/>
            <a:rect l="l" t="t" r="r" b="b"/>
            <a:pathLst>
              <a:path w="6931253" h="4106767">
                <a:moveTo>
                  <a:pt x="0" y="0"/>
                </a:moveTo>
                <a:lnTo>
                  <a:pt x="6931253" y="0"/>
                </a:lnTo>
                <a:lnTo>
                  <a:pt x="6931253" y="4106767"/>
                </a:lnTo>
                <a:lnTo>
                  <a:pt x="0" y="4106767"/>
                </a:lnTo>
                <a:lnTo>
                  <a:pt x="0" y="0"/>
                </a:lnTo>
                <a:close/>
              </a:path>
            </a:pathLst>
          </a:custGeom>
          <a:blipFill>
            <a:blip r:embed="rId7"/>
            <a:stretch>
              <a:fillRect/>
            </a:stretch>
          </a:blipFill>
        </p:spPr>
      </p:sp>
      <p:sp>
        <p:nvSpPr>
          <p:cNvPr id="6" name="Freeform 6"/>
          <p:cNvSpPr/>
          <p:nvPr/>
        </p:nvSpPr>
        <p:spPr>
          <a:xfrm>
            <a:off x="14381512" y="3326791"/>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8" name="Picture 7"/>
          <p:cNvPicPr>
            <a:picLocks noChangeAspect="1"/>
          </p:cNvPicPr>
          <p:nvPr/>
        </p:nvPicPr>
        <p:blipFill>
          <a:blip r:embed="rId10"/>
          <a:stretch>
            <a:fillRect/>
          </a:stretch>
        </p:blipFill>
        <p:spPr>
          <a:xfrm>
            <a:off x="-1" y="800100"/>
            <a:ext cx="6383065" cy="4188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7060346" y="-983357"/>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815503" y="-815503"/>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710898" y="309880"/>
            <a:ext cx="17082016" cy="9591040"/>
          </a:xfrm>
          <a:prstGeom prst="rect">
            <a:avLst/>
          </a:prstGeom>
        </p:spPr>
        <p:txBody>
          <a:bodyPr lIns="0" tIns="0" rIns="0" bIns="0" rtlCol="0" anchor="t">
            <a:spAutoFit/>
          </a:bodyPr>
          <a:lstStyle/>
          <a:p>
            <a:pPr>
              <a:lnSpc>
                <a:spcPts val="4759"/>
              </a:lnSpc>
            </a:pPr>
            <a:r>
              <a:rPr lang="en-US" sz="3399">
                <a:solidFill>
                  <a:srgbClr val="693A3A"/>
                </a:solidFill>
                <a:latin typeface="Cambria Bold"/>
              </a:rPr>
              <a:t>- Chọn câu chuyện: </a:t>
            </a:r>
            <a:r>
              <a:rPr lang="en-US" sz="3399">
                <a:solidFill>
                  <a:srgbClr val="693A3A"/>
                </a:solidFill>
                <a:latin typeface="Cambria"/>
              </a:rPr>
              <a:t>Tờ báo tường của tôi.</a:t>
            </a:r>
          </a:p>
          <a:p>
            <a:pPr>
              <a:lnSpc>
                <a:spcPts val="4759"/>
              </a:lnSpc>
            </a:pPr>
            <a:r>
              <a:rPr lang="en-US" sz="3399">
                <a:solidFill>
                  <a:srgbClr val="693A3A"/>
                </a:solidFill>
                <a:latin typeface="Cambria Bold"/>
              </a:rPr>
              <a:t>- Tìm ý:</a:t>
            </a:r>
          </a:p>
          <a:p>
            <a:pPr>
              <a:lnSpc>
                <a:spcPts val="4759"/>
              </a:lnSpc>
            </a:pPr>
            <a:r>
              <a:rPr lang="en-US" sz="3399">
                <a:solidFill>
                  <a:srgbClr val="693A3A"/>
                </a:solidFill>
                <a:latin typeface="Cambria Bold"/>
              </a:rPr>
              <a:t>+ Mở bài: </a:t>
            </a:r>
            <a:r>
              <a:rPr lang="en-US" sz="3399">
                <a:solidFill>
                  <a:srgbClr val="693A3A"/>
                </a:solidFill>
                <a:latin typeface="Cambria"/>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nSpc>
                <a:spcPts val="4759"/>
              </a:lnSpc>
            </a:pPr>
            <a:r>
              <a:rPr lang="en-US" sz="3399">
                <a:solidFill>
                  <a:srgbClr val="693A3A"/>
                </a:solidFill>
                <a:latin typeface="Cambria Bold"/>
              </a:rPr>
              <a:t>+ Thân bài:</a:t>
            </a:r>
          </a:p>
          <a:p>
            <a:pPr>
              <a:lnSpc>
                <a:spcPts val="4759"/>
              </a:lnSpc>
            </a:pPr>
            <a:r>
              <a:rPr lang="en-US" sz="3399">
                <a:solidFill>
                  <a:srgbClr val="693A3A"/>
                </a:solidFill>
                <a:latin typeface="Cambria"/>
              </a:rPr>
              <a:t>L</a:t>
            </a:r>
            <a:r>
              <a:rPr lang="en-US" sz="3399">
                <a:solidFill>
                  <a:srgbClr val="693A3A"/>
                </a:solidFill>
                <a:latin typeface="Cambria Bold"/>
              </a:rPr>
              <a:t>í do thích câu chuyện: </a:t>
            </a:r>
            <a:r>
              <a:rPr lang="en-US" sz="3399">
                <a:solidFill>
                  <a:srgbClr val="693A3A"/>
                </a:solidFill>
                <a:latin typeface="Cambria"/>
              </a:rPr>
              <a:t>Bài học sâu sắc về tình người, giúp đỡ người khác lúc khó khăn; chi tiết cảm động: Mặc dù trời nhá nhem tối, khu rừng âm u nhưng cậu bé vẫn vượt qua nỗi sợ hãi để băng qua rừng thật nhanh vì người bị nạn.</a:t>
            </a:r>
          </a:p>
          <a:p>
            <a:pPr>
              <a:lnSpc>
                <a:spcPts val="4759"/>
              </a:lnSpc>
            </a:pPr>
            <a:r>
              <a:rPr lang="en-US" sz="3399">
                <a:solidFill>
                  <a:srgbClr val="693A3A"/>
                </a:solidFill>
                <a:latin typeface="Cambria Bold"/>
              </a:rPr>
              <a:t>Dẫn chứng: </a:t>
            </a:r>
            <a:r>
              <a:rPr lang="en-US" sz="3399">
                <a:solidFill>
                  <a:srgbClr val="693A3A"/>
                </a:solidFill>
                <a:latin typeface="Cambria"/>
              </a:rPr>
              <a:t>Trời bắt đầu nhá nhem tối. Khu rừng âm u. Tiếng mấy con chim kêu “túc... túc...” không ngớt. Tôi chạy nhanh hơn. Gió thổi vù vù bên tai, bàn chân đau nhói vì giẫm lên đá răng mèo. “Phải cố lên! Người bị nạn nguy mất...”.</a:t>
            </a:r>
          </a:p>
          <a:p>
            <a:pPr>
              <a:lnSpc>
                <a:spcPts val="4759"/>
              </a:lnSpc>
            </a:pPr>
            <a:r>
              <a:rPr lang="en-US" sz="3399">
                <a:solidFill>
                  <a:srgbClr val="693A3A"/>
                </a:solidFill>
                <a:latin typeface="Cambria Bold"/>
              </a:rPr>
              <a:t>+ Kết bài:</a:t>
            </a:r>
            <a:r>
              <a:rPr lang="en-US" sz="3399">
                <a:solidFill>
                  <a:srgbClr val="693A3A"/>
                </a:solidFill>
                <a:latin typeface="Cambria"/>
              </a:rPr>
              <a:t> 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31099" y="4095429"/>
            <a:ext cx="5218690" cy="6191571"/>
          </a:xfrm>
          <a:custGeom>
            <a:avLst/>
            <a:gdLst/>
            <a:ahLst/>
            <a:cxnLst/>
            <a:rect l="l" t="t" r="r" b="b"/>
            <a:pathLst>
              <a:path w="5218690" h="6191571">
                <a:moveTo>
                  <a:pt x="0" y="0"/>
                </a:moveTo>
                <a:lnTo>
                  <a:pt x="5218690" y="0"/>
                </a:lnTo>
                <a:lnTo>
                  <a:pt x="5218690" y="6191571"/>
                </a:lnTo>
                <a:lnTo>
                  <a:pt x="0" y="6191571"/>
                </a:lnTo>
                <a:lnTo>
                  <a:pt x="0" y="0"/>
                </a:lnTo>
                <a:close/>
              </a:path>
            </a:pathLst>
          </a:custGeom>
          <a:blipFill>
            <a:blip r:embed="rId7"/>
            <a:stretch>
              <a:fillRect/>
            </a:stretch>
          </a:blipFill>
        </p:spPr>
      </p:sp>
      <p:sp>
        <p:nvSpPr>
          <p:cNvPr id="6" name="Freeform 6"/>
          <p:cNvSpPr/>
          <p:nvPr/>
        </p:nvSpPr>
        <p:spPr>
          <a:xfrm>
            <a:off x="13681755" y="4095429"/>
            <a:ext cx="3876913" cy="6178348"/>
          </a:xfrm>
          <a:custGeom>
            <a:avLst/>
            <a:gdLst/>
            <a:ahLst/>
            <a:cxnLst/>
            <a:rect l="l" t="t" r="r" b="b"/>
            <a:pathLst>
              <a:path w="3876913" h="6178348">
                <a:moveTo>
                  <a:pt x="0" y="0"/>
                </a:moveTo>
                <a:lnTo>
                  <a:pt x="3876914" y="0"/>
                </a:lnTo>
                <a:lnTo>
                  <a:pt x="3876914" y="6178348"/>
                </a:lnTo>
                <a:lnTo>
                  <a:pt x="0" y="6178348"/>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2362200" y="352161"/>
            <a:ext cx="13796444"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5179915" y="-395001"/>
            <a:ext cx="11598367" cy="13267913"/>
          </a:xfrm>
          <a:custGeom>
            <a:avLst/>
            <a:gdLst/>
            <a:ahLst/>
            <a:cxnLst/>
            <a:rect l="l" t="t" r="r" b="b"/>
            <a:pathLst>
              <a:path w="11598367" h="13267913">
                <a:moveTo>
                  <a:pt x="0" y="0"/>
                </a:moveTo>
                <a:lnTo>
                  <a:pt x="11598367" y="0"/>
                </a:lnTo>
                <a:lnTo>
                  <a:pt x="11598367" y="13267913"/>
                </a:lnTo>
                <a:lnTo>
                  <a:pt x="0" y="13267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5436" y="2860307"/>
            <a:ext cx="4169706" cy="4222487"/>
          </a:xfrm>
          <a:custGeom>
            <a:avLst/>
            <a:gdLst/>
            <a:ahLst/>
            <a:cxnLst/>
            <a:rect l="l" t="t" r="r" b="b"/>
            <a:pathLst>
              <a:path w="4169706" h="4222487">
                <a:moveTo>
                  <a:pt x="0" y="0"/>
                </a:moveTo>
                <a:lnTo>
                  <a:pt x="4169706" y="0"/>
                </a:lnTo>
                <a:lnTo>
                  <a:pt x="4169706" y="4222487"/>
                </a:lnTo>
                <a:lnTo>
                  <a:pt x="0" y="42224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83081" y="-823218"/>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988147" y="9024010"/>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3633048" y="-292938"/>
            <a:ext cx="2506589" cy="3319985"/>
          </a:xfrm>
          <a:custGeom>
            <a:avLst/>
            <a:gdLst/>
            <a:ahLst/>
            <a:cxnLst/>
            <a:rect l="l" t="t" r="r" b="b"/>
            <a:pathLst>
              <a:path w="2506589" h="3319985">
                <a:moveTo>
                  <a:pt x="0" y="0"/>
                </a:moveTo>
                <a:lnTo>
                  <a:pt x="2506588" y="0"/>
                </a:lnTo>
                <a:lnTo>
                  <a:pt x="2506588" y="3319985"/>
                </a:lnTo>
                <a:lnTo>
                  <a:pt x="0" y="3319985"/>
                </a:lnTo>
                <a:lnTo>
                  <a:pt x="0" y="0"/>
                </a:lnTo>
                <a:close/>
              </a:path>
            </a:pathLst>
          </a:custGeom>
          <a:blipFill>
            <a:blip r:embed="rId9"/>
            <a:stretch>
              <a:fillRect/>
            </a:stretch>
          </a:blipFill>
        </p:spPr>
      </p:sp>
      <p:sp>
        <p:nvSpPr>
          <p:cNvPr id="8" name="TextBox 8"/>
          <p:cNvSpPr txBox="1"/>
          <p:nvPr/>
        </p:nvSpPr>
        <p:spPr>
          <a:xfrm>
            <a:off x="6475344" y="2996649"/>
            <a:ext cx="10115934" cy="4238625"/>
          </a:xfrm>
          <a:prstGeom prst="rect">
            <a:avLst/>
          </a:prstGeom>
        </p:spPr>
        <p:txBody>
          <a:bodyPr lIns="0" tIns="0" rIns="0" bIns="0" rtlCol="0" anchor="t">
            <a:spAutoFit/>
          </a:bodyPr>
          <a:lstStyle/>
          <a:p>
            <a:pPr>
              <a:lnSpc>
                <a:spcPts val="8400"/>
              </a:lnSpc>
            </a:pPr>
            <a:r>
              <a:rPr lang="en-US" sz="6000" dirty="0" err="1">
                <a:solidFill>
                  <a:srgbClr val="693A3A"/>
                </a:solidFill>
                <a:latin typeface="Cambria Bold"/>
              </a:rPr>
              <a:t>Lưu</a:t>
            </a:r>
            <a:r>
              <a:rPr lang="en-US" sz="6000" dirty="0">
                <a:solidFill>
                  <a:srgbClr val="693A3A"/>
                </a:solidFill>
                <a:latin typeface="Cambria Bold"/>
              </a:rPr>
              <a:t> ý: </a:t>
            </a:r>
            <a:r>
              <a:rPr lang="en-US" sz="6000" dirty="0" err="1">
                <a:solidFill>
                  <a:srgbClr val="693A3A"/>
                </a:solidFill>
                <a:latin typeface="Cambria Bold"/>
              </a:rPr>
              <a:t>Khi</a:t>
            </a:r>
            <a:r>
              <a:rPr lang="en-US" sz="6000" dirty="0">
                <a:solidFill>
                  <a:srgbClr val="693A3A"/>
                </a:solidFill>
                <a:latin typeface="Cambria Bold"/>
              </a:rPr>
              <a:t> </a:t>
            </a:r>
            <a:r>
              <a:rPr lang="en-US" sz="6000" dirty="0" err="1">
                <a:solidFill>
                  <a:srgbClr val="693A3A"/>
                </a:solidFill>
                <a:latin typeface="Cambria Bold"/>
              </a:rPr>
              <a:t>có</a:t>
            </a:r>
            <a:r>
              <a:rPr lang="en-US" sz="6000" dirty="0">
                <a:solidFill>
                  <a:srgbClr val="693A3A"/>
                </a:solidFill>
                <a:latin typeface="Cambria Bold"/>
              </a:rPr>
              <a:t> </a:t>
            </a:r>
            <a:r>
              <a:rPr lang="en-US" sz="6000" dirty="0" err="1">
                <a:solidFill>
                  <a:srgbClr val="693A3A"/>
                </a:solidFill>
                <a:latin typeface="Cambria Bold"/>
              </a:rPr>
              <a:t>nhiều</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em</a:t>
            </a:r>
            <a:r>
              <a:rPr lang="en-US" sz="6000" dirty="0">
                <a:solidFill>
                  <a:srgbClr val="693A3A"/>
                </a:solidFill>
                <a:latin typeface="Cambria Bold"/>
              </a:rPr>
              <a:t> </a:t>
            </a:r>
            <a:r>
              <a:rPr lang="en-US" sz="6000" dirty="0" err="1">
                <a:solidFill>
                  <a:srgbClr val="693A3A"/>
                </a:solidFill>
                <a:latin typeface="Cambria Bold"/>
              </a:rPr>
              <a:t>cần</a:t>
            </a:r>
            <a:r>
              <a:rPr lang="en-US" sz="6000" dirty="0">
                <a:solidFill>
                  <a:srgbClr val="693A3A"/>
                </a:solidFill>
                <a:latin typeface="Cambria Bold"/>
              </a:rPr>
              <a:t> </a:t>
            </a:r>
            <a:r>
              <a:rPr lang="en-US" sz="6000" dirty="0" err="1">
                <a:solidFill>
                  <a:srgbClr val="693A3A"/>
                </a:solidFill>
                <a:latin typeface="Cambria Bold"/>
              </a:rPr>
              <a:t>lựa</a:t>
            </a:r>
            <a:r>
              <a:rPr lang="en-US" sz="6000" dirty="0">
                <a:solidFill>
                  <a:srgbClr val="693A3A"/>
                </a:solidFill>
                <a:latin typeface="Cambria Bold"/>
              </a:rPr>
              <a:t> </a:t>
            </a:r>
            <a:r>
              <a:rPr lang="en-US" sz="6000" dirty="0" err="1">
                <a:solidFill>
                  <a:srgbClr val="693A3A"/>
                </a:solidFill>
                <a:latin typeface="Cambria Bold"/>
              </a:rPr>
              <a:t>chọn</a:t>
            </a:r>
            <a:r>
              <a:rPr lang="en-US" sz="6000" dirty="0">
                <a:solidFill>
                  <a:srgbClr val="693A3A"/>
                </a:solidFill>
                <a:latin typeface="Cambria Bold"/>
              </a:rPr>
              <a:t> </a:t>
            </a:r>
            <a:r>
              <a:rPr lang="en-US" sz="6000" dirty="0" err="1">
                <a:solidFill>
                  <a:srgbClr val="693A3A"/>
                </a:solidFill>
                <a:latin typeface="Cambria Bold"/>
              </a:rPr>
              <a:t>những</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nổi</a:t>
            </a:r>
            <a:r>
              <a:rPr lang="en-US" sz="6000" dirty="0">
                <a:solidFill>
                  <a:srgbClr val="693A3A"/>
                </a:solidFill>
                <a:latin typeface="Cambria Bold"/>
              </a:rPr>
              <a:t> </a:t>
            </a:r>
            <a:r>
              <a:rPr lang="en-US" sz="6000" dirty="0" err="1">
                <a:solidFill>
                  <a:srgbClr val="693A3A"/>
                </a:solidFill>
                <a:latin typeface="Cambria Bold"/>
              </a:rPr>
              <a:t>bật</a:t>
            </a:r>
            <a:r>
              <a:rPr lang="en-US" sz="6000" dirty="0">
                <a:solidFill>
                  <a:srgbClr val="693A3A"/>
                </a:solidFill>
                <a:latin typeface="Cambria Bold"/>
              </a:rPr>
              <a:t> </a:t>
            </a:r>
            <a:r>
              <a:rPr lang="en-US" sz="6000" dirty="0" err="1">
                <a:solidFill>
                  <a:srgbClr val="693A3A"/>
                </a:solidFill>
                <a:latin typeface="Cambria Bold"/>
              </a:rPr>
              <a:t>và</a:t>
            </a:r>
            <a:r>
              <a:rPr lang="en-US" sz="6000" dirty="0">
                <a:solidFill>
                  <a:srgbClr val="693A3A"/>
                </a:solidFill>
                <a:latin typeface="Cambria Bold"/>
              </a:rPr>
              <a:t> </a:t>
            </a:r>
            <a:r>
              <a:rPr lang="en-US" sz="6000" dirty="0" err="1">
                <a:solidFill>
                  <a:srgbClr val="693A3A"/>
                </a:solidFill>
                <a:latin typeface="Cambria Bold"/>
              </a:rPr>
              <a:t>sắp</a:t>
            </a:r>
            <a:r>
              <a:rPr lang="en-US" sz="6000" dirty="0">
                <a:solidFill>
                  <a:srgbClr val="693A3A"/>
                </a:solidFill>
                <a:latin typeface="Cambria Bold"/>
              </a:rPr>
              <a:t> </a:t>
            </a:r>
            <a:r>
              <a:rPr lang="en-US" sz="6000" dirty="0" err="1">
                <a:solidFill>
                  <a:srgbClr val="693A3A"/>
                </a:solidFill>
                <a:latin typeface="Cambria Bold"/>
              </a:rPr>
              <a:t>xếp</a:t>
            </a:r>
            <a:r>
              <a:rPr lang="en-US" sz="6000" dirty="0">
                <a:solidFill>
                  <a:srgbClr val="693A3A"/>
                </a:solidFill>
                <a:latin typeface="Cambria Bold"/>
              </a:rPr>
              <a:t> </a:t>
            </a:r>
            <a:r>
              <a:rPr lang="en-US" sz="6000" dirty="0" err="1">
                <a:solidFill>
                  <a:srgbClr val="693A3A"/>
                </a:solidFill>
                <a:latin typeface="Cambria Bold"/>
              </a:rPr>
              <a:t>theo</a:t>
            </a:r>
            <a:r>
              <a:rPr lang="en-US" sz="6000" dirty="0">
                <a:solidFill>
                  <a:srgbClr val="693A3A"/>
                </a:solidFill>
                <a:latin typeface="Cambria Bold"/>
              </a:rPr>
              <a:t> </a:t>
            </a:r>
            <a:r>
              <a:rPr lang="en-US" sz="6000" dirty="0" err="1">
                <a:solidFill>
                  <a:srgbClr val="693A3A"/>
                </a:solidFill>
                <a:latin typeface="Cambria Bold"/>
              </a:rPr>
              <a:t>một</a:t>
            </a:r>
            <a:r>
              <a:rPr lang="en-US" sz="6000" dirty="0">
                <a:solidFill>
                  <a:srgbClr val="693A3A"/>
                </a:solidFill>
                <a:latin typeface="Cambria Bold"/>
              </a:rPr>
              <a:t> </a:t>
            </a:r>
            <a:r>
              <a:rPr lang="en-US" sz="6000" dirty="0" err="1">
                <a:solidFill>
                  <a:srgbClr val="693A3A"/>
                </a:solidFill>
                <a:latin typeface="Cambria Bold"/>
              </a:rPr>
              <a:t>trình</a:t>
            </a:r>
            <a:r>
              <a:rPr lang="en-US" sz="6000" dirty="0">
                <a:solidFill>
                  <a:srgbClr val="693A3A"/>
                </a:solidFill>
                <a:latin typeface="Cambria Bold"/>
              </a:rPr>
              <a:t> </a:t>
            </a:r>
            <a:r>
              <a:rPr lang="en-US" sz="6000" dirty="0" err="1">
                <a:solidFill>
                  <a:srgbClr val="693A3A"/>
                </a:solidFill>
                <a:latin typeface="Cambria Bold"/>
              </a:rPr>
              <a:t>tự</a:t>
            </a:r>
            <a:r>
              <a:rPr lang="en-US" sz="6000" dirty="0">
                <a:solidFill>
                  <a:srgbClr val="693A3A"/>
                </a:solidFill>
                <a:latin typeface="Cambria Bold"/>
              </a:rPr>
              <a:t> </a:t>
            </a:r>
            <a:r>
              <a:rPr lang="en-US" sz="6000" dirty="0" err="1">
                <a:solidFill>
                  <a:srgbClr val="693A3A"/>
                </a:solidFill>
                <a:latin typeface="Cambria Bold"/>
              </a:rPr>
              <a:t>hợp</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a:t>
            </a:r>
          </a:p>
        </p:txBody>
      </p:sp>
      <p:pic>
        <p:nvPicPr>
          <p:cNvPr id="10" name="Picture 9"/>
          <p:cNvPicPr>
            <a:picLocks noChangeAspect="1"/>
          </p:cNvPicPr>
          <p:nvPr/>
        </p:nvPicPr>
        <p:blipFill>
          <a:blip r:embed="rId10"/>
          <a:stretch>
            <a:fillRect/>
          </a:stretch>
        </p:blipFill>
        <p:spPr>
          <a:xfrm>
            <a:off x="-17442" y="6726865"/>
            <a:ext cx="601117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3307161" y="0"/>
            <a:ext cx="15055395" cy="11239500"/>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028699" y="-215812"/>
            <a:ext cx="15055395" cy="11836312"/>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13365">
            <a:off x="231050" y="97289"/>
            <a:ext cx="2208537" cy="2516851"/>
          </a:xfrm>
          <a:custGeom>
            <a:avLst/>
            <a:gdLst/>
            <a:ahLst/>
            <a:cxnLst/>
            <a:rect l="l" t="t" r="r" b="b"/>
            <a:pathLst>
              <a:path w="2208537" h="2516851">
                <a:moveTo>
                  <a:pt x="0" y="0"/>
                </a:moveTo>
                <a:lnTo>
                  <a:pt x="2208537" y="0"/>
                </a:lnTo>
                <a:lnTo>
                  <a:pt x="2208537" y="2516851"/>
                </a:lnTo>
                <a:lnTo>
                  <a:pt x="0" y="2516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86080">
            <a:off x="-288062" y="8308641"/>
            <a:ext cx="2633524" cy="2452470"/>
          </a:xfrm>
          <a:custGeom>
            <a:avLst/>
            <a:gdLst/>
            <a:ahLst/>
            <a:cxnLst/>
            <a:rect l="l" t="t" r="r" b="b"/>
            <a:pathLst>
              <a:path w="2633524" h="2452470">
                <a:moveTo>
                  <a:pt x="0" y="0"/>
                </a:moveTo>
                <a:lnTo>
                  <a:pt x="2633524" y="0"/>
                </a:lnTo>
                <a:lnTo>
                  <a:pt x="2633524" y="2452469"/>
                </a:lnTo>
                <a:lnTo>
                  <a:pt x="0" y="24524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2505128" y="775121"/>
            <a:ext cx="14754172" cy="9147175"/>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      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a:lnSpc>
                <a:spcPts val="5599"/>
              </a:lnSpc>
            </a:pPr>
            <a:r>
              <a:rPr lang="en-US" sz="3999">
                <a:solidFill>
                  <a:srgbClr val="693A3A"/>
                </a:solidFill>
                <a:latin typeface="Cambria"/>
              </a:rPr>
              <a:t>      </a:t>
            </a:r>
            <a:r>
              <a:rPr lang="en-US" sz="3999">
                <a:solidFill>
                  <a:srgbClr val="693A3A"/>
                </a:solidFill>
                <a:latin typeface="Cambria Bold"/>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669</Words>
  <Application>Microsoft Office PowerPoint</Application>
  <PresentationFormat>Custom</PresentationFormat>
  <Paragraphs>17</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Calibri</vt:lpstr>
      <vt:lpstr>SVN-Newton</vt:lpstr>
      <vt:lpstr>#9Slide07 HoneyCream</vt:lpstr>
      <vt:lpstr>Arial</vt:lpstr>
      <vt:lpstr>Times New Roman</vt:lpstr>
      <vt:lpstr>Cambria</vt:lpstr>
      <vt:lpstr>Cambria Bold</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T24_VietDoanVanNeuYKien_MNT</dc:title>
  <cp:lastModifiedBy>MTC</cp:lastModifiedBy>
  <cp:revision>16</cp:revision>
  <dcterms:created xsi:type="dcterms:W3CDTF">2006-08-16T00:00:00Z</dcterms:created>
  <dcterms:modified xsi:type="dcterms:W3CDTF">2024-02-26T05:16:34Z</dcterms:modified>
  <dc:identifier>DAF6a-4Naco</dc:identifier>
</cp:coreProperties>
</file>