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260" r:id="rId3"/>
    <p:sldId id="257" r:id="rId4"/>
    <p:sldId id="291" r:id="rId5"/>
    <p:sldId id="270" r:id="rId6"/>
    <p:sldId id="262" r:id="rId7"/>
    <p:sldId id="275" r:id="rId8"/>
    <p:sldId id="276" r:id="rId9"/>
    <p:sldId id="299" r:id="rId10"/>
    <p:sldId id="300" r:id="rId11"/>
    <p:sldId id="294" r:id="rId12"/>
    <p:sldId id="295" r:id="rId13"/>
    <p:sldId id="301" r:id="rId14"/>
    <p:sldId id="302" r:id="rId15"/>
    <p:sldId id="293" r:id="rId16"/>
    <p:sldId id="288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1F7F-9B23-4B2C-95A8-97F4515AE8F9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52023-C9ED-4458-9DAC-BAE2431AB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2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21A7-2FD1-131F-BB85-EF716B8D2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87E29-4D29-4EBB-657C-40145A576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511D5-A17B-01D5-652D-80083BB0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67A5-0DB5-BB44-89F6-6CABAEC2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87888-1614-2AFD-8B3A-700105E4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0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FE6-6A25-7068-34D0-8B40C688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C9442-4A28-99D1-2D21-27BDDB12A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499A-724E-A886-8FF1-93A9242A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5AA6D-B06E-90E5-D302-A5BEBB17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6A2CB-C033-6A76-2A5F-CA520F04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18362-1442-428F-3A1A-38CDD4DB0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BD028-5962-7752-C0FC-FA8F61F4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90A3-0851-4BDC-8B0E-218F88E8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3800-9237-70B4-FB05-842C3F25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24F0D-B0D6-A905-2AF6-4B20B3B5A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7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4838-8AC9-B8F5-BC70-1931A1E90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C9D04-36D1-4661-A106-98C764DD6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871C6-1A2E-FA19-41D3-4A595D8A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B9472-2937-2F25-F661-A31BA3E3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25787-6B20-68A0-E064-5D106788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638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4A18-86D8-5FF4-7108-1E9BC33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B6A1-13E9-FB5C-B365-398FF308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9D83-A283-5333-7EF6-CCE1F21F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DC6E-57F7-7846-52D1-70095497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E77E1-7FC6-D0AF-D455-FC1B4765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4115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DBC-1554-597F-5CFB-42546429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5DEEF-41D5-83FB-2B3A-3A9A4007C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E14E3-55C5-9F13-0D48-14966FBA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3025-5CB3-1065-E4C0-7F27A9FD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753E-300A-C960-A24C-25EBCF87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5709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A727-8400-CCF7-1483-C3E8226B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B8F4-0714-F834-38FD-AC2B666E8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2FB37-B7A9-D5A5-FDC0-695509D96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B7BF-A271-433D-BBF8-849D356A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BD033-A948-7CBC-6C79-D265BAF4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391CE-F5AA-B550-D703-B62A7B87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2242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E54D-7EF6-BF34-FB9F-CCB53E8A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86962-2D7D-2963-1F05-4092D9CC9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9FD0-BFA0-995D-FB37-95C033848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155FD-9505-B7D7-0D12-11AAB299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5B19C-3D57-388A-B6D1-FFDCD94C1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4D48F-CBAA-B827-B968-E5D938D6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84A73-EE52-FC6F-C54C-B4E1ED4C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CAB20-87B6-E816-9147-724AA1CC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412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EA91-B897-A1CA-2BC9-A57CF4C0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252C0-2CCE-A832-A2CC-976D240D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9DD4D-B8A0-C1CF-D862-B1DA2DBD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CB38B-58E1-74C7-DE30-B735CFDF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7189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259A7-03BB-234C-53BE-264D7CBF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91306-A2D0-C798-B4F0-DA57146D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4497E-36F2-5824-AC69-CCF86524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7388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8B8F-8EB2-71C5-4973-ED9622AE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0A864-85A5-3FAD-30E5-10E0A70F9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50F72-F2A8-1D17-0191-86EA6A9A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6AC8F-667D-2B40-9CF7-6F66ADD2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02E29-4701-E0B3-7911-F7BB5DFB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ED4FD-96B7-5AC8-3E45-F5DA7B4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047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520F-1836-8805-3FCF-EAAD6CAB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23E6-4DEF-6467-09D6-A06199CBA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A9013-CEAD-2E28-4C02-89006EA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BC12E-2D4F-6FFC-C01A-AA2E01F9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355C-2461-F7E8-0A1F-0C46085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9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FC02-9718-D505-45A4-E410218D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E9993-D69C-4CD3-E769-13342E5A7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80DA4-A07B-A67C-605B-DA765DA83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11457-87C4-1B41-B3E5-372C3B40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D4EB2-F374-13D1-B73B-D5E9A269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738C1-FB1D-CFD4-29E8-4A21095F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471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35C1-5BF0-B258-E76F-B8FA0FD2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8960E-7169-2E1C-10EE-E2346AAC9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F1CC-8E5A-FB00-85FE-3F07A310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280EB-A0C7-0DEC-996F-B08DE7CB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DF33-0AFC-B518-4014-03DAA08C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437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0DF46-39B9-08DE-1001-7D91AD952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7589F-B47E-D539-1C48-70D89A995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8A44E-AB00-1C9A-27CE-7726D5BF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D19B5-8D76-1B0C-1328-DE57B8F2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B7F97-E0DF-0C77-A56A-6898D582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0903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A7DE-8CFF-C026-9B8A-BB92C7A9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BA57-4CA0-71CB-841C-E78BA59D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5895E-C54A-C4E7-5EFA-88F581F1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A0E0-6090-A518-79CB-EB775E2C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E040-A1D6-5E91-CCCE-4FBBE78C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02E9-3DA7-A402-F3AB-0B46D7F0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19FC-D94C-080C-6651-BAB02888F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3F2E8-FA54-C6C7-1F6B-9A8AF0FC6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01C8F-ADA9-5E75-7F63-A30C2D6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65BEE-4A5F-40A4-A67E-DB950C2B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ACF84-F80A-8E44-D7B4-0F10354C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C211-E43F-36D5-36AF-ABD826A9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E0020-3FF1-B3B9-1DA1-13C01E0CB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BEB71-8B56-0A1E-36B3-7C7ED212D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C80A5-BE90-A38B-20DD-E2D6B6BDE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EECE1-3E26-374A-83BD-AF9975B1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043FC-F28E-35C4-5829-5323A2AE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78E5F-71F8-62BD-A219-C49126A4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E68AE-6B9B-3482-1322-66545D09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0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55C8-AEE0-5FED-079F-B3BE1AE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E58C73-0F8D-39F5-F5BC-A954FAFE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279C-3634-FDBC-7028-345DDBBF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65D2D-6933-BF40-DF73-275BFB24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5F30A-B02A-3CC0-4680-B5E6BBA0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C3A37-461D-4509-7BD9-A6E0FB2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0637A-D0D3-6EF6-6500-004C4D48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9556-5911-C804-DFA9-2EBBA424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877BF-8BA6-F745-7E15-522EED9F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F5146-DA0C-61EC-809F-78D628AF0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EAC1E-BB88-89EE-37C1-E135EE9E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DB398-24CD-01E9-1C4B-6C3F97FD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20CFC-E7DA-E395-8E54-B1E4A57F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BC93-54E0-EEBE-BF1C-36845EE3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BD933-14F0-EA25-00C4-0E02496D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EF15A-B76A-2DEB-597C-8EADA9141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36EBC-123D-87C4-AF3E-68E67017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453859-0968-4C74-8F1F-182DD8C7E7CC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D2643-088D-7486-79B6-AADFA485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6E03-674D-0F8C-7AE8-E3524447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4ECCA8-92FB-448B-AD51-C4EBCC3A4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7BB68FD-660D-37EA-EE0A-C4B8EC80F6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666" y="208765"/>
            <a:ext cx="1252390" cy="12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9F944B6-27AB-8770-63AA-B6FD82731F5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5D28D-46D9-439E-0549-C3A46DE8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66ABA-371B-6A0F-2AA8-34DA4FAEC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0DE9-A018-31D4-F9AE-494F26A2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D96F-0207-42FC-B446-9F571EFF74C8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F6DC0-EF07-3A85-21B8-EC439B24B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6970-4538-2E20-3DD0-3F866FC4D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FA5C4-DBC1-4595-B518-9BAD35DAA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1C46F927-4553-24BA-8385-0D327DC7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41B0A4-7212-C777-9DD7-FE23D19F601A}"/>
              </a:ext>
            </a:extLst>
          </p:cNvPr>
          <p:cNvSpPr/>
          <p:nvPr/>
        </p:nvSpPr>
        <p:spPr>
          <a:xfrm>
            <a:off x="1174173" y="613064"/>
            <a:ext cx="10058400" cy="5274763"/>
          </a:xfrm>
          <a:prstGeom prst="roundRect">
            <a:avLst>
              <a:gd name="adj" fmla="val 9835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A1CFB-F87E-9D0B-ED91-975FF4D9B191}"/>
              </a:ext>
            </a:extLst>
          </p:cNvPr>
          <p:cNvSpPr txBox="1"/>
          <p:nvPr/>
        </p:nvSpPr>
        <p:spPr>
          <a:xfrm>
            <a:off x="2865178" y="970173"/>
            <a:ext cx="6426050" cy="584775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xmlns="" sd="2507589358">
                  <a:custGeom>
                    <a:avLst/>
                    <a:gdLst>
                      <a:gd name="connsiteX0" fmla="*/ 0 w 6426050"/>
                      <a:gd name="connsiteY0" fmla="*/ 0 h 584775"/>
                      <a:gd name="connsiteX1" fmla="*/ 642605 w 6426050"/>
                      <a:gd name="connsiteY1" fmla="*/ 0 h 584775"/>
                      <a:gd name="connsiteX2" fmla="*/ 1413731 w 6426050"/>
                      <a:gd name="connsiteY2" fmla="*/ 0 h 584775"/>
                      <a:gd name="connsiteX3" fmla="*/ 2056336 w 6426050"/>
                      <a:gd name="connsiteY3" fmla="*/ 0 h 584775"/>
                      <a:gd name="connsiteX4" fmla="*/ 2634681 w 6426050"/>
                      <a:gd name="connsiteY4" fmla="*/ 0 h 584775"/>
                      <a:gd name="connsiteX5" fmla="*/ 3277286 w 6426050"/>
                      <a:gd name="connsiteY5" fmla="*/ 0 h 584775"/>
                      <a:gd name="connsiteX6" fmla="*/ 3727109 w 6426050"/>
                      <a:gd name="connsiteY6" fmla="*/ 0 h 584775"/>
                      <a:gd name="connsiteX7" fmla="*/ 4305454 w 6426050"/>
                      <a:gd name="connsiteY7" fmla="*/ 0 h 584775"/>
                      <a:gd name="connsiteX8" fmla="*/ 4819538 w 6426050"/>
                      <a:gd name="connsiteY8" fmla="*/ 0 h 584775"/>
                      <a:gd name="connsiteX9" fmla="*/ 5590664 w 6426050"/>
                      <a:gd name="connsiteY9" fmla="*/ 0 h 584775"/>
                      <a:gd name="connsiteX10" fmla="*/ 6426050 w 6426050"/>
                      <a:gd name="connsiteY10" fmla="*/ 0 h 584775"/>
                      <a:gd name="connsiteX11" fmla="*/ 6426050 w 6426050"/>
                      <a:gd name="connsiteY11" fmla="*/ 584775 h 584775"/>
                      <a:gd name="connsiteX12" fmla="*/ 5654924 w 6426050"/>
                      <a:gd name="connsiteY12" fmla="*/ 584775 h 584775"/>
                      <a:gd name="connsiteX13" fmla="*/ 5012319 w 6426050"/>
                      <a:gd name="connsiteY13" fmla="*/ 584775 h 584775"/>
                      <a:gd name="connsiteX14" fmla="*/ 4305454 w 6426050"/>
                      <a:gd name="connsiteY14" fmla="*/ 584775 h 584775"/>
                      <a:gd name="connsiteX15" fmla="*/ 3662848 w 6426050"/>
                      <a:gd name="connsiteY15" fmla="*/ 584775 h 584775"/>
                      <a:gd name="connsiteX16" fmla="*/ 3020244 w 6426050"/>
                      <a:gd name="connsiteY16" fmla="*/ 584775 h 584775"/>
                      <a:gd name="connsiteX17" fmla="*/ 2313378 w 6426050"/>
                      <a:gd name="connsiteY17" fmla="*/ 584775 h 584775"/>
                      <a:gd name="connsiteX18" fmla="*/ 1863555 w 6426050"/>
                      <a:gd name="connsiteY18" fmla="*/ 584775 h 584775"/>
                      <a:gd name="connsiteX19" fmla="*/ 1220950 w 6426050"/>
                      <a:gd name="connsiteY19" fmla="*/ 584775 h 584775"/>
                      <a:gd name="connsiteX20" fmla="*/ 771126 w 6426050"/>
                      <a:gd name="connsiteY20" fmla="*/ 584775 h 584775"/>
                      <a:gd name="connsiteX21" fmla="*/ 0 w 6426050"/>
                      <a:gd name="connsiteY21" fmla="*/ 584775 h 584775"/>
                      <a:gd name="connsiteX22" fmla="*/ 0 w 6426050"/>
                      <a:gd name="connsiteY22" fmla="*/ 0 h 58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426050" h="584775" extrusionOk="0">
                        <a:moveTo>
                          <a:pt x="0" y="0"/>
                        </a:moveTo>
                        <a:cubicBezTo>
                          <a:pt x="319493" y="21493"/>
                          <a:pt x="471526" y="11769"/>
                          <a:pt x="642605" y="0"/>
                        </a:cubicBezTo>
                        <a:cubicBezTo>
                          <a:pt x="813684" y="-11769"/>
                          <a:pt x="1184379" y="7635"/>
                          <a:pt x="1413731" y="0"/>
                        </a:cubicBezTo>
                        <a:cubicBezTo>
                          <a:pt x="1643083" y="-7635"/>
                          <a:pt x="1834450" y="15246"/>
                          <a:pt x="2056336" y="0"/>
                        </a:cubicBezTo>
                        <a:cubicBezTo>
                          <a:pt x="2278222" y="-15246"/>
                          <a:pt x="2388732" y="5571"/>
                          <a:pt x="2634681" y="0"/>
                        </a:cubicBezTo>
                        <a:cubicBezTo>
                          <a:pt x="2880631" y="-5571"/>
                          <a:pt x="3029476" y="-31494"/>
                          <a:pt x="3277286" y="0"/>
                        </a:cubicBezTo>
                        <a:cubicBezTo>
                          <a:pt x="3525097" y="31494"/>
                          <a:pt x="3508813" y="8744"/>
                          <a:pt x="3727109" y="0"/>
                        </a:cubicBezTo>
                        <a:cubicBezTo>
                          <a:pt x="3945405" y="-8744"/>
                          <a:pt x="4142363" y="-3030"/>
                          <a:pt x="4305454" y="0"/>
                        </a:cubicBezTo>
                        <a:cubicBezTo>
                          <a:pt x="4468546" y="3030"/>
                          <a:pt x="4646174" y="8681"/>
                          <a:pt x="4819538" y="0"/>
                        </a:cubicBezTo>
                        <a:cubicBezTo>
                          <a:pt x="4992902" y="-8681"/>
                          <a:pt x="5299762" y="19428"/>
                          <a:pt x="5590664" y="0"/>
                        </a:cubicBezTo>
                        <a:cubicBezTo>
                          <a:pt x="5881566" y="-19428"/>
                          <a:pt x="6197104" y="-14017"/>
                          <a:pt x="6426050" y="0"/>
                        </a:cubicBezTo>
                        <a:cubicBezTo>
                          <a:pt x="6408841" y="118453"/>
                          <a:pt x="6444178" y="389840"/>
                          <a:pt x="6426050" y="584775"/>
                        </a:cubicBezTo>
                        <a:cubicBezTo>
                          <a:pt x="6092567" y="587746"/>
                          <a:pt x="6021526" y="594450"/>
                          <a:pt x="5654924" y="584775"/>
                        </a:cubicBezTo>
                        <a:cubicBezTo>
                          <a:pt x="5288322" y="575100"/>
                          <a:pt x="5296226" y="554401"/>
                          <a:pt x="5012319" y="584775"/>
                        </a:cubicBezTo>
                        <a:cubicBezTo>
                          <a:pt x="4728412" y="615149"/>
                          <a:pt x="4475369" y="610080"/>
                          <a:pt x="4305454" y="584775"/>
                        </a:cubicBezTo>
                        <a:cubicBezTo>
                          <a:pt x="4135540" y="559470"/>
                          <a:pt x="3890609" y="611322"/>
                          <a:pt x="3662848" y="584775"/>
                        </a:cubicBezTo>
                        <a:cubicBezTo>
                          <a:pt x="3435087" y="558228"/>
                          <a:pt x="3193295" y="563343"/>
                          <a:pt x="3020244" y="584775"/>
                        </a:cubicBezTo>
                        <a:cubicBezTo>
                          <a:pt x="2847193" y="606207"/>
                          <a:pt x="2639663" y="598135"/>
                          <a:pt x="2313378" y="584775"/>
                        </a:cubicBezTo>
                        <a:cubicBezTo>
                          <a:pt x="1987093" y="571415"/>
                          <a:pt x="2085738" y="590722"/>
                          <a:pt x="1863555" y="584775"/>
                        </a:cubicBezTo>
                        <a:cubicBezTo>
                          <a:pt x="1641372" y="578828"/>
                          <a:pt x="1494116" y="573074"/>
                          <a:pt x="1220950" y="584775"/>
                        </a:cubicBezTo>
                        <a:cubicBezTo>
                          <a:pt x="947784" y="596476"/>
                          <a:pt x="954667" y="599247"/>
                          <a:pt x="771126" y="584775"/>
                        </a:cubicBezTo>
                        <a:cubicBezTo>
                          <a:pt x="587585" y="570303"/>
                          <a:pt x="352785" y="571960"/>
                          <a:pt x="0" y="584775"/>
                        </a:cubicBezTo>
                        <a:cubicBezTo>
                          <a:pt x="29082" y="389096"/>
                          <a:pt x="18668" y="246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TRƯỜNG</a:t>
            </a:r>
            <a:r>
              <a:rPr kumimoji="0" lang="en-US" sz="3200" b="1" i="0" u="none" strike="noStrike" kern="1200" cap="none" spc="0" normalizeH="0" noProof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TIỂU HỌC ÁI MỘ A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rgbClr val="002060"/>
                </a:outerShdw>
              </a:effectLst>
              <a:uLnTx/>
              <a:uFillTx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8ACEC94A-3899-C36C-D00B-508D4634A2DA}"/>
              </a:ext>
            </a:extLst>
          </p:cNvPr>
          <p:cNvSpPr/>
          <p:nvPr/>
        </p:nvSpPr>
        <p:spPr>
          <a:xfrm flipH="1">
            <a:off x="9429749" y="3409950"/>
            <a:ext cx="2762250" cy="3448050"/>
          </a:xfrm>
          <a:custGeom>
            <a:avLst/>
            <a:gdLst/>
            <a:ahLst/>
            <a:cxnLst/>
            <a:rect l="l" t="t" r="r" b="b"/>
            <a:pathLst>
              <a:path w="1318594" h="1735943">
                <a:moveTo>
                  <a:pt x="0" y="0"/>
                </a:moveTo>
                <a:lnTo>
                  <a:pt x="1318594" y="0"/>
                </a:lnTo>
                <a:lnTo>
                  <a:pt x="1318594" y="1735943"/>
                </a:lnTo>
                <a:lnTo>
                  <a:pt x="0" y="1735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E5065-849E-2736-1CC3-A26304FB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945" y="1739987"/>
            <a:ext cx="2267909" cy="92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2AF99-5211-F09D-5DC5-A4CB36609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472" y="2912283"/>
            <a:ext cx="9035055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FD2E6C-9B80-21E2-F3D6-A94CDB05604A}"/>
              </a:ext>
            </a:extLst>
          </p:cNvPr>
          <p:cNvSpPr/>
          <p:nvPr/>
        </p:nvSpPr>
        <p:spPr>
          <a:xfrm>
            <a:off x="171450" y="342900"/>
            <a:ext cx="876300" cy="876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8FAC9-DF54-016E-5763-17CCBE931EA3}"/>
              </a:ext>
            </a:extLst>
          </p:cNvPr>
          <p:cNvSpPr txBox="1"/>
          <p:nvPr/>
        </p:nvSpPr>
        <p:spPr>
          <a:xfrm>
            <a:off x="1038225" y="321528"/>
            <a:ext cx="1030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Tính diện tích viên gạch, tranh cổ động và đường chạy có kích thước như hình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798E4-31CB-090E-AC89-C57A556E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1811264"/>
            <a:ext cx="10325100" cy="37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5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53AC2-8BB2-26A9-8BCC-E41A2DC8D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3" y="619125"/>
            <a:ext cx="1763731" cy="17907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2B3593-E840-A9B5-1E53-D955616C33CD}"/>
              </a:ext>
            </a:extLst>
          </p:cNvPr>
          <p:cNvSpPr/>
          <p:nvPr/>
        </p:nvSpPr>
        <p:spPr>
          <a:xfrm>
            <a:off x="4581526" y="923925"/>
            <a:ext cx="5076824" cy="12382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Diện tích viên gạch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60 x 60 = 3 600 (cm</a:t>
            </a:r>
            <a:r>
              <a:rPr lang="nl-NL" sz="3200" b="1" baseline="30000" dirty="0">
                <a:solidFill>
                  <a:srgbClr val="FF0000"/>
                </a:solidFill>
              </a:rPr>
              <a:t>2</a:t>
            </a:r>
            <a:r>
              <a:rPr lang="nl-NL" sz="3200" b="1" dirty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BEE44-47F3-7E8B-D234-E22209A99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2617560"/>
            <a:ext cx="3505200" cy="204945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798B94-DEC3-D8AA-75EF-4018EEA430AA}"/>
              </a:ext>
            </a:extLst>
          </p:cNvPr>
          <p:cNvSpPr/>
          <p:nvPr/>
        </p:nvSpPr>
        <p:spPr>
          <a:xfrm>
            <a:off x="5048251" y="2971800"/>
            <a:ext cx="5153024" cy="118110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Diện tích tranh cổ động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15 x 28 = 420 (dm</a:t>
            </a:r>
            <a:r>
              <a:rPr lang="nl-NL" sz="3200" b="1" baseline="30000" dirty="0">
                <a:solidFill>
                  <a:srgbClr val="FF0000"/>
                </a:solidFill>
              </a:rPr>
              <a:t>2</a:t>
            </a:r>
            <a:r>
              <a:rPr lang="nl-NL" sz="3200" b="1" dirty="0">
                <a:solidFill>
                  <a:srgbClr val="FF00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CF8404-BC39-6F63-8225-BFB81A15D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5165392"/>
            <a:ext cx="5034211" cy="54008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D13982-E8C4-834B-F1A6-6D7A264EAD01}"/>
              </a:ext>
            </a:extLst>
          </p:cNvPr>
          <p:cNvSpPr/>
          <p:nvPr/>
        </p:nvSpPr>
        <p:spPr>
          <a:xfrm>
            <a:off x="6286501" y="4733925"/>
            <a:ext cx="5153024" cy="118110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FF0000"/>
                </a:solidFill>
              </a:rPr>
              <a:t>Diện tích đường chạy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5 x 80 = 400 (m</a:t>
            </a:r>
            <a:r>
              <a:rPr lang="nl-NL" sz="3200" b="1" baseline="30000" dirty="0">
                <a:solidFill>
                  <a:srgbClr val="FF0000"/>
                </a:solidFill>
              </a:rPr>
              <a:t>2</a:t>
            </a:r>
            <a:r>
              <a:rPr lang="nl-NL" sz="3200" b="1" dirty="0">
                <a:solidFill>
                  <a:srgbClr val="FF0000"/>
                </a:solidFill>
              </a:rPr>
              <a:t> 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5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FD2E6C-9B80-21E2-F3D6-A94CDB05604A}"/>
              </a:ext>
            </a:extLst>
          </p:cNvPr>
          <p:cNvSpPr/>
          <p:nvPr/>
        </p:nvSpPr>
        <p:spPr>
          <a:xfrm>
            <a:off x="171450" y="342900"/>
            <a:ext cx="876300" cy="8763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8FAC9-DF54-016E-5763-17CCBE931EA3}"/>
              </a:ext>
            </a:extLst>
          </p:cNvPr>
          <p:cNvSpPr txBox="1"/>
          <p:nvPr/>
        </p:nvSpPr>
        <p:spPr>
          <a:xfrm>
            <a:off x="1038225" y="321528"/>
            <a:ext cx="10306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diện tích của từng mảnh vườn và diện tích của cả khu vườn theo sơ đồ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AAF6CA-2947-1506-5C63-A89CE2159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2" y="1543050"/>
            <a:ext cx="74580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7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65657-4537-DFBB-E899-6FB65DD814D4}"/>
              </a:ext>
            </a:extLst>
          </p:cNvPr>
          <p:cNvSpPr txBox="1"/>
          <p:nvPr/>
        </p:nvSpPr>
        <p:spPr>
          <a:xfrm>
            <a:off x="809625" y="781050"/>
            <a:ext cx="104775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khoai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68 × 47 = 3 196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68 × 12 = 816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cà chua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47 × 25 = 1 175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các loại rau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× 12 = 300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cả khu vườn là: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3 196 + 816 + 1 175 + 300 = 5 487 (m</a:t>
            </a:r>
            <a:r>
              <a:rPr lang="vi-VN" sz="3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591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 moon over mountains and a lake&#10;&#10;Description automatically generated">
            <a:extLst>
              <a:ext uri="{FF2B5EF4-FFF2-40B4-BE49-F238E27FC236}">
                <a16:creationId xmlns:a16="http://schemas.microsoft.com/office/drawing/2014/main" id="{2E91A048-A1BB-E65A-EFF2-A2126C476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r="16063" b="1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30037CC3-167F-C0A7-96EB-A2B7428F095C}"/>
              </a:ext>
            </a:extLst>
          </p:cNvPr>
          <p:cNvSpPr/>
          <p:nvPr/>
        </p:nvSpPr>
        <p:spPr>
          <a:xfrm>
            <a:off x="7256206" y="983226"/>
            <a:ext cx="4281731" cy="5986616"/>
          </a:xfrm>
          <a:custGeom>
            <a:avLst/>
            <a:gdLst/>
            <a:ahLst/>
            <a:cxnLst/>
            <a:rect l="l" t="t" r="r" b="b"/>
            <a:pathLst>
              <a:path w="2876931" h="4114800">
                <a:moveTo>
                  <a:pt x="0" y="0"/>
                </a:moveTo>
                <a:lnTo>
                  <a:pt x="2876932" y="0"/>
                </a:lnTo>
                <a:lnTo>
                  <a:pt x="28769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46B0E-A6DF-9F1E-EE7B-3C7DD5344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4958" y="4621066"/>
            <a:ext cx="9455716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50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AF87F-EAD5-695F-07DB-46BF8528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106443-2BE6-C9C8-7C79-5858E9355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2786052"/>
            <a:ext cx="3436617" cy="347168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3A1C3D-8622-6AD9-93A6-E50A8B965536}"/>
              </a:ext>
            </a:extLst>
          </p:cNvPr>
          <p:cNvSpPr/>
          <p:nvPr/>
        </p:nvSpPr>
        <p:spPr>
          <a:xfrm>
            <a:off x="3534400" y="571500"/>
            <a:ext cx="7990850" cy="2019300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7990850"/>
                      <a:gd name="connsiteY0" fmla="*/ 336557 h 2019300"/>
                      <a:gd name="connsiteX1" fmla="*/ 336557 w 7990850"/>
                      <a:gd name="connsiteY1" fmla="*/ 0 h 2019300"/>
                      <a:gd name="connsiteX2" fmla="*/ 7654293 w 7990850"/>
                      <a:gd name="connsiteY2" fmla="*/ 0 h 2019300"/>
                      <a:gd name="connsiteX3" fmla="*/ 7990850 w 7990850"/>
                      <a:gd name="connsiteY3" fmla="*/ 336557 h 2019300"/>
                      <a:gd name="connsiteX4" fmla="*/ 7990850 w 7990850"/>
                      <a:gd name="connsiteY4" fmla="*/ 1682743 h 2019300"/>
                      <a:gd name="connsiteX5" fmla="*/ 7654293 w 7990850"/>
                      <a:gd name="connsiteY5" fmla="*/ 2019300 h 2019300"/>
                      <a:gd name="connsiteX6" fmla="*/ 336557 w 7990850"/>
                      <a:gd name="connsiteY6" fmla="*/ 2019300 h 2019300"/>
                      <a:gd name="connsiteX7" fmla="*/ 0 w 7990850"/>
                      <a:gd name="connsiteY7" fmla="*/ 1682743 h 2019300"/>
                      <a:gd name="connsiteX8" fmla="*/ 0 w 7990850"/>
                      <a:gd name="connsiteY8" fmla="*/ 336557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990850" h="2019300" fill="none" extrusionOk="0">
                        <a:moveTo>
                          <a:pt x="0" y="336557"/>
                        </a:moveTo>
                        <a:cubicBezTo>
                          <a:pt x="1290" y="185613"/>
                          <a:pt x="158834" y="13681"/>
                          <a:pt x="336557" y="0"/>
                        </a:cubicBezTo>
                        <a:cubicBezTo>
                          <a:pt x="2539139" y="72427"/>
                          <a:pt x="4290802" y="61419"/>
                          <a:pt x="7654293" y="0"/>
                        </a:cubicBezTo>
                        <a:cubicBezTo>
                          <a:pt x="7836341" y="-26341"/>
                          <a:pt x="7962975" y="142250"/>
                          <a:pt x="7990850" y="336557"/>
                        </a:cubicBezTo>
                        <a:cubicBezTo>
                          <a:pt x="8034176" y="749007"/>
                          <a:pt x="7933855" y="1459771"/>
                          <a:pt x="7990850" y="1682743"/>
                        </a:cubicBezTo>
                        <a:cubicBezTo>
                          <a:pt x="7996774" y="1838550"/>
                          <a:pt x="7836333" y="2015001"/>
                          <a:pt x="7654293" y="2019300"/>
                        </a:cubicBezTo>
                        <a:cubicBezTo>
                          <a:pt x="6721292" y="2049127"/>
                          <a:pt x="1626607" y="1939994"/>
                          <a:pt x="336557" y="2019300"/>
                        </a:cubicBezTo>
                        <a:cubicBezTo>
                          <a:pt x="175071" y="2016543"/>
                          <a:pt x="-16514" y="1871884"/>
                          <a:pt x="0" y="1682743"/>
                        </a:cubicBezTo>
                        <a:cubicBezTo>
                          <a:pt x="-97803" y="1380187"/>
                          <a:pt x="44522" y="718397"/>
                          <a:pt x="0" y="336557"/>
                        </a:cubicBezTo>
                        <a:close/>
                      </a:path>
                      <a:path w="7990850" h="2019300" stroke="0" extrusionOk="0">
                        <a:moveTo>
                          <a:pt x="0" y="336557"/>
                        </a:moveTo>
                        <a:cubicBezTo>
                          <a:pt x="30087" y="158883"/>
                          <a:pt x="164048" y="27847"/>
                          <a:pt x="336557" y="0"/>
                        </a:cubicBezTo>
                        <a:cubicBezTo>
                          <a:pt x="1674901" y="123000"/>
                          <a:pt x="5561239" y="-96860"/>
                          <a:pt x="7654293" y="0"/>
                        </a:cubicBezTo>
                        <a:cubicBezTo>
                          <a:pt x="7832957" y="-5496"/>
                          <a:pt x="8006572" y="118985"/>
                          <a:pt x="7990850" y="336557"/>
                        </a:cubicBezTo>
                        <a:cubicBezTo>
                          <a:pt x="7935427" y="484633"/>
                          <a:pt x="8071936" y="1027501"/>
                          <a:pt x="7990850" y="1682743"/>
                        </a:cubicBezTo>
                        <a:cubicBezTo>
                          <a:pt x="7961504" y="1879250"/>
                          <a:pt x="7812707" y="2014806"/>
                          <a:pt x="7654293" y="2019300"/>
                        </a:cubicBezTo>
                        <a:cubicBezTo>
                          <a:pt x="4013934" y="1858593"/>
                          <a:pt x="2002100" y="2058967"/>
                          <a:pt x="336557" y="2019300"/>
                        </a:cubicBezTo>
                        <a:cubicBezTo>
                          <a:pt x="128184" y="2014756"/>
                          <a:pt x="-11414" y="1863447"/>
                          <a:pt x="0" y="1682743"/>
                        </a:cubicBezTo>
                        <a:cubicBezTo>
                          <a:pt x="58816" y="1460063"/>
                          <a:pt x="-4833" y="778595"/>
                          <a:pt x="0" y="3365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Hãy đo và ước lượng chiều dài và rộng của lớp em học. Tính diện tích lớp học của em?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648974-846D-96D8-1619-C74A06F5D4D2}"/>
              </a:ext>
            </a:extLst>
          </p:cNvPr>
          <p:cNvSpPr/>
          <p:nvPr/>
        </p:nvSpPr>
        <p:spPr>
          <a:xfrm>
            <a:off x="4372600" y="3076575"/>
            <a:ext cx="7419350" cy="2019300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custGeom>
                    <a:avLst/>
                    <a:gdLst>
                      <a:gd name="connsiteX0" fmla="*/ 0 w 7419350"/>
                      <a:gd name="connsiteY0" fmla="*/ 336557 h 2019300"/>
                      <a:gd name="connsiteX1" fmla="*/ 336557 w 7419350"/>
                      <a:gd name="connsiteY1" fmla="*/ 0 h 2019300"/>
                      <a:gd name="connsiteX2" fmla="*/ 7082793 w 7419350"/>
                      <a:gd name="connsiteY2" fmla="*/ 0 h 2019300"/>
                      <a:gd name="connsiteX3" fmla="*/ 7419350 w 7419350"/>
                      <a:gd name="connsiteY3" fmla="*/ 336557 h 2019300"/>
                      <a:gd name="connsiteX4" fmla="*/ 7419350 w 7419350"/>
                      <a:gd name="connsiteY4" fmla="*/ 1682743 h 2019300"/>
                      <a:gd name="connsiteX5" fmla="*/ 7082793 w 7419350"/>
                      <a:gd name="connsiteY5" fmla="*/ 2019300 h 2019300"/>
                      <a:gd name="connsiteX6" fmla="*/ 336557 w 7419350"/>
                      <a:gd name="connsiteY6" fmla="*/ 2019300 h 2019300"/>
                      <a:gd name="connsiteX7" fmla="*/ 0 w 7419350"/>
                      <a:gd name="connsiteY7" fmla="*/ 1682743 h 2019300"/>
                      <a:gd name="connsiteX8" fmla="*/ 0 w 7419350"/>
                      <a:gd name="connsiteY8" fmla="*/ 336557 h 201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19350" h="2019300" fill="none" extrusionOk="0">
                        <a:moveTo>
                          <a:pt x="0" y="336557"/>
                        </a:moveTo>
                        <a:cubicBezTo>
                          <a:pt x="1290" y="185613"/>
                          <a:pt x="158834" y="13681"/>
                          <a:pt x="336557" y="0"/>
                        </a:cubicBezTo>
                        <a:cubicBezTo>
                          <a:pt x="3018444" y="72427"/>
                          <a:pt x="5788159" y="61419"/>
                          <a:pt x="7082793" y="0"/>
                        </a:cubicBezTo>
                        <a:cubicBezTo>
                          <a:pt x="7264841" y="-26341"/>
                          <a:pt x="7391475" y="142250"/>
                          <a:pt x="7419350" y="336557"/>
                        </a:cubicBezTo>
                        <a:cubicBezTo>
                          <a:pt x="7462676" y="749007"/>
                          <a:pt x="7362355" y="1459771"/>
                          <a:pt x="7419350" y="1682743"/>
                        </a:cubicBezTo>
                        <a:cubicBezTo>
                          <a:pt x="7425274" y="1838550"/>
                          <a:pt x="7264833" y="2015001"/>
                          <a:pt x="7082793" y="2019300"/>
                        </a:cubicBezTo>
                        <a:cubicBezTo>
                          <a:pt x="3987932" y="2049127"/>
                          <a:pt x="3423642" y="1939994"/>
                          <a:pt x="336557" y="2019300"/>
                        </a:cubicBezTo>
                        <a:cubicBezTo>
                          <a:pt x="175071" y="2016543"/>
                          <a:pt x="-16514" y="1871884"/>
                          <a:pt x="0" y="1682743"/>
                        </a:cubicBezTo>
                        <a:cubicBezTo>
                          <a:pt x="-97803" y="1380187"/>
                          <a:pt x="44522" y="718397"/>
                          <a:pt x="0" y="336557"/>
                        </a:cubicBezTo>
                        <a:close/>
                      </a:path>
                      <a:path w="7419350" h="2019300" stroke="0" extrusionOk="0">
                        <a:moveTo>
                          <a:pt x="0" y="336557"/>
                        </a:moveTo>
                        <a:cubicBezTo>
                          <a:pt x="30087" y="158883"/>
                          <a:pt x="164048" y="27847"/>
                          <a:pt x="336557" y="0"/>
                        </a:cubicBezTo>
                        <a:cubicBezTo>
                          <a:pt x="1662455" y="123000"/>
                          <a:pt x="3986244" y="-96860"/>
                          <a:pt x="7082793" y="0"/>
                        </a:cubicBezTo>
                        <a:cubicBezTo>
                          <a:pt x="7261457" y="-5496"/>
                          <a:pt x="7435072" y="118985"/>
                          <a:pt x="7419350" y="336557"/>
                        </a:cubicBezTo>
                        <a:cubicBezTo>
                          <a:pt x="7363927" y="484633"/>
                          <a:pt x="7500436" y="1027501"/>
                          <a:pt x="7419350" y="1682743"/>
                        </a:cubicBezTo>
                        <a:cubicBezTo>
                          <a:pt x="7390004" y="1879250"/>
                          <a:pt x="7241207" y="2014806"/>
                          <a:pt x="7082793" y="2019300"/>
                        </a:cubicBezTo>
                        <a:cubicBezTo>
                          <a:pt x="6382963" y="1858593"/>
                          <a:pt x="1855541" y="2058967"/>
                          <a:pt x="336557" y="2019300"/>
                        </a:cubicBezTo>
                        <a:cubicBezTo>
                          <a:pt x="128184" y="2014756"/>
                          <a:pt x="-11414" y="1863447"/>
                          <a:pt x="0" y="1682743"/>
                        </a:cubicBezTo>
                        <a:cubicBezTo>
                          <a:pt x="58816" y="1460063"/>
                          <a:pt x="-4833" y="778595"/>
                          <a:pt x="0" y="33655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Em hãy đo và tính diện tích của quyển SGK toán 4 em đang học?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329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DEB9F880-7495-3248-EEC3-9D79F55C5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04DD00-9681-3FB2-1258-E20F132A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18" y="2623438"/>
            <a:ext cx="6908531" cy="36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7485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1182FA47-B65B-3E18-6EDF-694A740739D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DCF482-9281-8D25-AA39-F73D92C5534A}"/>
              </a:ext>
            </a:extLst>
          </p:cNvPr>
          <p:cNvSpPr/>
          <p:nvPr/>
        </p:nvSpPr>
        <p:spPr>
          <a:xfrm>
            <a:off x="132823" y="576770"/>
            <a:ext cx="11926354" cy="5491521"/>
          </a:xfrm>
          <a:custGeom>
            <a:avLst/>
            <a:gdLst>
              <a:gd name="connsiteX0" fmla="*/ 0 w 11926354"/>
              <a:gd name="connsiteY0" fmla="*/ 547614 h 5491521"/>
              <a:gd name="connsiteX1" fmla="*/ 547614 w 11926354"/>
              <a:gd name="connsiteY1" fmla="*/ 0 h 5491521"/>
              <a:gd name="connsiteX2" fmla="*/ 11378740 w 11926354"/>
              <a:gd name="connsiteY2" fmla="*/ 0 h 5491521"/>
              <a:gd name="connsiteX3" fmla="*/ 11926354 w 11926354"/>
              <a:gd name="connsiteY3" fmla="*/ 547614 h 5491521"/>
              <a:gd name="connsiteX4" fmla="*/ 11926354 w 11926354"/>
              <a:gd name="connsiteY4" fmla="*/ 4943907 h 5491521"/>
              <a:gd name="connsiteX5" fmla="*/ 11378740 w 11926354"/>
              <a:gd name="connsiteY5" fmla="*/ 5491521 h 5491521"/>
              <a:gd name="connsiteX6" fmla="*/ 547614 w 11926354"/>
              <a:gd name="connsiteY6" fmla="*/ 5491521 h 5491521"/>
              <a:gd name="connsiteX7" fmla="*/ 0 w 11926354"/>
              <a:gd name="connsiteY7" fmla="*/ 4943907 h 5491521"/>
              <a:gd name="connsiteX8" fmla="*/ 0 w 11926354"/>
              <a:gd name="connsiteY8" fmla="*/ 547614 h 549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26354" h="5491521" fill="none" extrusionOk="0">
                <a:moveTo>
                  <a:pt x="0" y="547614"/>
                </a:moveTo>
                <a:cubicBezTo>
                  <a:pt x="1411" y="283374"/>
                  <a:pt x="270428" y="42382"/>
                  <a:pt x="547614" y="0"/>
                </a:cubicBezTo>
                <a:cubicBezTo>
                  <a:pt x="4355487" y="72427"/>
                  <a:pt x="6950665" y="61419"/>
                  <a:pt x="11378740" y="0"/>
                </a:cubicBezTo>
                <a:cubicBezTo>
                  <a:pt x="11675011" y="-42461"/>
                  <a:pt x="11888253" y="233650"/>
                  <a:pt x="11926354" y="547614"/>
                </a:cubicBezTo>
                <a:cubicBezTo>
                  <a:pt x="12027230" y="1986967"/>
                  <a:pt x="11819041" y="3745322"/>
                  <a:pt x="11926354" y="4943907"/>
                </a:cubicBezTo>
                <a:cubicBezTo>
                  <a:pt x="11927650" y="5239770"/>
                  <a:pt x="11652031" y="5458845"/>
                  <a:pt x="11378740" y="5491521"/>
                </a:cubicBezTo>
                <a:cubicBezTo>
                  <a:pt x="6542670" y="5521348"/>
                  <a:pt x="2608195" y="5412215"/>
                  <a:pt x="547614" y="5491521"/>
                </a:cubicBezTo>
                <a:cubicBezTo>
                  <a:pt x="297996" y="5485550"/>
                  <a:pt x="-44723" y="5255190"/>
                  <a:pt x="0" y="4943907"/>
                </a:cubicBezTo>
                <a:cubicBezTo>
                  <a:pt x="50037" y="4156820"/>
                  <a:pt x="770" y="2462937"/>
                  <a:pt x="0" y="547614"/>
                </a:cubicBezTo>
                <a:close/>
              </a:path>
              <a:path w="11926354" h="5491521" stroke="0" extrusionOk="0">
                <a:moveTo>
                  <a:pt x="0" y="547614"/>
                </a:moveTo>
                <a:cubicBezTo>
                  <a:pt x="25970" y="252254"/>
                  <a:pt x="262041" y="35139"/>
                  <a:pt x="547614" y="0"/>
                </a:cubicBezTo>
                <a:cubicBezTo>
                  <a:pt x="2702830" y="123000"/>
                  <a:pt x="6434141" y="-96860"/>
                  <a:pt x="11378740" y="0"/>
                </a:cubicBezTo>
                <a:cubicBezTo>
                  <a:pt x="11638602" y="-32450"/>
                  <a:pt x="11947357" y="202831"/>
                  <a:pt x="11926354" y="547614"/>
                </a:cubicBezTo>
                <a:cubicBezTo>
                  <a:pt x="11929527" y="1526668"/>
                  <a:pt x="12020621" y="3512601"/>
                  <a:pt x="11926354" y="4943907"/>
                </a:cubicBezTo>
                <a:cubicBezTo>
                  <a:pt x="11913387" y="5251044"/>
                  <a:pt x="11645805" y="5485732"/>
                  <a:pt x="11378740" y="5491521"/>
                </a:cubicBezTo>
                <a:cubicBezTo>
                  <a:pt x="6113014" y="5330814"/>
                  <a:pt x="1633429" y="5531188"/>
                  <a:pt x="547614" y="5491521"/>
                </a:cubicBezTo>
                <a:cubicBezTo>
                  <a:pt x="227530" y="5487957"/>
                  <a:pt x="-5405" y="5243897"/>
                  <a:pt x="0" y="4943907"/>
                </a:cubicBezTo>
                <a:cubicBezTo>
                  <a:pt x="32216" y="3828805"/>
                  <a:pt x="57206" y="1510073"/>
                  <a:pt x="0" y="547614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428E462-4751-C021-C644-2F9C4B3C440A}"/>
              </a:ext>
            </a:extLst>
          </p:cNvPr>
          <p:cNvSpPr txBox="1">
            <a:spLocks/>
          </p:cNvSpPr>
          <p:nvPr/>
        </p:nvSpPr>
        <p:spPr>
          <a:xfrm>
            <a:off x="4586990" y="1008068"/>
            <a:ext cx="6930418" cy="669081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altLang="zh-CN" sz="3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hiện được việc chuyển đổi và tính toán với các số đo diện tích ( mm 2 ; cm 2; dm 2; m 2). 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altLang="zh-CN" sz="3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Thực hiện được việc ước lượng các kết quả đo diện tích trong một số trường hợp đơn giản.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altLang="zh-CN" sz="32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 quyết được một số vấn đề thực tiễn liên quan đến đo diện tích.</a:t>
            </a:r>
          </a:p>
        </p:txBody>
      </p:sp>
      <p:grpSp>
        <p:nvGrpSpPr>
          <p:cNvPr id="22" name="组合 6">
            <a:extLst>
              <a:ext uri="{FF2B5EF4-FFF2-40B4-BE49-F238E27FC236}">
                <a16:creationId xmlns:a16="http://schemas.microsoft.com/office/drawing/2014/main" id="{9832AF95-FDC9-B3D1-0EE5-0E1C7D43191D}"/>
              </a:ext>
            </a:extLst>
          </p:cNvPr>
          <p:cNvGrpSpPr/>
          <p:nvPr/>
        </p:nvGrpSpPr>
        <p:grpSpPr>
          <a:xfrm>
            <a:off x="568876" y="1426571"/>
            <a:ext cx="3751194" cy="3550306"/>
            <a:chOff x="3051715" y="1629522"/>
            <a:chExt cx="7107908" cy="7107908"/>
          </a:xfrm>
        </p:grpSpPr>
        <p:sp>
          <p:nvSpPr>
            <p:cNvPr id="23" name="弧形 7">
              <a:extLst>
                <a:ext uri="{FF2B5EF4-FFF2-40B4-BE49-F238E27FC236}">
                  <a16:creationId xmlns:a16="http://schemas.microsoft.com/office/drawing/2014/main" id="{59F870FD-4E3D-6412-71C9-8F1E172D8BCE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弧形 8">
              <a:extLst>
                <a:ext uri="{FF2B5EF4-FFF2-40B4-BE49-F238E27FC236}">
                  <a16:creationId xmlns:a16="http://schemas.microsoft.com/office/drawing/2014/main" id="{797C7E8C-1FE5-A00D-7F49-F7DD4F4E7FF0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5" name="弧形 9">
              <a:extLst>
                <a:ext uri="{FF2B5EF4-FFF2-40B4-BE49-F238E27FC236}">
                  <a16:creationId xmlns:a16="http://schemas.microsoft.com/office/drawing/2014/main" id="{B7B988C6-7D08-6528-EC01-AAFA3A8F5AFE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弧形 10">
              <a:extLst>
                <a:ext uri="{FF2B5EF4-FFF2-40B4-BE49-F238E27FC236}">
                  <a16:creationId xmlns:a16="http://schemas.microsoft.com/office/drawing/2014/main" id="{22A9AA1C-78F9-4F52-F6E4-CABC46E2E4F5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弧形 11">
              <a:extLst>
                <a:ext uri="{FF2B5EF4-FFF2-40B4-BE49-F238E27FC236}">
                  <a16:creationId xmlns:a16="http://schemas.microsoft.com/office/drawing/2014/main" id="{CE7DCF12-E434-226C-521F-1C989717DC96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8" name="任意多边形 82">
            <a:extLst>
              <a:ext uri="{FF2B5EF4-FFF2-40B4-BE49-F238E27FC236}">
                <a16:creationId xmlns:a16="http://schemas.microsoft.com/office/drawing/2014/main" id="{43FCC33D-755F-210C-5337-2AC265DFD9D5}"/>
              </a:ext>
            </a:extLst>
          </p:cNvPr>
          <p:cNvSpPr/>
          <p:nvPr/>
        </p:nvSpPr>
        <p:spPr>
          <a:xfrm rot="5400000">
            <a:off x="1414190" y="1452350"/>
            <a:ext cx="1497779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9" name="组合 3">
            <a:extLst>
              <a:ext uri="{FF2B5EF4-FFF2-40B4-BE49-F238E27FC236}">
                <a16:creationId xmlns:a16="http://schemas.microsoft.com/office/drawing/2014/main" id="{CB00A9FA-973A-7B7D-F6B3-14781436081E}"/>
              </a:ext>
            </a:extLst>
          </p:cNvPr>
          <p:cNvGrpSpPr/>
          <p:nvPr/>
        </p:nvGrpSpPr>
        <p:grpSpPr>
          <a:xfrm flipH="1">
            <a:off x="2423179" y="3589735"/>
            <a:ext cx="1965645" cy="1232847"/>
            <a:chOff x="594425" y="1153191"/>
            <a:chExt cx="2605975" cy="1634460"/>
          </a:xfrm>
        </p:grpSpPr>
        <p:sp>
          <p:nvSpPr>
            <p:cNvPr id="30" name="任意多边形 9">
              <a:extLst>
                <a:ext uri="{FF2B5EF4-FFF2-40B4-BE49-F238E27FC236}">
                  <a16:creationId xmlns:a16="http://schemas.microsoft.com/office/drawing/2014/main" id="{595BD32B-4642-902A-150D-86F31F611332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任意多边形 10">
              <a:extLst>
                <a:ext uri="{FF2B5EF4-FFF2-40B4-BE49-F238E27FC236}">
                  <a16:creationId xmlns:a16="http://schemas.microsoft.com/office/drawing/2014/main" id="{02D949DB-B19F-B6AD-F5D7-852D2418AE4D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12">
            <a:extLst>
              <a:ext uri="{FF2B5EF4-FFF2-40B4-BE49-F238E27FC236}">
                <a16:creationId xmlns:a16="http://schemas.microsoft.com/office/drawing/2014/main" id="{A606D26B-EE18-57C9-DE1B-B3EDCDB0F093}"/>
              </a:ext>
            </a:extLst>
          </p:cNvPr>
          <p:cNvGrpSpPr/>
          <p:nvPr/>
        </p:nvGrpSpPr>
        <p:grpSpPr>
          <a:xfrm>
            <a:off x="3178255" y="2312943"/>
            <a:ext cx="619808" cy="623440"/>
            <a:chOff x="1267237" y="4149067"/>
            <a:chExt cx="1172591" cy="1179462"/>
          </a:xfrm>
        </p:grpSpPr>
        <p:sp>
          <p:nvSpPr>
            <p:cNvPr id="33" name="五角星 2">
              <a:extLst>
                <a:ext uri="{FF2B5EF4-FFF2-40B4-BE49-F238E27FC236}">
                  <a16:creationId xmlns:a16="http://schemas.microsoft.com/office/drawing/2014/main" id="{30E2938B-E602-0767-F3A0-DE3CAA7294E3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4" name="文本框 14">
              <a:extLst>
                <a:ext uri="{FF2B5EF4-FFF2-40B4-BE49-F238E27FC236}">
                  <a16:creationId xmlns:a16="http://schemas.microsoft.com/office/drawing/2014/main" id="{2386FB70-8DC0-9BE3-9E78-33578718E19B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 w="25400">
                  <a:solidFill>
                    <a:srgbClr val="20B6B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6DEA11E-39BB-415F-5F03-2E63BD0C0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3" y="2311827"/>
            <a:ext cx="3084843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DEB9F880-7495-3248-EEC3-9D79F55C5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7212A5-1D27-D99F-9CAF-5F7476463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69" y="3976768"/>
            <a:ext cx="1033971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01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8656A431-2F8D-4963-5203-E02A9CA247C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artoon of a cloud blowing&#10;&#10;Description automatically generated">
            <a:extLst>
              <a:ext uri="{FF2B5EF4-FFF2-40B4-BE49-F238E27FC236}">
                <a16:creationId xmlns:a16="http://schemas.microsoft.com/office/drawing/2014/main" id="{02D16E66-CC6B-A281-E732-53B1877F88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7" y="219069"/>
            <a:ext cx="4329122" cy="2886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F65CF-3A6D-B8E8-EC21-E7D7319D5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162" y="480379"/>
            <a:ext cx="6541575" cy="1420491"/>
          </a:xfrm>
          <a:prstGeom prst="rect">
            <a:avLst/>
          </a:prstGeom>
        </p:spPr>
      </p:pic>
      <p:sp>
        <p:nvSpPr>
          <p:cNvPr id="6" name="Speech Bubble: Rectangle with Corners Rounded 27">
            <a:extLst>
              <a:ext uri="{FF2B5EF4-FFF2-40B4-BE49-F238E27FC236}">
                <a16:creationId xmlns:a16="http://schemas.microsoft.com/office/drawing/2014/main" id="{726269F4-E6FB-365D-15FF-6D07189BB295}"/>
              </a:ext>
            </a:extLst>
          </p:cNvPr>
          <p:cNvSpPr/>
          <p:nvPr/>
        </p:nvSpPr>
        <p:spPr>
          <a:xfrm>
            <a:off x="1039552" y="3276600"/>
            <a:ext cx="8062193" cy="3181350"/>
          </a:xfrm>
          <a:prstGeom prst="plaque">
            <a:avLst>
              <a:gd name="adj" fmla="val 576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5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 thổi đến đơn vị diện tích nào thì HS nói những thông tin mình biết về đơn vị đo diện tích đó.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Chẳng hạn: Gió thổi đến mét vuông thì HS nói: Mét vuông là đơn vị đo diện tích, mét vuông kí hiệu là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m²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mét vuông là diện tích của hình vuông có cạnh dài 1m, 1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m²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100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cm²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40478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two astronauts in space&#10;&#10;Description automatically generated">
            <a:extLst>
              <a:ext uri="{FF2B5EF4-FFF2-40B4-BE49-F238E27FC236}">
                <a16:creationId xmlns:a16="http://schemas.microsoft.com/office/drawing/2014/main" id="{063B0FB8-6DDF-148B-01BD-95A9E38FB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b="71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7CC92-5853-11C5-C37B-C2922715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129" y="4706791"/>
            <a:ext cx="8443692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71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1AC7412D-40A8-DD66-CF72-D1A518196DF5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8C38D1-9E78-288C-EE60-F17BCC5A7F6C}"/>
              </a:ext>
            </a:extLst>
          </p:cNvPr>
          <p:cNvSpPr/>
          <p:nvPr/>
        </p:nvSpPr>
        <p:spPr>
          <a:xfrm>
            <a:off x="294640" y="20320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F27ECB-EB76-7CA5-BEB4-B2AA3D2A78C2}"/>
              </a:ext>
            </a:extLst>
          </p:cNvPr>
          <p:cNvGrpSpPr/>
          <p:nvPr/>
        </p:nvGrpSpPr>
        <p:grpSpPr>
          <a:xfrm>
            <a:off x="1144732" y="258388"/>
            <a:ext cx="4959060" cy="846226"/>
            <a:chOff x="1033780" y="297500"/>
            <a:chExt cx="4959060" cy="8462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DF8F0B-9FD0-177F-3684-7171EA72483C}"/>
                </a:ext>
              </a:extLst>
            </p:cNvPr>
            <p:cNvSpPr txBox="1"/>
            <p:nvPr/>
          </p:nvSpPr>
          <p:spPr>
            <a:xfrm>
              <a:off x="1981949" y="374285"/>
              <a:ext cx="4010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5E64DDC-8D1A-E065-88A4-75368C95ED51}"/>
                </a:ext>
              </a:extLst>
            </p:cNvPr>
            <p:cNvSpPr/>
            <p:nvPr/>
          </p:nvSpPr>
          <p:spPr>
            <a:xfrm>
              <a:off x="1033780" y="297500"/>
              <a:ext cx="904009" cy="77931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A59003E-2C42-7996-8687-6DB00D44C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2244713"/>
            <a:ext cx="11058525" cy="20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8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BD1997B-5C99-437F-1042-1D91E9F6F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1138237"/>
            <a:ext cx="5900604" cy="374808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BDE5EEB-6B7A-B024-3698-40CBF7A6EC9C}"/>
              </a:ext>
            </a:extLst>
          </p:cNvPr>
          <p:cNvSpPr/>
          <p:nvPr/>
        </p:nvSpPr>
        <p:spPr>
          <a:xfrm>
            <a:off x="5724525" y="1352550"/>
            <a:ext cx="1114425" cy="10096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31BDD5A-CAB7-FDBB-194D-B6111F4DB07E}"/>
              </a:ext>
            </a:extLst>
          </p:cNvPr>
          <p:cNvSpPr/>
          <p:nvPr/>
        </p:nvSpPr>
        <p:spPr>
          <a:xfrm>
            <a:off x="5705475" y="2571750"/>
            <a:ext cx="1114425" cy="10096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AD93C57-4B2F-AAA2-9A01-5D0CE74260E8}"/>
              </a:ext>
            </a:extLst>
          </p:cNvPr>
          <p:cNvSpPr/>
          <p:nvPr/>
        </p:nvSpPr>
        <p:spPr>
          <a:xfrm>
            <a:off x="5695950" y="3762375"/>
            <a:ext cx="1114425" cy="1009650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3 000 000</a:t>
            </a:r>
          </a:p>
        </p:txBody>
      </p:sp>
    </p:spTree>
    <p:extLst>
      <p:ext uri="{BB962C8B-B14F-4D97-AF65-F5344CB8AC3E}">
        <p14:creationId xmlns:p14="http://schemas.microsoft.com/office/powerpoint/2010/main" val="27313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C7CF7-8099-6D5D-2753-AF73177F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757" y="1214436"/>
            <a:ext cx="8049169" cy="42338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D5E173-BF4D-DEEC-FE6D-4FD1A14E20BA}"/>
              </a:ext>
            </a:extLst>
          </p:cNvPr>
          <p:cNvSpPr/>
          <p:nvPr/>
        </p:nvSpPr>
        <p:spPr>
          <a:xfrm>
            <a:off x="6219826" y="140970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287203-13E9-B1C0-4405-720AF524A20A}"/>
              </a:ext>
            </a:extLst>
          </p:cNvPr>
          <p:cNvSpPr/>
          <p:nvPr/>
        </p:nvSpPr>
        <p:spPr>
          <a:xfrm>
            <a:off x="6238876" y="272415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3259EB-5952-F8CA-E906-B18E57720F53}"/>
              </a:ext>
            </a:extLst>
          </p:cNvPr>
          <p:cNvSpPr/>
          <p:nvPr/>
        </p:nvSpPr>
        <p:spPr>
          <a:xfrm>
            <a:off x="7286626" y="4029075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401776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artoon of a rocket ship in space&#10;&#10;Description automatically generated">
            <a:extLst>
              <a:ext uri="{FF2B5EF4-FFF2-40B4-BE49-F238E27FC236}">
                <a16:creationId xmlns:a16="http://schemas.microsoft.com/office/drawing/2014/main" id="{D9E89129-3221-0DC6-0873-C1FC9496F728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7" b="28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F7D63D-692A-0C28-38F5-B123E1B77202}"/>
              </a:ext>
            </a:extLst>
          </p:cNvPr>
          <p:cNvSpPr/>
          <p:nvPr/>
        </p:nvSpPr>
        <p:spPr>
          <a:xfrm>
            <a:off x="264160" y="187960"/>
            <a:ext cx="11663680" cy="6482080"/>
          </a:xfrm>
          <a:custGeom>
            <a:avLst/>
            <a:gdLst>
              <a:gd name="connsiteX0" fmla="*/ 0 w 11663680"/>
              <a:gd name="connsiteY0" fmla="*/ 1080368 h 6482080"/>
              <a:gd name="connsiteX1" fmla="*/ 1080368 w 11663680"/>
              <a:gd name="connsiteY1" fmla="*/ 0 h 6482080"/>
              <a:gd name="connsiteX2" fmla="*/ 10583312 w 11663680"/>
              <a:gd name="connsiteY2" fmla="*/ 0 h 6482080"/>
              <a:gd name="connsiteX3" fmla="*/ 11663680 w 11663680"/>
              <a:gd name="connsiteY3" fmla="*/ 1080368 h 6482080"/>
              <a:gd name="connsiteX4" fmla="*/ 11663680 w 11663680"/>
              <a:gd name="connsiteY4" fmla="*/ 5401712 h 6482080"/>
              <a:gd name="connsiteX5" fmla="*/ 10583312 w 11663680"/>
              <a:gd name="connsiteY5" fmla="*/ 6482080 h 6482080"/>
              <a:gd name="connsiteX6" fmla="*/ 1080368 w 11663680"/>
              <a:gd name="connsiteY6" fmla="*/ 6482080 h 6482080"/>
              <a:gd name="connsiteX7" fmla="*/ 0 w 11663680"/>
              <a:gd name="connsiteY7" fmla="*/ 5401712 h 6482080"/>
              <a:gd name="connsiteX8" fmla="*/ 0 w 11663680"/>
              <a:gd name="connsiteY8" fmla="*/ 1080368 h 64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3680" h="6482080" fill="none" extrusionOk="0">
                <a:moveTo>
                  <a:pt x="0" y="1080368"/>
                </a:moveTo>
                <a:cubicBezTo>
                  <a:pt x="3664" y="582887"/>
                  <a:pt x="519517" y="60117"/>
                  <a:pt x="1080368" y="0"/>
                </a:cubicBezTo>
                <a:cubicBezTo>
                  <a:pt x="3072384" y="72427"/>
                  <a:pt x="6342519" y="61419"/>
                  <a:pt x="10583312" y="0"/>
                </a:cubicBezTo>
                <a:cubicBezTo>
                  <a:pt x="11165347" y="-100749"/>
                  <a:pt x="11626089" y="472327"/>
                  <a:pt x="11663680" y="1080368"/>
                </a:cubicBezTo>
                <a:cubicBezTo>
                  <a:pt x="11764556" y="2400858"/>
                  <a:pt x="11556367" y="4363085"/>
                  <a:pt x="11663680" y="5401712"/>
                </a:cubicBezTo>
                <a:cubicBezTo>
                  <a:pt x="11669956" y="5966528"/>
                  <a:pt x="11139458" y="6436651"/>
                  <a:pt x="10583312" y="6482080"/>
                </a:cubicBezTo>
                <a:cubicBezTo>
                  <a:pt x="7663320" y="6511907"/>
                  <a:pt x="2573030" y="6402774"/>
                  <a:pt x="1080368" y="6482080"/>
                </a:cubicBezTo>
                <a:cubicBezTo>
                  <a:pt x="506197" y="6479537"/>
                  <a:pt x="-75211" y="6013255"/>
                  <a:pt x="0" y="5401712"/>
                </a:cubicBezTo>
                <a:cubicBezTo>
                  <a:pt x="50037" y="3713327"/>
                  <a:pt x="770" y="2022009"/>
                  <a:pt x="0" y="1080368"/>
                </a:cubicBezTo>
                <a:close/>
              </a:path>
              <a:path w="11663680" h="6482080" stroke="0" extrusionOk="0">
                <a:moveTo>
                  <a:pt x="0" y="1080368"/>
                </a:moveTo>
                <a:cubicBezTo>
                  <a:pt x="83579" y="506479"/>
                  <a:pt x="510820" y="56510"/>
                  <a:pt x="1080368" y="0"/>
                </a:cubicBezTo>
                <a:cubicBezTo>
                  <a:pt x="3551770" y="123000"/>
                  <a:pt x="9554757" y="-96860"/>
                  <a:pt x="10583312" y="0"/>
                </a:cubicBezTo>
                <a:cubicBezTo>
                  <a:pt x="11138457" y="-31648"/>
                  <a:pt x="11704597" y="401207"/>
                  <a:pt x="11663680" y="1080368"/>
                </a:cubicBezTo>
                <a:cubicBezTo>
                  <a:pt x="11666853" y="2211230"/>
                  <a:pt x="11757947" y="3601009"/>
                  <a:pt x="11663680" y="5401712"/>
                </a:cubicBezTo>
                <a:cubicBezTo>
                  <a:pt x="11643796" y="6005587"/>
                  <a:pt x="11149491" y="6477090"/>
                  <a:pt x="10583312" y="6482080"/>
                </a:cubicBezTo>
                <a:cubicBezTo>
                  <a:pt x="8216843" y="6321373"/>
                  <a:pt x="4936536" y="6521747"/>
                  <a:pt x="1080368" y="6482080"/>
                </a:cubicBezTo>
                <a:cubicBezTo>
                  <a:pt x="417728" y="6468756"/>
                  <a:pt x="-27788" y="5985794"/>
                  <a:pt x="0" y="5401712"/>
                </a:cubicBezTo>
                <a:cubicBezTo>
                  <a:pt x="32216" y="3514635"/>
                  <a:pt x="57206" y="1849469"/>
                  <a:pt x="0" y="1080368"/>
                </a:cubicBezTo>
                <a:close/>
              </a:path>
            </a:pathLst>
          </a:custGeom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E25DDE-142B-99EA-C3B9-CE7220660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1081087"/>
            <a:ext cx="8019962" cy="41100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BAC624-999D-E29F-6DEF-597D7FFA36A6}"/>
              </a:ext>
            </a:extLst>
          </p:cNvPr>
          <p:cNvSpPr/>
          <p:nvPr/>
        </p:nvSpPr>
        <p:spPr>
          <a:xfrm>
            <a:off x="6772276" y="146685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123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CFEA22-D018-4B6A-F03C-FE4B61E0DA8C}"/>
              </a:ext>
            </a:extLst>
          </p:cNvPr>
          <p:cNvSpPr/>
          <p:nvPr/>
        </p:nvSpPr>
        <p:spPr>
          <a:xfrm>
            <a:off x="6524626" y="2724150"/>
            <a:ext cx="1104900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503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863FBE-F63B-6D9D-71A8-B54719656886}"/>
              </a:ext>
            </a:extLst>
          </p:cNvPr>
          <p:cNvSpPr/>
          <p:nvPr/>
        </p:nvSpPr>
        <p:spPr>
          <a:xfrm>
            <a:off x="6800851" y="3943350"/>
            <a:ext cx="1247774" cy="1114425"/>
          </a:xfrm>
          <a:prstGeom prst="roundRect">
            <a:avLst/>
          </a:prstGeom>
          <a:ln w="28575">
            <a:solidFill>
              <a:srgbClr val="D32B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90 023</a:t>
            </a:r>
          </a:p>
        </p:txBody>
      </p:sp>
    </p:spTree>
    <p:extLst>
      <p:ext uri="{BB962C8B-B14F-4D97-AF65-F5344CB8AC3E}">
        <p14:creationId xmlns:p14="http://schemas.microsoft.com/office/powerpoint/2010/main" val="582281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374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等线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18</cp:revision>
  <dcterms:created xsi:type="dcterms:W3CDTF">2024-01-27T06:38:28Z</dcterms:created>
  <dcterms:modified xsi:type="dcterms:W3CDTF">2024-03-05T09:39:44Z</dcterms:modified>
</cp:coreProperties>
</file>