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18"/>
  </p:notesMasterIdLst>
  <p:sldIdLst>
    <p:sldId id="402" r:id="rId4"/>
    <p:sldId id="4411" r:id="rId5"/>
    <p:sldId id="393" r:id="rId6"/>
    <p:sldId id="413" r:id="rId7"/>
    <p:sldId id="283" r:id="rId8"/>
    <p:sldId id="4412" r:id="rId9"/>
    <p:sldId id="4413" r:id="rId10"/>
    <p:sldId id="4414" r:id="rId11"/>
    <p:sldId id="4415" r:id="rId12"/>
    <p:sldId id="264" r:id="rId13"/>
    <p:sldId id="414" r:id="rId14"/>
    <p:sldId id="309" r:id="rId15"/>
    <p:sldId id="307" r:id="rId16"/>
    <p:sldId id="44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1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1E33D-E4F1-4479-8D4F-F66BAC7A0260}"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439B6-8C9B-4178-AEED-291147AC48D5}" type="slidenum">
              <a:rPr lang="en-US" smtClean="0"/>
              <a:t>‹#›</a:t>
            </a:fld>
            <a:endParaRPr lang="en-US"/>
          </a:p>
        </p:txBody>
      </p:sp>
    </p:spTree>
    <p:extLst>
      <p:ext uri="{BB962C8B-B14F-4D97-AF65-F5344CB8AC3E}">
        <p14:creationId xmlns:p14="http://schemas.microsoft.com/office/powerpoint/2010/main" val="273806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12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0915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7849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833492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51327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448227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80109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8083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920445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477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4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83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021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5901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675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546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1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549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32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303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69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7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79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9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68046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89075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58313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1/27/2024</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84625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5A8F4A4-5B25-D766-4900-715073523E4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373" y="208764"/>
            <a:ext cx="1252390" cy="1252390"/>
          </a:xfrm>
          <a:prstGeom prst="rect">
            <a:avLst/>
          </a:prstGeom>
        </p:spPr>
      </p:pic>
    </p:spTree>
    <p:extLst>
      <p:ext uri="{BB962C8B-B14F-4D97-AF65-F5344CB8AC3E}">
        <p14:creationId xmlns:p14="http://schemas.microsoft.com/office/powerpoint/2010/main" val="3734333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59283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791311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2" descr="文本, 背景图案&#10;&#10;描述已自动生成">
            <a:extLst>
              <a:ext uri="{FF2B5EF4-FFF2-40B4-BE49-F238E27FC236}">
                <a16:creationId xmlns:a16="http://schemas.microsoft.com/office/drawing/2014/main" id="{0F7244DB-F712-4CAB-A2C9-46D1AACA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3" name="图片 4" descr="形状&#10;&#10;描述已自动生成">
            <a:extLst>
              <a:ext uri="{FF2B5EF4-FFF2-40B4-BE49-F238E27FC236}">
                <a16:creationId xmlns:a16="http://schemas.microsoft.com/office/drawing/2014/main" id="{96DFC6EE-9330-46D5-826A-9B95AFEB0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14" name="图片 41" descr="卡通人物&#10;&#10;中度可信度描述已自动生成">
            <a:extLst>
              <a:ext uri="{FF2B5EF4-FFF2-40B4-BE49-F238E27FC236}">
                <a16:creationId xmlns:a16="http://schemas.microsoft.com/office/drawing/2014/main" id="{72417A62-2452-4572-A2E0-53FBF2037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15" name="图片 42" descr="卡通人物&#10;&#10;中度可信度描述已自动生成">
            <a:extLst>
              <a:ext uri="{FF2B5EF4-FFF2-40B4-BE49-F238E27FC236}">
                <a16:creationId xmlns:a16="http://schemas.microsoft.com/office/drawing/2014/main" id="{C3F8A945-9949-4357-B9FE-B5EB23CD01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16" name="图片 43" descr="卡通人物&#10;&#10;中度可信度描述已自动生成">
            <a:extLst>
              <a:ext uri="{FF2B5EF4-FFF2-40B4-BE49-F238E27FC236}">
                <a16:creationId xmlns:a16="http://schemas.microsoft.com/office/drawing/2014/main" id="{40066671-5E67-4B93-8A64-5498D73C6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17" name="图片 50" descr="卡通人物&#10;&#10;中度可信度描述已自动生成">
            <a:extLst>
              <a:ext uri="{FF2B5EF4-FFF2-40B4-BE49-F238E27FC236}">
                <a16:creationId xmlns:a16="http://schemas.microsoft.com/office/drawing/2014/main" id="{E981A7BC-2369-4D91-8DB8-476BBE473D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18" name="文本框 51">
            <a:extLst>
              <a:ext uri="{FF2B5EF4-FFF2-40B4-BE49-F238E27FC236}">
                <a16:creationId xmlns:a16="http://schemas.microsoft.com/office/drawing/2014/main" id="{4C6EE127-EB32-4693-B40F-EC064C48927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03</a:t>
            </a:r>
          </a:p>
        </p:txBody>
      </p:sp>
      <p:pic>
        <p:nvPicPr>
          <p:cNvPr id="19" name="图片 52" descr="游戏机里面的人物&#10;&#10;低可信度描述已自动生成">
            <a:extLst>
              <a:ext uri="{FF2B5EF4-FFF2-40B4-BE49-F238E27FC236}">
                <a16:creationId xmlns:a16="http://schemas.microsoft.com/office/drawing/2014/main" id="{008B3D9F-4546-41C7-B6D5-F5FCD85EAA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4" name="Picture 3">
            <a:extLst>
              <a:ext uri="{FF2B5EF4-FFF2-40B4-BE49-F238E27FC236}">
                <a16:creationId xmlns:a16="http://schemas.microsoft.com/office/drawing/2014/main" id="{1CDFFB4A-3F5E-7CBE-9F45-D0C427EFED02}"/>
              </a:ext>
            </a:extLst>
          </p:cNvPr>
          <p:cNvPicPr>
            <a:picLocks noChangeAspect="1"/>
          </p:cNvPicPr>
          <p:nvPr/>
        </p:nvPicPr>
        <p:blipFill>
          <a:blip r:embed="rId9"/>
          <a:stretch>
            <a:fillRect/>
          </a:stretch>
        </p:blipFill>
        <p:spPr>
          <a:xfrm>
            <a:off x="1987366" y="2498106"/>
            <a:ext cx="7169517" cy="2566638"/>
          </a:xfrm>
          <a:prstGeom prst="rect">
            <a:avLst/>
          </a:prstGeom>
        </p:spPr>
      </p:pic>
    </p:spTree>
    <p:extLst>
      <p:ext uri="{BB962C8B-B14F-4D97-AF65-F5344CB8AC3E}">
        <p14:creationId xmlns:p14="http://schemas.microsoft.com/office/powerpoint/2010/main" val="116941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0FBF6542-7255-4325-80AD-7FB0C171F5E0}"/>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9E01413E-7B92-4675-9E9E-02D1E8271A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4" name="图片 10" descr="形状&#10;&#10;描述已自动生成">
              <a:extLst>
                <a:ext uri="{FF2B5EF4-FFF2-40B4-BE49-F238E27FC236}">
                  <a16:creationId xmlns:a16="http://schemas.microsoft.com/office/drawing/2014/main" id="{E30BEFBF-8619-4600-BBA8-0123EE5E0D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D95D7DC-2577-9E07-9D88-665865160DCF}"/>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FE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D6DE2E7-2822-1172-34B1-1585D82F1781}"/>
              </a:ext>
            </a:extLst>
          </p:cNvPr>
          <p:cNvPicPr>
            <a:picLocks noChangeAspect="1"/>
          </p:cNvPicPr>
          <p:nvPr/>
        </p:nvPicPr>
        <p:blipFill>
          <a:blip r:embed="rId5"/>
          <a:stretch>
            <a:fillRect/>
          </a:stretch>
        </p:blipFill>
        <p:spPr>
          <a:xfrm>
            <a:off x="7834548" y="3689999"/>
            <a:ext cx="4357452" cy="3168000"/>
          </a:xfrm>
          <a:prstGeom prst="rect">
            <a:avLst/>
          </a:prstGeom>
        </p:spPr>
      </p:pic>
      <p:grpSp>
        <p:nvGrpSpPr>
          <p:cNvPr id="3" name="Nhóm 2">
            <a:extLst>
              <a:ext uri="{FF2B5EF4-FFF2-40B4-BE49-F238E27FC236}">
                <a16:creationId xmlns:a16="http://schemas.microsoft.com/office/drawing/2014/main" id="{6807541F-EA08-FD6B-B202-E2A061C337CC}"/>
              </a:ext>
            </a:extLst>
          </p:cNvPr>
          <p:cNvGrpSpPr/>
          <p:nvPr/>
        </p:nvGrpSpPr>
        <p:grpSpPr>
          <a:xfrm>
            <a:off x="6149626" y="451974"/>
            <a:ext cx="5470874" cy="3436651"/>
            <a:chOff x="-429966" y="3111243"/>
            <a:chExt cx="8039688" cy="3288340"/>
          </a:xfrm>
        </p:grpSpPr>
        <p:sp>
          <p:nvSpPr>
            <p:cNvPr id="5" name="Bong bóng Lời nói: Hình chữ nhật với Góc Tròn 3">
              <a:extLst>
                <a:ext uri="{FF2B5EF4-FFF2-40B4-BE49-F238E27FC236}">
                  <a16:creationId xmlns:a16="http://schemas.microsoft.com/office/drawing/2014/main" id="{704CB34B-1B49-0FB1-1B68-F9A353C235F4}"/>
                </a:ext>
              </a:extLst>
            </p:cNvPr>
            <p:cNvSpPr/>
            <p:nvPr/>
          </p:nvSpPr>
          <p:spPr>
            <a:xfrm flipH="1">
              <a:off x="-429966" y="3111243"/>
              <a:ext cx="7977329" cy="3288340"/>
            </a:xfrm>
            <a:custGeom>
              <a:avLst/>
              <a:gdLst>
                <a:gd name="connsiteX0" fmla="*/ 0 w 7977329"/>
                <a:gd name="connsiteY0" fmla="*/ 548068 h 3288340"/>
                <a:gd name="connsiteX1" fmla="*/ 548068 w 7977329"/>
                <a:gd name="connsiteY1" fmla="*/ 0 h 3288340"/>
                <a:gd name="connsiteX2" fmla="*/ 4653442 w 7977329"/>
                <a:gd name="connsiteY2" fmla="*/ 0 h 3288340"/>
                <a:gd name="connsiteX3" fmla="*/ 4653442 w 7977329"/>
                <a:gd name="connsiteY3" fmla="*/ 0 h 3288340"/>
                <a:gd name="connsiteX4" fmla="*/ 6647774 w 7977329"/>
                <a:gd name="connsiteY4" fmla="*/ 0 h 3288340"/>
                <a:gd name="connsiteX5" fmla="*/ 7429261 w 7977329"/>
                <a:gd name="connsiteY5" fmla="*/ 0 h 3288340"/>
                <a:gd name="connsiteX6" fmla="*/ 7977329 w 7977329"/>
                <a:gd name="connsiteY6" fmla="*/ 548068 h 3288340"/>
                <a:gd name="connsiteX7" fmla="*/ 7977329 w 7977329"/>
                <a:gd name="connsiteY7" fmla="*/ 1918198 h 3288340"/>
                <a:gd name="connsiteX8" fmla="*/ 7977329 w 7977329"/>
                <a:gd name="connsiteY8" fmla="*/ 1918198 h 3288340"/>
                <a:gd name="connsiteX9" fmla="*/ 7977329 w 7977329"/>
                <a:gd name="connsiteY9" fmla="*/ 2740283 h 3288340"/>
                <a:gd name="connsiteX10" fmla="*/ 7977329 w 7977329"/>
                <a:gd name="connsiteY10" fmla="*/ 2740272 h 3288340"/>
                <a:gd name="connsiteX11" fmla="*/ 7429261 w 7977329"/>
                <a:gd name="connsiteY11" fmla="*/ 3288340 h 3288340"/>
                <a:gd name="connsiteX12" fmla="*/ 6647774 w 7977329"/>
                <a:gd name="connsiteY12" fmla="*/ 3288340 h 3288340"/>
                <a:gd name="connsiteX13" fmla="*/ 4002146 w 7977329"/>
                <a:gd name="connsiteY13" fmla="*/ 3813093 h 3288340"/>
                <a:gd name="connsiteX14" fmla="*/ 4653442 w 7977329"/>
                <a:gd name="connsiteY14" fmla="*/ 3288340 h 3288340"/>
                <a:gd name="connsiteX15" fmla="*/ 548068 w 7977329"/>
                <a:gd name="connsiteY15" fmla="*/ 3288340 h 3288340"/>
                <a:gd name="connsiteX16" fmla="*/ 0 w 7977329"/>
                <a:gd name="connsiteY16" fmla="*/ 2740272 h 3288340"/>
                <a:gd name="connsiteX17" fmla="*/ 0 w 7977329"/>
                <a:gd name="connsiteY17" fmla="*/ 2740283 h 3288340"/>
                <a:gd name="connsiteX18" fmla="*/ 0 w 7977329"/>
                <a:gd name="connsiteY18" fmla="*/ 1918198 h 3288340"/>
                <a:gd name="connsiteX19" fmla="*/ 0 w 7977329"/>
                <a:gd name="connsiteY19" fmla="*/ 1918198 h 3288340"/>
                <a:gd name="connsiteX20" fmla="*/ 0 w 7977329"/>
                <a:gd name="connsiteY20" fmla="*/ 548068 h 32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77329" h="3288340" fill="none" extrusionOk="0">
                  <a:moveTo>
                    <a:pt x="0" y="548068"/>
                  </a:moveTo>
                  <a:cubicBezTo>
                    <a:pt x="-6130" y="238129"/>
                    <a:pt x="233488" y="-21603"/>
                    <a:pt x="548068" y="0"/>
                  </a:cubicBezTo>
                  <a:cubicBezTo>
                    <a:pt x="2215191" y="-129750"/>
                    <a:pt x="3105046" y="-136541"/>
                    <a:pt x="4653442" y="0"/>
                  </a:cubicBezTo>
                  <a:lnTo>
                    <a:pt x="4653442" y="0"/>
                  </a:lnTo>
                  <a:cubicBezTo>
                    <a:pt x="5549516" y="-81146"/>
                    <a:pt x="5712547" y="-125947"/>
                    <a:pt x="6647774" y="0"/>
                  </a:cubicBezTo>
                  <a:cubicBezTo>
                    <a:pt x="6965673" y="-69791"/>
                    <a:pt x="7256448" y="41675"/>
                    <a:pt x="7429261" y="0"/>
                  </a:cubicBezTo>
                  <a:cubicBezTo>
                    <a:pt x="7761519" y="-44341"/>
                    <a:pt x="7947555" y="223587"/>
                    <a:pt x="7977329" y="548068"/>
                  </a:cubicBezTo>
                  <a:cubicBezTo>
                    <a:pt x="8065959" y="1169348"/>
                    <a:pt x="7927381" y="1331593"/>
                    <a:pt x="7977329" y="1918198"/>
                  </a:cubicBezTo>
                  <a:lnTo>
                    <a:pt x="7977329" y="1918198"/>
                  </a:lnTo>
                  <a:cubicBezTo>
                    <a:pt x="7981354" y="2157336"/>
                    <a:pt x="7912148" y="2550213"/>
                    <a:pt x="7977329" y="2740283"/>
                  </a:cubicBezTo>
                  <a:cubicBezTo>
                    <a:pt x="7977328" y="2740279"/>
                    <a:pt x="7977328" y="2740275"/>
                    <a:pt x="7977329" y="2740272"/>
                  </a:cubicBezTo>
                  <a:cubicBezTo>
                    <a:pt x="8015805" y="3012766"/>
                    <a:pt x="7742480" y="3315548"/>
                    <a:pt x="7429261" y="3288340"/>
                  </a:cubicBezTo>
                  <a:cubicBezTo>
                    <a:pt x="7147185" y="3355623"/>
                    <a:pt x="7031136" y="3270717"/>
                    <a:pt x="6647774" y="3288340"/>
                  </a:cubicBezTo>
                  <a:cubicBezTo>
                    <a:pt x="5390144" y="3653260"/>
                    <a:pt x="4441394" y="3590627"/>
                    <a:pt x="4002146" y="3813093"/>
                  </a:cubicBezTo>
                  <a:cubicBezTo>
                    <a:pt x="4291144" y="3654530"/>
                    <a:pt x="4358901" y="3575912"/>
                    <a:pt x="4653442" y="3288340"/>
                  </a:cubicBezTo>
                  <a:cubicBezTo>
                    <a:pt x="2656958" y="3345900"/>
                    <a:pt x="1002658" y="3319675"/>
                    <a:pt x="548068" y="3288340"/>
                  </a:cubicBezTo>
                  <a:cubicBezTo>
                    <a:pt x="208085" y="3334646"/>
                    <a:pt x="-54495" y="3066492"/>
                    <a:pt x="0" y="2740272"/>
                  </a:cubicBezTo>
                  <a:cubicBezTo>
                    <a:pt x="0" y="2740274"/>
                    <a:pt x="0" y="2740278"/>
                    <a:pt x="0" y="2740283"/>
                  </a:cubicBezTo>
                  <a:cubicBezTo>
                    <a:pt x="72314" y="2388332"/>
                    <a:pt x="41601" y="2230395"/>
                    <a:pt x="0" y="1918198"/>
                  </a:cubicBezTo>
                  <a:lnTo>
                    <a:pt x="0" y="1918198"/>
                  </a:lnTo>
                  <a:cubicBezTo>
                    <a:pt x="-30024" y="1319450"/>
                    <a:pt x="37540" y="1015405"/>
                    <a:pt x="0" y="548068"/>
                  </a:cubicBezTo>
                  <a:close/>
                </a:path>
                <a:path w="7977329" h="3288340" stroke="0" extrusionOk="0">
                  <a:moveTo>
                    <a:pt x="0" y="548068"/>
                  </a:moveTo>
                  <a:cubicBezTo>
                    <a:pt x="22814" y="248087"/>
                    <a:pt x="228713" y="-22421"/>
                    <a:pt x="548068" y="0"/>
                  </a:cubicBezTo>
                  <a:cubicBezTo>
                    <a:pt x="1895157" y="-136090"/>
                    <a:pt x="3871266" y="117287"/>
                    <a:pt x="4653442" y="0"/>
                  </a:cubicBezTo>
                  <a:lnTo>
                    <a:pt x="4653442" y="0"/>
                  </a:lnTo>
                  <a:cubicBezTo>
                    <a:pt x="5329603" y="-400"/>
                    <a:pt x="6421682" y="-77498"/>
                    <a:pt x="6647774" y="0"/>
                  </a:cubicBezTo>
                  <a:cubicBezTo>
                    <a:pt x="6894571" y="-30876"/>
                    <a:pt x="7230561" y="24423"/>
                    <a:pt x="7429261" y="0"/>
                  </a:cubicBezTo>
                  <a:cubicBezTo>
                    <a:pt x="7683314" y="-19577"/>
                    <a:pt x="7992773" y="248907"/>
                    <a:pt x="7977329" y="548068"/>
                  </a:cubicBezTo>
                  <a:cubicBezTo>
                    <a:pt x="8074447" y="998980"/>
                    <a:pt x="8023054" y="1394655"/>
                    <a:pt x="7977329" y="1918198"/>
                  </a:cubicBezTo>
                  <a:lnTo>
                    <a:pt x="7977329" y="1918198"/>
                  </a:lnTo>
                  <a:cubicBezTo>
                    <a:pt x="8036477" y="2300224"/>
                    <a:pt x="7914290" y="2612868"/>
                    <a:pt x="7977329" y="2740283"/>
                  </a:cubicBezTo>
                  <a:cubicBezTo>
                    <a:pt x="7977328" y="2740279"/>
                    <a:pt x="7977330" y="2740274"/>
                    <a:pt x="7977329" y="2740272"/>
                  </a:cubicBezTo>
                  <a:cubicBezTo>
                    <a:pt x="8004636" y="3008990"/>
                    <a:pt x="7700581" y="3285988"/>
                    <a:pt x="7429261" y="3288340"/>
                  </a:cubicBezTo>
                  <a:cubicBezTo>
                    <a:pt x="7136239" y="3306634"/>
                    <a:pt x="6940808" y="3293395"/>
                    <a:pt x="6647774" y="3288340"/>
                  </a:cubicBezTo>
                  <a:cubicBezTo>
                    <a:pt x="5327922" y="3507103"/>
                    <a:pt x="5277344" y="3395722"/>
                    <a:pt x="4002146" y="3813093"/>
                  </a:cubicBezTo>
                  <a:cubicBezTo>
                    <a:pt x="4289792" y="3580019"/>
                    <a:pt x="4496807" y="3430359"/>
                    <a:pt x="4653442" y="3288340"/>
                  </a:cubicBezTo>
                  <a:cubicBezTo>
                    <a:pt x="3516884" y="3155533"/>
                    <a:pt x="1416245" y="3255361"/>
                    <a:pt x="548068" y="3288340"/>
                  </a:cubicBezTo>
                  <a:cubicBezTo>
                    <a:pt x="279916" y="3320063"/>
                    <a:pt x="38666" y="3027978"/>
                    <a:pt x="0" y="2740272"/>
                  </a:cubicBezTo>
                  <a:cubicBezTo>
                    <a:pt x="-1" y="2740273"/>
                    <a:pt x="0" y="2740281"/>
                    <a:pt x="0" y="2740283"/>
                  </a:cubicBezTo>
                  <a:cubicBezTo>
                    <a:pt x="-17908" y="2632837"/>
                    <a:pt x="-43721" y="2060466"/>
                    <a:pt x="0" y="1918198"/>
                  </a:cubicBezTo>
                  <a:lnTo>
                    <a:pt x="0" y="1918198"/>
                  </a:lnTo>
                  <a:cubicBezTo>
                    <a:pt x="65719" y="1249049"/>
                    <a:pt x="-34320" y="765954"/>
                    <a:pt x="0" y="548068"/>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sd="2214188587">
                    <a:custGeom>
                      <a:avLst/>
                      <a:gdLst>
                        <a:gd name="connsiteX0" fmla="*/ 0 w 5428440"/>
                        <a:gd name="connsiteY0" fmla="*/ 572787 h 3436651"/>
                        <a:gd name="connsiteX1" fmla="*/ 572787 w 5428440"/>
                        <a:gd name="connsiteY1" fmla="*/ 0 h 3436651"/>
                        <a:gd name="connsiteX2" fmla="*/ 3166590 w 5428440"/>
                        <a:gd name="connsiteY2" fmla="*/ 0 h 3436651"/>
                        <a:gd name="connsiteX3" fmla="*/ 3166590 w 5428440"/>
                        <a:gd name="connsiteY3" fmla="*/ 0 h 3436651"/>
                        <a:gd name="connsiteX4" fmla="*/ 4523700 w 5428440"/>
                        <a:gd name="connsiteY4" fmla="*/ 0 h 3436651"/>
                        <a:gd name="connsiteX5" fmla="*/ 4855653 w 5428440"/>
                        <a:gd name="connsiteY5" fmla="*/ 0 h 3436651"/>
                        <a:gd name="connsiteX6" fmla="*/ 5428440 w 5428440"/>
                        <a:gd name="connsiteY6" fmla="*/ 572787 h 3436651"/>
                        <a:gd name="connsiteX7" fmla="*/ 5428440 w 5428440"/>
                        <a:gd name="connsiteY7" fmla="*/ 2004713 h 3436651"/>
                        <a:gd name="connsiteX8" fmla="*/ 5428440 w 5428440"/>
                        <a:gd name="connsiteY8" fmla="*/ 2004713 h 3436651"/>
                        <a:gd name="connsiteX9" fmla="*/ 5428440 w 5428440"/>
                        <a:gd name="connsiteY9" fmla="*/ 2863876 h 3436651"/>
                        <a:gd name="connsiteX10" fmla="*/ 5428440 w 5428440"/>
                        <a:gd name="connsiteY10" fmla="*/ 2863864 h 3436651"/>
                        <a:gd name="connsiteX11" fmla="*/ 4855653 w 5428440"/>
                        <a:gd name="connsiteY11" fmla="*/ 3436651 h 3436651"/>
                        <a:gd name="connsiteX12" fmla="*/ 4523700 w 5428440"/>
                        <a:gd name="connsiteY12" fmla="*/ 3436651 h 3436651"/>
                        <a:gd name="connsiteX13" fmla="*/ 2723394 w 5428440"/>
                        <a:gd name="connsiteY13" fmla="*/ 3985072 h 3436651"/>
                        <a:gd name="connsiteX14" fmla="*/ 3166590 w 5428440"/>
                        <a:gd name="connsiteY14" fmla="*/ 3436651 h 3436651"/>
                        <a:gd name="connsiteX15" fmla="*/ 572787 w 5428440"/>
                        <a:gd name="connsiteY15" fmla="*/ 3436651 h 3436651"/>
                        <a:gd name="connsiteX16" fmla="*/ 0 w 5428440"/>
                        <a:gd name="connsiteY16" fmla="*/ 2863864 h 3436651"/>
                        <a:gd name="connsiteX17" fmla="*/ 0 w 5428440"/>
                        <a:gd name="connsiteY17" fmla="*/ 2863876 h 3436651"/>
                        <a:gd name="connsiteX18" fmla="*/ 0 w 5428440"/>
                        <a:gd name="connsiteY18" fmla="*/ 2004713 h 3436651"/>
                        <a:gd name="connsiteX19" fmla="*/ 0 w 5428440"/>
                        <a:gd name="connsiteY19" fmla="*/ 2004713 h 3436651"/>
                        <a:gd name="connsiteX20" fmla="*/ 0 w 5428440"/>
                        <a:gd name="connsiteY20" fmla="*/ 572787 h 343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8440" h="3436651" fill="none" extrusionOk="0">
                          <a:moveTo>
                            <a:pt x="0" y="572787"/>
                          </a:moveTo>
                          <a:cubicBezTo>
                            <a:pt x="-15904" y="237637"/>
                            <a:pt x="243509" y="-23504"/>
                            <a:pt x="572787" y="0"/>
                          </a:cubicBezTo>
                          <a:cubicBezTo>
                            <a:pt x="1033711" y="-129750"/>
                            <a:pt x="2271085" y="-136541"/>
                            <a:pt x="3166590" y="0"/>
                          </a:cubicBezTo>
                          <a:lnTo>
                            <a:pt x="3166590" y="0"/>
                          </a:lnTo>
                          <a:cubicBezTo>
                            <a:pt x="3611783" y="-95098"/>
                            <a:pt x="3914943" y="106503"/>
                            <a:pt x="4523700" y="0"/>
                          </a:cubicBezTo>
                          <a:cubicBezTo>
                            <a:pt x="4601740" y="17118"/>
                            <a:pt x="4763139" y="-12931"/>
                            <a:pt x="4855653" y="0"/>
                          </a:cubicBezTo>
                          <a:cubicBezTo>
                            <a:pt x="5186883" y="-22326"/>
                            <a:pt x="5412406" y="244710"/>
                            <a:pt x="5428440" y="572787"/>
                          </a:cubicBezTo>
                          <a:cubicBezTo>
                            <a:pt x="5403624" y="1201359"/>
                            <a:pt x="5539268" y="1306065"/>
                            <a:pt x="5428440" y="2004713"/>
                          </a:cubicBezTo>
                          <a:lnTo>
                            <a:pt x="5428440" y="2004713"/>
                          </a:lnTo>
                          <a:cubicBezTo>
                            <a:pt x="5441487" y="2369415"/>
                            <a:pt x="5398213" y="2771269"/>
                            <a:pt x="5428440" y="2863876"/>
                          </a:cubicBezTo>
                          <a:cubicBezTo>
                            <a:pt x="5428439" y="2863871"/>
                            <a:pt x="5428441" y="2863869"/>
                            <a:pt x="5428440" y="2863864"/>
                          </a:cubicBezTo>
                          <a:cubicBezTo>
                            <a:pt x="5437521" y="3173079"/>
                            <a:pt x="5179828" y="3456891"/>
                            <a:pt x="4855653" y="3436651"/>
                          </a:cubicBezTo>
                          <a:cubicBezTo>
                            <a:pt x="4693421" y="3449318"/>
                            <a:pt x="4624907" y="3414091"/>
                            <a:pt x="4523700" y="3436651"/>
                          </a:cubicBezTo>
                          <a:cubicBezTo>
                            <a:pt x="3895755" y="3573158"/>
                            <a:pt x="3617985" y="3719767"/>
                            <a:pt x="2723394" y="3985072"/>
                          </a:cubicBezTo>
                          <a:cubicBezTo>
                            <a:pt x="2866643" y="3738535"/>
                            <a:pt x="3012841" y="3542287"/>
                            <a:pt x="3166590" y="3436651"/>
                          </a:cubicBezTo>
                          <a:cubicBezTo>
                            <a:pt x="2411652" y="3494211"/>
                            <a:pt x="1287882" y="3467986"/>
                            <a:pt x="572787" y="3436651"/>
                          </a:cubicBezTo>
                          <a:cubicBezTo>
                            <a:pt x="223331" y="3477767"/>
                            <a:pt x="-29251" y="3192836"/>
                            <a:pt x="0" y="2863864"/>
                          </a:cubicBezTo>
                          <a:cubicBezTo>
                            <a:pt x="1" y="2863869"/>
                            <a:pt x="0" y="2863874"/>
                            <a:pt x="0" y="2863876"/>
                          </a:cubicBezTo>
                          <a:cubicBezTo>
                            <a:pt x="41939" y="2588653"/>
                            <a:pt x="42692" y="2246955"/>
                            <a:pt x="0" y="2004713"/>
                          </a:cubicBezTo>
                          <a:lnTo>
                            <a:pt x="0" y="2004713"/>
                          </a:lnTo>
                          <a:cubicBezTo>
                            <a:pt x="-85264" y="1466627"/>
                            <a:pt x="56099" y="1260326"/>
                            <a:pt x="0" y="572787"/>
                          </a:cubicBezTo>
                          <a:close/>
                        </a:path>
                        <a:path w="5428440" h="3436651" stroke="0" extrusionOk="0">
                          <a:moveTo>
                            <a:pt x="0" y="572787"/>
                          </a:moveTo>
                          <a:cubicBezTo>
                            <a:pt x="44584" y="261739"/>
                            <a:pt x="234264" y="-29843"/>
                            <a:pt x="572787" y="0"/>
                          </a:cubicBezTo>
                          <a:cubicBezTo>
                            <a:pt x="1118338" y="-136090"/>
                            <a:pt x="2794537" y="117287"/>
                            <a:pt x="3166590" y="0"/>
                          </a:cubicBezTo>
                          <a:lnTo>
                            <a:pt x="3166590" y="0"/>
                          </a:lnTo>
                          <a:cubicBezTo>
                            <a:pt x="3582496" y="-58474"/>
                            <a:pt x="4189041" y="96019"/>
                            <a:pt x="4523700" y="0"/>
                          </a:cubicBezTo>
                          <a:cubicBezTo>
                            <a:pt x="4625523" y="16736"/>
                            <a:pt x="4734182" y="-11551"/>
                            <a:pt x="4855653" y="0"/>
                          </a:cubicBezTo>
                          <a:cubicBezTo>
                            <a:pt x="5135910" y="-14524"/>
                            <a:pt x="5488726" y="270219"/>
                            <a:pt x="5428440" y="572787"/>
                          </a:cubicBezTo>
                          <a:cubicBezTo>
                            <a:pt x="5400540" y="910535"/>
                            <a:pt x="5376777" y="1604696"/>
                            <a:pt x="5428440" y="2004713"/>
                          </a:cubicBezTo>
                          <a:lnTo>
                            <a:pt x="5428440" y="2004713"/>
                          </a:lnTo>
                          <a:cubicBezTo>
                            <a:pt x="5500800" y="2168833"/>
                            <a:pt x="5505045" y="2695527"/>
                            <a:pt x="5428440" y="2863876"/>
                          </a:cubicBezTo>
                          <a:cubicBezTo>
                            <a:pt x="5428440" y="2863869"/>
                            <a:pt x="5428439" y="2863867"/>
                            <a:pt x="5428440" y="2863864"/>
                          </a:cubicBezTo>
                          <a:cubicBezTo>
                            <a:pt x="5448849" y="3154815"/>
                            <a:pt x="5134886" y="3433868"/>
                            <a:pt x="4855653" y="3436651"/>
                          </a:cubicBezTo>
                          <a:cubicBezTo>
                            <a:pt x="4690238" y="3430588"/>
                            <a:pt x="4585660" y="3455563"/>
                            <a:pt x="4523700" y="3436651"/>
                          </a:cubicBezTo>
                          <a:cubicBezTo>
                            <a:pt x="3784080" y="3703730"/>
                            <a:pt x="3307470" y="3636799"/>
                            <a:pt x="2723394" y="3985072"/>
                          </a:cubicBezTo>
                          <a:cubicBezTo>
                            <a:pt x="2869452" y="3867093"/>
                            <a:pt x="3041738" y="3571024"/>
                            <a:pt x="3166590" y="3436651"/>
                          </a:cubicBezTo>
                          <a:cubicBezTo>
                            <a:pt x="1873293" y="3303844"/>
                            <a:pt x="1276674" y="3403672"/>
                            <a:pt x="572787" y="3436651"/>
                          </a:cubicBezTo>
                          <a:cubicBezTo>
                            <a:pt x="260968" y="3440805"/>
                            <a:pt x="24642" y="3170657"/>
                            <a:pt x="0" y="2863864"/>
                          </a:cubicBezTo>
                          <a:cubicBezTo>
                            <a:pt x="1" y="2863871"/>
                            <a:pt x="-1" y="2863875"/>
                            <a:pt x="0" y="2863876"/>
                          </a:cubicBezTo>
                          <a:cubicBezTo>
                            <a:pt x="-48689" y="2764182"/>
                            <a:pt x="32360" y="2229990"/>
                            <a:pt x="0" y="2004713"/>
                          </a:cubicBezTo>
                          <a:lnTo>
                            <a:pt x="0" y="2004713"/>
                          </a:lnTo>
                          <a:cubicBezTo>
                            <a:pt x="-80623" y="1739559"/>
                            <a:pt x="-85935" y="1265802"/>
                            <a:pt x="0" y="57278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6" name="Text Placeholder 7">
              <a:extLst>
                <a:ext uri="{FF2B5EF4-FFF2-40B4-BE49-F238E27FC236}">
                  <a16:creationId xmlns:a16="http://schemas.microsoft.com/office/drawing/2014/main" id="{978B8CC6-5919-C5C4-80B1-3096FF179712}"/>
                </a:ext>
              </a:extLst>
            </p:cNvPr>
            <p:cNvSpPr txBox="1">
              <a:spLocks/>
            </p:cNvSpPr>
            <p:nvPr/>
          </p:nvSpPr>
          <p:spPr>
            <a:xfrm>
              <a:off x="-292340" y="3484250"/>
              <a:ext cx="7902062" cy="238430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lnSpc>
                  <a:spcPct val="120000"/>
                </a:lnSpc>
                <a:spcBef>
                  <a:spcPts val="0"/>
                </a:spcBef>
                <a:spcAft>
                  <a:spcPts val="0"/>
                </a:spcAft>
              </a:pPr>
              <a:r>
                <a:rPr lang="nl-NL" sz="2800" dirty="0">
                  <a:effectLst/>
                  <a:latin typeface="+mn-lt"/>
                  <a:ea typeface="Times New Roman" panose="02020603050405020304" pitchFamily="18" charset="0"/>
                  <a:cs typeface="Times New Roman" panose="02020603050405020304" pitchFamily="18" charset="0"/>
                </a:rPr>
                <a:t>Sân vườn nhà em có hình chữ nhật dài 25m rộng 10m. Em hãy tính xem gia đình mình phải mất bao nhiêu tiền để lát nền sân. Biết giá cỏ là 250 000 đồng 1 m</a:t>
              </a:r>
              <a:r>
                <a:rPr lang="nl-NL" sz="2800" baseline="30000" dirty="0">
                  <a:effectLst/>
                  <a:latin typeface="+mn-lt"/>
                  <a:ea typeface="Times New Roman" panose="02020603050405020304" pitchFamily="18" charset="0"/>
                  <a:cs typeface="Times New Roman" panose="02020603050405020304" pitchFamily="18" charset="0"/>
                </a:rPr>
                <a:t>2</a:t>
              </a:r>
              <a:r>
                <a:rPr lang="nl-NL" sz="2800" dirty="0">
                  <a:effectLst/>
                  <a:latin typeface="+mn-lt"/>
                  <a:ea typeface="Times New Roman" panose="02020603050405020304" pitchFamily="18" charset="0"/>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00AD6C59-E9E2-EBE7-CC8F-2AC1F50A8783}"/>
              </a:ext>
            </a:extLst>
          </p:cNvPr>
          <p:cNvSpPr txBox="1"/>
          <p:nvPr/>
        </p:nvSpPr>
        <p:spPr>
          <a:xfrm>
            <a:off x="390524" y="3533775"/>
            <a:ext cx="73818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Diện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tích</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vườn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nhà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25</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x 10 = 250 (</a:t>
            </a:r>
            <a:r>
              <a:rPr lang="nl-NL"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b="1" dirty="0">
                <a:solidFill>
                  <a:srgbClr val="FF0000"/>
                </a:solidFill>
                <a:latin typeface="Cambria" panose="02040503050406030204" pitchFamily="18" charset="0"/>
                <a:ea typeface="Cambria" panose="02040503050406030204" pitchFamily="18" charset="0"/>
              </a:rPr>
              <a:t>) </a:t>
            </a:r>
            <a:endPar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đình</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mất</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số</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tiền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lát</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nền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sân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FF0000"/>
                </a:solidFill>
                <a:latin typeface="Cambria" panose="02040503050406030204" pitchFamily="18" charset="0"/>
                <a:ea typeface="Cambria" panose="02040503050406030204" pitchFamily="18" charset="0"/>
              </a:rPr>
              <a:t>250</a:t>
            </a:r>
            <a:r>
              <a:rPr lang="en-US" sz="2800" b="1" dirty="0">
                <a:solidFill>
                  <a:srgbClr val="FF0000"/>
                </a:solidFill>
                <a:latin typeface="Cambria" panose="02040503050406030204" pitchFamily="18" charset="0"/>
                <a:ea typeface="Cambria" panose="02040503050406030204" pitchFamily="18" charset="0"/>
              </a:rPr>
              <a:t> 000 x 250 = 62 500 000 (</a:t>
            </a: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a:t>
            </a:r>
          </a:p>
          <a:p>
            <a:pPr algn="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62 500 000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6732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675" decel="100000" fill="hold"/>
                                        <p:tgtEl>
                                          <p:spTgt spid="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down)">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down)">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down)">
                                      <p:cBhvr>
                                        <p:cTn id="4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9CA635B7-2B0D-3D80-176D-F97B6172E9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05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3CA7-24B8-4FD0-83C6-EA5C0427CE14}"/>
              </a:ext>
            </a:extLst>
          </p:cNvPr>
          <p:cNvGrpSpPr/>
          <p:nvPr/>
        </p:nvGrpSpPr>
        <p:grpSpPr>
          <a:xfrm>
            <a:off x="2563223" y="171450"/>
            <a:ext cx="6844726" cy="936546"/>
            <a:chOff x="2651760" y="675189"/>
            <a:chExt cx="7027676" cy="936546"/>
          </a:xfrm>
        </p:grpSpPr>
        <p:sp>
          <p:nvSpPr>
            <p:cNvPr id="10" name="Rounded Rectangle 3">
              <a:extLst>
                <a:ext uri="{FF2B5EF4-FFF2-40B4-BE49-F238E27FC236}">
                  <a16:creationId xmlns:a16="http://schemas.microsoft.com/office/drawing/2014/main" id="{7084362B-3791-4A4A-B6A9-63A6560B4A37}"/>
                </a:ext>
              </a:extLst>
            </p:cNvPr>
            <p:cNvSpPr/>
            <p:nvPr/>
          </p:nvSpPr>
          <p:spPr>
            <a:xfrm>
              <a:off x="2651760" y="849086"/>
              <a:ext cx="6949440"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sp>
          <p:nvSpPr>
            <p:cNvPr id="11" name="Hộp Văn bản 22">
              <a:extLst>
                <a:ext uri="{FF2B5EF4-FFF2-40B4-BE49-F238E27FC236}">
                  <a16:creationId xmlns:a16="http://schemas.microsoft.com/office/drawing/2014/main" id="{20C58AB8-9145-4C7D-9CA7-6B02ADF6422C}"/>
                </a:ext>
              </a:extLst>
            </p:cNvPr>
            <p:cNvSpPr txBox="1"/>
            <p:nvPr/>
          </p:nvSpPr>
          <p:spPr>
            <a:xfrm>
              <a:off x="2729996" y="675189"/>
              <a:ext cx="6949440" cy="8374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w="3175">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gr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pic>
        <p:nvPicPr>
          <p:cNvPr id="3" name="Picture 2">
            <a:extLst>
              <a:ext uri="{FF2B5EF4-FFF2-40B4-BE49-F238E27FC236}">
                <a16:creationId xmlns:a16="http://schemas.microsoft.com/office/drawing/2014/main" id="{6F1AAF04-5E60-461D-6DC4-0FFDB6ABF403}"/>
              </a:ext>
            </a:extLst>
          </p:cNvPr>
          <p:cNvPicPr>
            <a:picLocks noChangeAspect="1"/>
          </p:cNvPicPr>
          <p:nvPr/>
        </p:nvPicPr>
        <p:blipFill>
          <a:blip r:embed="rId4"/>
          <a:stretch>
            <a:fillRect/>
          </a:stretch>
        </p:blipFill>
        <p:spPr>
          <a:xfrm>
            <a:off x="3261868" y="2184594"/>
            <a:ext cx="5858764" cy="1383912"/>
          </a:xfrm>
          <a:prstGeom prst="rect">
            <a:avLst/>
          </a:prstGeom>
        </p:spPr>
      </p:pic>
      <p:pic>
        <p:nvPicPr>
          <p:cNvPr id="4" name="Picture 3">
            <a:extLst>
              <a:ext uri="{FF2B5EF4-FFF2-40B4-BE49-F238E27FC236}">
                <a16:creationId xmlns:a16="http://schemas.microsoft.com/office/drawing/2014/main" id="{92381310-3BF4-A79B-9B58-2F36FFA97639}"/>
              </a:ext>
            </a:extLst>
          </p:cNvPr>
          <p:cNvPicPr>
            <a:picLocks noChangeAspect="1"/>
          </p:cNvPicPr>
          <p:nvPr/>
        </p:nvPicPr>
        <p:blipFill>
          <a:blip r:embed="rId5"/>
          <a:stretch>
            <a:fillRect/>
          </a:stretch>
        </p:blipFill>
        <p:spPr>
          <a:xfrm>
            <a:off x="933450" y="3342709"/>
            <a:ext cx="10204432" cy="30327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666750" y="826558"/>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 name="TextBox 8">
            <a:extLst>
              <a:ext uri="{FF2B5EF4-FFF2-40B4-BE49-F238E27FC236}">
                <a16:creationId xmlns:a16="http://schemas.microsoft.com/office/drawing/2014/main" id="{9CAFA9DC-28B6-FC84-11D9-0FD8270FC921}"/>
              </a:ext>
            </a:extLst>
          </p:cNvPr>
          <p:cNvSpPr txBox="1"/>
          <p:nvPr/>
        </p:nvSpPr>
        <p:spPr>
          <a:xfrm>
            <a:off x="1409701" y="652531"/>
            <a:ext cx="100393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buổi chạy thử nghiệm xe chạy bằng năng lượng Mặt Trời, 4 chiếc xe chạy được quãng đường như hình vẽ dưới đây. Hãy tìm phân số thích hợp chỉ quãng đường mỗi xe đã đi được: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B6EBC20-C098-C7D9-906D-261F8CC5C0F0}"/>
              </a:ext>
            </a:extLst>
          </p:cNvPr>
          <p:cNvPicPr>
            <a:picLocks noChangeAspect="1"/>
          </p:cNvPicPr>
          <p:nvPr/>
        </p:nvPicPr>
        <p:blipFill>
          <a:blip r:embed="rId4"/>
          <a:stretch>
            <a:fillRect/>
          </a:stretch>
        </p:blipFill>
        <p:spPr>
          <a:xfrm>
            <a:off x="1769096" y="2145140"/>
            <a:ext cx="9222754" cy="3769885"/>
          </a:xfrm>
          <a:prstGeom prst="rect">
            <a:avLst/>
          </a:prstGeom>
        </p:spPr>
      </p:pic>
      <p:sp>
        <p:nvSpPr>
          <p:cNvPr id="20" name="Rectangle: Rounded Corners 19">
            <a:extLst>
              <a:ext uri="{FF2B5EF4-FFF2-40B4-BE49-F238E27FC236}">
                <a16:creationId xmlns:a16="http://schemas.microsoft.com/office/drawing/2014/main" id="{D3139A8E-7031-AD26-6C61-83222B0FC955}"/>
              </a:ext>
            </a:extLst>
          </p:cNvPr>
          <p:cNvSpPr/>
          <p:nvPr/>
        </p:nvSpPr>
        <p:spPr>
          <a:xfrm>
            <a:off x="9086850" y="24193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24" name="Rectangle: Rounded Corners 23">
            <a:extLst>
              <a:ext uri="{FF2B5EF4-FFF2-40B4-BE49-F238E27FC236}">
                <a16:creationId xmlns:a16="http://schemas.microsoft.com/office/drawing/2014/main" id="{8122DBE4-C996-440D-D60E-F651F5040B4D}"/>
              </a:ext>
            </a:extLst>
          </p:cNvPr>
          <p:cNvSpPr/>
          <p:nvPr/>
        </p:nvSpPr>
        <p:spPr>
          <a:xfrm>
            <a:off x="9105900" y="292417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29" name="Rectangle: Rounded Corners 28">
            <a:extLst>
              <a:ext uri="{FF2B5EF4-FFF2-40B4-BE49-F238E27FC236}">
                <a16:creationId xmlns:a16="http://schemas.microsoft.com/office/drawing/2014/main" id="{E77AEC10-97EC-28FE-CA52-427DB6C9B19D}"/>
              </a:ext>
            </a:extLst>
          </p:cNvPr>
          <p:cNvSpPr/>
          <p:nvPr/>
        </p:nvSpPr>
        <p:spPr>
          <a:xfrm>
            <a:off x="9753600" y="32575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30" name="Rectangle: Rounded Corners 29">
            <a:extLst>
              <a:ext uri="{FF2B5EF4-FFF2-40B4-BE49-F238E27FC236}">
                <a16:creationId xmlns:a16="http://schemas.microsoft.com/office/drawing/2014/main" id="{B3D6B80F-8866-3606-A1F3-8A3F2F3FBE9B}"/>
              </a:ext>
            </a:extLst>
          </p:cNvPr>
          <p:cNvSpPr/>
          <p:nvPr/>
        </p:nvSpPr>
        <p:spPr>
          <a:xfrm>
            <a:off x="9772650" y="376237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31" name="Rectangle: Rounded Corners 30">
            <a:extLst>
              <a:ext uri="{FF2B5EF4-FFF2-40B4-BE49-F238E27FC236}">
                <a16:creationId xmlns:a16="http://schemas.microsoft.com/office/drawing/2014/main" id="{B39446B8-4444-73DB-F72E-3B6B41CC1EFF}"/>
              </a:ext>
            </a:extLst>
          </p:cNvPr>
          <p:cNvSpPr/>
          <p:nvPr/>
        </p:nvSpPr>
        <p:spPr>
          <a:xfrm>
            <a:off x="9096375" y="411480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34" name="Rectangle: Rounded Corners 33">
            <a:extLst>
              <a:ext uri="{FF2B5EF4-FFF2-40B4-BE49-F238E27FC236}">
                <a16:creationId xmlns:a16="http://schemas.microsoft.com/office/drawing/2014/main" id="{084869C6-8BDC-B1A7-E67E-FA7B0296D668}"/>
              </a:ext>
            </a:extLst>
          </p:cNvPr>
          <p:cNvSpPr/>
          <p:nvPr/>
        </p:nvSpPr>
        <p:spPr>
          <a:xfrm>
            <a:off x="9115425" y="461962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35" name="Rectangle: Rounded Corners 34">
            <a:extLst>
              <a:ext uri="{FF2B5EF4-FFF2-40B4-BE49-F238E27FC236}">
                <a16:creationId xmlns:a16="http://schemas.microsoft.com/office/drawing/2014/main" id="{EF5D34C8-D26D-49C3-A1CC-F86506CC640C}"/>
              </a:ext>
            </a:extLst>
          </p:cNvPr>
          <p:cNvSpPr/>
          <p:nvPr/>
        </p:nvSpPr>
        <p:spPr>
          <a:xfrm>
            <a:off x="9725025" y="492442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36" name="Rectangle: Rounded Corners 35">
            <a:extLst>
              <a:ext uri="{FF2B5EF4-FFF2-40B4-BE49-F238E27FC236}">
                <a16:creationId xmlns:a16="http://schemas.microsoft.com/office/drawing/2014/main" id="{A14DD34D-72E2-0862-C04D-9D3B0D225B52}"/>
              </a:ext>
            </a:extLst>
          </p:cNvPr>
          <p:cNvSpPr/>
          <p:nvPr/>
        </p:nvSpPr>
        <p:spPr>
          <a:xfrm>
            <a:off x="9744075" y="54292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4</a:t>
            </a:r>
          </a:p>
        </p:txBody>
      </p:sp>
    </p:spTree>
    <p:extLst>
      <p:ext uri="{BB962C8B-B14F-4D97-AF65-F5344CB8AC3E}">
        <p14:creationId xmlns:p14="http://schemas.microsoft.com/office/powerpoint/2010/main" val="352071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0" grpId="0" animBg="1"/>
      <p:bldP spid="24" grpId="0" animBg="1"/>
      <p:bldP spid="29" grpId="0" animBg="1"/>
      <p:bldP spid="30" grpId="0" animBg="1"/>
      <p:bldP spid="31"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584775"/>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a) Chọn chữ đặt trước hình bình hành trong các hình sau:</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a:extLst>
              <a:ext uri="{FF2B5EF4-FFF2-40B4-BE49-F238E27FC236}">
                <a16:creationId xmlns:a16="http://schemas.microsoft.com/office/drawing/2014/main" id="{38967665-7832-8540-60EB-7F566937FC88}"/>
              </a:ext>
            </a:extLst>
          </p:cNvPr>
          <p:cNvPicPr>
            <a:picLocks noChangeAspect="1"/>
          </p:cNvPicPr>
          <p:nvPr/>
        </p:nvPicPr>
        <p:blipFill>
          <a:blip r:embed="rId4"/>
          <a:stretch>
            <a:fillRect/>
          </a:stretch>
        </p:blipFill>
        <p:spPr>
          <a:xfrm>
            <a:off x="895350" y="2072676"/>
            <a:ext cx="10744200" cy="1792083"/>
          </a:xfrm>
          <a:prstGeom prst="rect">
            <a:avLst/>
          </a:prstGeom>
        </p:spPr>
      </p:pic>
      <p:sp>
        <p:nvSpPr>
          <p:cNvPr id="4" name="Oval 3">
            <a:extLst>
              <a:ext uri="{FF2B5EF4-FFF2-40B4-BE49-F238E27FC236}">
                <a16:creationId xmlns:a16="http://schemas.microsoft.com/office/drawing/2014/main" id="{4C540F10-7A33-BA9D-A74D-35FC98EB5AD5}"/>
              </a:ext>
            </a:extLst>
          </p:cNvPr>
          <p:cNvSpPr/>
          <p:nvPr/>
        </p:nvSpPr>
        <p:spPr>
          <a:xfrm>
            <a:off x="3726269" y="2041894"/>
            <a:ext cx="552894" cy="6273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914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584775"/>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b) Chọn chữ đặt trước hình thoi trong các hình sau:</a:t>
            </a:r>
          </a:p>
        </p:txBody>
      </p:sp>
      <p:pic>
        <p:nvPicPr>
          <p:cNvPr id="5" name="Picture 4">
            <a:extLst>
              <a:ext uri="{FF2B5EF4-FFF2-40B4-BE49-F238E27FC236}">
                <a16:creationId xmlns:a16="http://schemas.microsoft.com/office/drawing/2014/main" id="{2F11C5F9-E661-AE3F-B779-41E48A883B8B}"/>
              </a:ext>
            </a:extLst>
          </p:cNvPr>
          <p:cNvPicPr>
            <a:picLocks noChangeAspect="1"/>
          </p:cNvPicPr>
          <p:nvPr/>
        </p:nvPicPr>
        <p:blipFill>
          <a:blip r:embed="rId4"/>
          <a:stretch>
            <a:fillRect/>
          </a:stretch>
        </p:blipFill>
        <p:spPr>
          <a:xfrm>
            <a:off x="981074" y="2097832"/>
            <a:ext cx="10391775" cy="1802655"/>
          </a:xfrm>
          <a:prstGeom prst="rect">
            <a:avLst/>
          </a:prstGeom>
        </p:spPr>
      </p:pic>
      <p:sp>
        <p:nvSpPr>
          <p:cNvPr id="6" name="Oval 5">
            <a:extLst>
              <a:ext uri="{FF2B5EF4-FFF2-40B4-BE49-F238E27FC236}">
                <a16:creationId xmlns:a16="http://schemas.microsoft.com/office/drawing/2014/main" id="{D908CFDA-08EC-6416-242D-2B563C14F399}"/>
              </a:ext>
            </a:extLst>
          </p:cNvPr>
          <p:cNvSpPr/>
          <p:nvPr/>
        </p:nvSpPr>
        <p:spPr>
          <a:xfrm>
            <a:off x="3678644" y="2118094"/>
            <a:ext cx="552894" cy="6273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36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409342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a:rPr>
              <a:t>Một sân chơi hình chữ nhật có chiều dài 50</a:t>
            </a:r>
            <a:r>
              <a:rPr lang="en-US" sz="3200" b="1" dirty="0">
                <a:solidFill>
                  <a:srgbClr val="002060"/>
                </a:solidFill>
                <a:latin typeface="Calibri" panose="020F0502020204030204"/>
              </a:rPr>
              <a:t> </a:t>
            </a:r>
            <a:r>
              <a:rPr lang="vi-VN" sz="3200" b="1" dirty="0">
                <a:solidFill>
                  <a:srgbClr val="002060"/>
                </a:solidFill>
                <a:latin typeface="Calibri" panose="020F0502020204030204"/>
              </a:rPr>
              <a:t>m, chiều rộng 20m. Người ra dự kiến trải cỏ toàn bộ diện tích của sân.</a:t>
            </a:r>
          </a:p>
          <a:p>
            <a:pPr lvl="0" algn="just">
              <a:defRPr/>
            </a:pPr>
            <a:r>
              <a:rPr lang="vi-VN" sz="3200" dirty="0">
                <a:solidFill>
                  <a:srgbClr val="002060"/>
                </a:solidFill>
                <a:latin typeface="Calibri" panose="020F0502020204030204"/>
              </a:rPr>
              <a:t>a) Tính số mét vuông cỏ cần trải hết sân chơi đó.</a:t>
            </a:r>
          </a:p>
          <a:p>
            <a:pPr lvl="0" algn="just">
              <a:defRPr/>
            </a:pPr>
            <a:r>
              <a:rPr lang="vi-VN" sz="3200" dirty="0">
                <a:solidFill>
                  <a:srgbClr val="002060"/>
                </a:solidFill>
                <a:latin typeface="Calibri" panose="020F0502020204030204"/>
              </a:rPr>
              <a:t>b) Có hai loại cỏ được cân nhắc lựa chọn:</a:t>
            </a:r>
          </a:p>
          <a:p>
            <a:pPr lvl="0" algn="just">
              <a:defRPr/>
            </a:pPr>
            <a:r>
              <a:rPr lang="vi-VN" sz="3200" dirty="0">
                <a:solidFill>
                  <a:srgbClr val="002060"/>
                </a:solidFill>
                <a:latin typeface="Calibri" panose="020F0502020204030204"/>
              </a:rPr>
              <a:t>Loại 1: 350 000 đồng 1 </a:t>
            </a:r>
            <a:r>
              <a:rPr lang="vi-VN" sz="3200" dirty="0">
                <a:solidFill>
                  <a:srgbClr val="002060"/>
                </a:solidFill>
                <a:cs typeface="Arial" panose="020B0604020202020204" pitchFamily="34" charset="0"/>
              </a:rPr>
              <a:t>m</a:t>
            </a:r>
            <a:r>
              <a:rPr lang="vi-VN" sz="3200" baseline="30000" dirty="0">
                <a:solidFill>
                  <a:srgbClr val="002060"/>
                </a:solidFill>
                <a:cs typeface="Arial" panose="020B0604020202020204" pitchFamily="34" charset="0"/>
              </a:rPr>
              <a:t>2</a:t>
            </a:r>
            <a:r>
              <a:rPr lang="vi-VN" sz="3200" dirty="0">
                <a:solidFill>
                  <a:srgbClr val="002060"/>
                </a:solidFill>
                <a:latin typeface="Calibri" panose="020F0502020204030204"/>
              </a:rPr>
              <a:t>, bền đẹp trong 10 năm.</a:t>
            </a:r>
          </a:p>
          <a:p>
            <a:pPr lvl="0" algn="just">
              <a:defRPr/>
            </a:pPr>
            <a:r>
              <a:rPr lang="vi-VN" sz="3200" dirty="0">
                <a:solidFill>
                  <a:srgbClr val="002060"/>
                </a:solidFill>
                <a:latin typeface="Calibri" panose="020F0502020204030204"/>
              </a:rPr>
              <a:t>Loại 2: 160 000 đồng 1 </a:t>
            </a:r>
            <a:r>
              <a:rPr lang="vi-VN" sz="3200" dirty="0">
                <a:solidFill>
                  <a:srgbClr val="002060"/>
                </a:solidFill>
                <a:cs typeface="Arial" panose="020B0604020202020204" pitchFamily="34" charset="0"/>
              </a:rPr>
              <a:t>m</a:t>
            </a:r>
            <a:r>
              <a:rPr lang="vi-VN" sz="3200" baseline="30000" dirty="0">
                <a:solidFill>
                  <a:srgbClr val="002060"/>
                </a:solidFill>
                <a:cs typeface="Arial" panose="020B0604020202020204" pitchFamily="34" charset="0"/>
              </a:rPr>
              <a:t>2</a:t>
            </a:r>
            <a:r>
              <a:rPr lang="vi-VN" sz="3200" dirty="0">
                <a:solidFill>
                  <a:srgbClr val="002060"/>
                </a:solidFill>
                <a:latin typeface="Calibri" panose="020F0502020204030204"/>
              </a:rPr>
              <a:t>, bền đẹp trong 5 năm.</a:t>
            </a:r>
          </a:p>
          <a:p>
            <a:pPr lvl="0" algn="just">
              <a:defRPr/>
            </a:pPr>
            <a:r>
              <a:rPr lang="vi-VN" sz="3200" b="1" dirty="0">
                <a:solidFill>
                  <a:srgbClr val="002060"/>
                </a:solidFill>
                <a:latin typeface="Calibri" panose="020F0502020204030204"/>
              </a:rPr>
              <a:t>Em hãy chọn một loại cỏ rồi tính số tiền mua loại cỏ đó để đủ trải sân chơi trên.</a:t>
            </a:r>
            <a:endParaRPr kumimoji="0" lang="en-US" sz="320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5603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CAFA9DC-28B6-FC84-11D9-0FD8270FC921}"/>
              </a:ext>
            </a:extLst>
          </p:cNvPr>
          <p:cNvSpPr txBox="1"/>
          <p:nvPr/>
        </p:nvSpPr>
        <p:spPr>
          <a:xfrm>
            <a:off x="771524" y="1338331"/>
            <a:ext cx="10639425" cy="3970318"/>
          </a:xfrm>
          <a:prstGeom prst="rect">
            <a:avLst/>
          </a:prstGeom>
          <a:noFill/>
        </p:spPr>
        <p:txBody>
          <a:bodyPr wrap="square" rtlCol="0">
            <a:spAutoFit/>
          </a:bodyPr>
          <a:lstStyle/>
          <a:p>
            <a:pPr algn="ctr"/>
            <a:r>
              <a:rPr lang="en-US" sz="3600" b="1" u="sng" dirty="0" err="1">
                <a:solidFill>
                  <a:srgbClr val="FF0000"/>
                </a:solidFill>
                <a:cs typeface="Arial" panose="020B0604020202020204" pitchFamily="34" charset="0"/>
              </a:rPr>
              <a:t>Bài</a:t>
            </a:r>
            <a:r>
              <a:rPr lang="en-US" sz="3600" b="1" u="sng" dirty="0">
                <a:solidFill>
                  <a:srgbClr val="FF0000"/>
                </a:solidFill>
                <a:cs typeface="Arial" panose="020B0604020202020204" pitchFamily="34" charset="0"/>
              </a:rPr>
              <a:t> </a:t>
            </a:r>
            <a:r>
              <a:rPr lang="en-US" sz="3600" b="1" u="sng" dirty="0" err="1">
                <a:solidFill>
                  <a:srgbClr val="FF0000"/>
                </a:solidFill>
                <a:cs typeface="Arial" panose="020B0604020202020204" pitchFamily="34" charset="0"/>
              </a:rPr>
              <a:t>giải</a:t>
            </a:r>
            <a:r>
              <a:rPr lang="en-US" sz="3600" b="1" u="sng" dirty="0">
                <a:solidFill>
                  <a:srgbClr val="FF0000"/>
                </a:solidFill>
                <a:cs typeface="Arial" panose="020B0604020202020204" pitchFamily="34" charset="0"/>
              </a:rPr>
              <a:t>:</a:t>
            </a:r>
          </a:p>
          <a:p>
            <a:pPr algn="ctr"/>
            <a:r>
              <a:rPr lang="vi-VN" sz="3600" dirty="0">
                <a:solidFill>
                  <a:srgbClr val="FF0000"/>
                </a:solidFill>
              </a:rPr>
              <a:t>Số mét vuông cỏ cần trải hết trên sân chơi đó là:</a:t>
            </a:r>
          </a:p>
          <a:p>
            <a:pPr algn="ctr"/>
            <a:r>
              <a:rPr lang="vi-VN" sz="3600" dirty="0">
                <a:solidFill>
                  <a:srgbClr val="FF0000"/>
                </a:solidFill>
              </a:rPr>
              <a:t>50 x 20 = 1 000 (m</a:t>
            </a:r>
            <a:r>
              <a:rPr lang="vi-VN" sz="3600" baseline="30000" dirty="0">
                <a:solidFill>
                  <a:srgbClr val="FF0000"/>
                </a:solidFill>
              </a:rPr>
              <a:t>2</a:t>
            </a:r>
            <a:r>
              <a:rPr lang="vi-VN" sz="3600" dirty="0">
                <a:solidFill>
                  <a:srgbClr val="FF0000"/>
                </a:solidFill>
              </a:rPr>
              <a:t>)</a:t>
            </a:r>
          </a:p>
          <a:p>
            <a:pPr algn="ctr"/>
            <a:r>
              <a:rPr lang="en-US" sz="3600" dirty="0" err="1">
                <a:solidFill>
                  <a:srgbClr val="FF0000"/>
                </a:solidFill>
              </a:rPr>
              <a:t>Số</a:t>
            </a:r>
            <a:r>
              <a:rPr lang="en-US" sz="3600" dirty="0">
                <a:solidFill>
                  <a:srgbClr val="FF0000"/>
                </a:solidFill>
              </a:rPr>
              <a:t> </a:t>
            </a:r>
            <a:r>
              <a:rPr lang="en-US" sz="3600" dirty="0" err="1">
                <a:solidFill>
                  <a:srgbClr val="FF0000"/>
                </a:solidFill>
              </a:rPr>
              <a:t>tiền</a:t>
            </a:r>
            <a:r>
              <a:rPr lang="en-US" sz="3600" dirty="0">
                <a:solidFill>
                  <a:srgbClr val="FF0000"/>
                </a:solidFill>
              </a:rPr>
              <a:t> </a:t>
            </a:r>
            <a:r>
              <a:rPr lang="en-US" sz="3600" dirty="0" err="1">
                <a:solidFill>
                  <a:srgbClr val="FF0000"/>
                </a:solidFill>
              </a:rPr>
              <a:t>mua</a:t>
            </a:r>
            <a:r>
              <a:rPr lang="en-US" sz="3600" dirty="0">
                <a:solidFill>
                  <a:srgbClr val="FF0000"/>
                </a:solidFill>
              </a:rPr>
              <a:t> </a:t>
            </a:r>
            <a:r>
              <a:rPr lang="en-US" sz="3600" dirty="0" err="1">
                <a:solidFill>
                  <a:srgbClr val="FF0000"/>
                </a:solidFill>
              </a:rPr>
              <a:t>cỏ</a:t>
            </a:r>
            <a:r>
              <a:rPr lang="en-US" sz="3600" dirty="0">
                <a:solidFill>
                  <a:srgbClr val="FF0000"/>
                </a:solidFill>
              </a:rPr>
              <a:t> </a:t>
            </a:r>
            <a:r>
              <a:rPr lang="en-US" sz="3600" dirty="0" err="1">
                <a:solidFill>
                  <a:srgbClr val="FF0000"/>
                </a:solidFill>
              </a:rPr>
              <a:t>loại</a:t>
            </a:r>
            <a:r>
              <a:rPr lang="en-US" sz="3600" dirty="0">
                <a:solidFill>
                  <a:srgbClr val="FF0000"/>
                </a:solidFill>
              </a:rPr>
              <a:t> 1 </a:t>
            </a:r>
            <a:r>
              <a:rPr lang="en-US" sz="3600" dirty="0" err="1">
                <a:solidFill>
                  <a:srgbClr val="FF0000"/>
                </a:solidFill>
              </a:rPr>
              <a:t>để</a:t>
            </a:r>
            <a:r>
              <a:rPr lang="en-US" sz="3600" dirty="0">
                <a:solidFill>
                  <a:srgbClr val="FF0000"/>
                </a:solidFill>
              </a:rPr>
              <a:t> </a:t>
            </a:r>
            <a:r>
              <a:rPr lang="en-US" sz="3600" dirty="0" err="1">
                <a:solidFill>
                  <a:srgbClr val="FF0000"/>
                </a:solidFill>
              </a:rPr>
              <a:t>trải</a:t>
            </a:r>
            <a:r>
              <a:rPr lang="en-US" sz="3600" dirty="0">
                <a:solidFill>
                  <a:srgbClr val="FF0000"/>
                </a:solidFill>
              </a:rPr>
              <a:t> </a:t>
            </a:r>
            <a:r>
              <a:rPr lang="en-US" sz="3600" dirty="0" err="1">
                <a:solidFill>
                  <a:srgbClr val="FF0000"/>
                </a:solidFill>
              </a:rPr>
              <a:t>hết</a:t>
            </a:r>
            <a:r>
              <a:rPr lang="en-US" sz="3600" dirty="0">
                <a:solidFill>
                  <a:srgbClr val="FF0000"/>
                </a:solidFill>
              </a:rPr>
              <a:t> </a:t>
            </a:r>
            <a:r>
              <a:rPr lang="en-US" sz="3600" dirty="0" err="1">
                <a:solidFill>
                  <a:srgbClr val="FF0000"/>
                </a:solidFill>
              </a:rPr>
              <a:t>sân</a:t>
            </a:r>
            <a:r>
              <a:rPr lang="en-US" sz="3600" dirty="0">
                <a:solidFill>
                  <a:srgbClr val="FF0000"/>
                </a:solidFill>
              </a:rPr>
              <a:t> </a:t>
            </a:r>
            <a:r>
              <a:rPr lang="en-US" sz="3600" dirty="0" err="1">
                <a:solidFill>
                  <a:srgbClr val="FF0000"/>
                </a:solidFill>
              </a:rPr>
              <a:t>là</a:t>
            </a:r>
            <a:r>
              <a:rPr lang="en-US" sz="3600" dirty="0">
                <a:solidFill>
                  <a:srgbClr val="FF0000"/>
                </a:solidFill>
              </a:rPr>
              <a:t>:  </a:t>
            </a:r>
          </a:p>
          <a:p>
            <a:pPr algn="ctr"/>
            <a:r>
              <a:rPr lang="nl-NL" sz="3600" dirty="0">
                <a:solidFill>
                  <a:srgbClr val="FF0000"/>
                </a:solidFill>
              </a:rPr>
              <a:t>350 000 x 1 000 = 350 000 000(đồng)</a:t>
            </a:r>
            <a:endParaRPr lang="en-US" sz="3600" dirty="0">
              <a:solidFill>
                <a:srgbClr val="FF0000"/>
              </a:solidFill>
            </a:endParaRPr>
          </a:p>
          <a:p>
            <a:pPr algn="ctr"/>
            <a:r>
              <a:rPr lang="nl-NL" sz="3600" dirty="0">
                <a:solidFill>
                  <a:srgbClr val="FF0000"/>
                </a:solidFill>
              </a:rPr>
              <a:t>Số tiền mua có loại 2 là: </a:t>
            </a:r>
            <a:endParaRPr lang="en-US" sz="3600" dirty="0">
              <a:solidFill>
                <a:srgbClr val="FF0000"/>
              </a:solidFill>
            </a:endParaRPr>
          </a:p>
          <a:p>
            <a:pPr algn="ctr"/>
            <a:r>
              <a:rPr lang="nl-NL" sz="3600" dirty="0">
                <a:solidFill>
                  <a:srgbClr val="FF0000"/>
                </a:solidFill>
              </a:rPr>
              <a:t>160 000 x 1 000 = 1 600 000 (đồng)</a:t>
            </a:r>
            <a:endParaRPr lang="en-US" sz="3600" dirty="0">
              <a:solidFill>
                <a:srgbClr val="FF0000"/>
              </a:solidFill>
            </a:endParaRPr>
          </a:p>
        </p:txBody>
      </p:sp>
    </p:spTree>
    <p:extLst>
      <p:ext uri="{BB962C8B-B14F-4D97-AF65-F5344CB8AC3E}">
        <p14:creationId xmlns:p14="http://schemas.microsoft.com/office/powerpoint/2010/main" val="130041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dow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dow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526</Words>
  <Application>Microsoft Office PowerPoint</Application>
  <PresentationFormat>Widescreen</PresentationFormat>
  <Paragraphs>52</Paragraphs>
  <Slides>14</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等线</vt:lpstr>
      <vt:lpstr>等线 Light</vt:lpstr>
      <vt:lpstr>DFPOP1-W9</vt:lpstr>
      <vt:lpstr>思源黑体 CN Medium</vt:lpstr>
      <vt:lpstr>#9Slide07 SVNA Love Of Thunder</vt:lpstr>
      <vt:lpstr>Arial</vt:lpstr>
      <vt:lpstr>Calibri</vt:lpstr>
      <vt:lpstr>Calibri Light</vt:lpstr>
      <vt:lpstr>Cambria</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2024-01-27T08:42:13Z</dcterms:created>
  <dcterms:modified xsi:type="dcterms:W3CDTF">2024-01-27T09:10:05Z</dcterms:modified>
</cp:coreProperties>
</file>