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4" r:id="rId2"/>
    <p:sldId id="261" r:id="rId3"/>
    <p:sldId id="262" r:id="rId4"/>
    <p:sldId id="263" r:id="rId5"/>
    <p:sldId id="265" r:id="rId6"/>
    <p:sldId id="266" r:id="rId7"/>
    <p:sldId id="268" r:id="rId8"/>
    <p:sldId id="299" r:id="rId9"/>
    <p:sldId id="300" r:id="rId10"/>
    <p:sldId id="301" r:id="rId11"/>
    <p:sldId id="281"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968" autoAdjust="0"/>
  </p:normalViewPr>
  <p:slideViewPr>
    <p:cSldViewPr snapToGrid="0">
      <p:cViewPr varScale="1">
        <p:scale>
          <a:sx n="65" d="100"/>
          <a:sy n="65" d="100"/>
        </p:scale>
        <p:origin x="67"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5C4C0-4877-4A46-9BA1-C3A2FB5EAB8B}"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5877D-BD47-4638-A2E5-EA1668E14361}" type="slidenum">
              <a:rPr lang="en-US" smtClean="0"/>
              <a:t>‹#›</a:t>
            </a:fld>
            <a:endParaRPr lang="en-US"/>
          </a:p>
        </p:txBody>
      </p:sp>
    </p:spTree>
    <p:extLst>
      <p:ext uri="{BB962C8B-B14F-4D97-AF65-F5344CB8AC3E}">
        <p14:creationId xmlns:p14="http://schemas.microsoft.com/office/powerpoint/2010/main" val="351023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8414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7648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4113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8131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2666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7391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6516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5077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2477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1450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185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F9BBDED2-A54F-506D-3CE5-BEEA68CFD56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74043" y="161630"/>
            <a:ext cx="1412646" cy="1412646"/>
          </a:xfrm>
          <a:prstGeom prst="rect">
            <a:avLst/>
          </a:prstGeom>
        </p:spPr>
      </p:pic>
    </p:spTree>
    <p:extLst>
      <p:ext uri="{BB962C8B-B14F-4D97-AF65-F5344CB8AC3E}">
        <p14:creationId xmlns:p14="http://schemas.microsoft.com/office/powerpoint/2010/main" val="316848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8.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rame with fish in the water&#10;&#10;Description automatically generated">
            <a:extLst>
              <a:ext uri="{FF2B5EF4-FFF2-40B4-BE49-F238E27FC236}">
                <a16:creationId xmlns:a16="http://schemas.microsoft.com/office/drawing/2014/main" id="{50D4A185-4D6C-FE88-925F-DB4F19FEB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extBox 3">
            <a:extLst>
              <a:ext uri="{FF2B5EF4-FFF2-40B4-BE49-F238E27FC236}">
                <a16:creationId xmlns:a16="http://schemas.microsoft.com/office/drawing/2014/main" id="{53224DF1-A54E-319D-84EB-5D49E0B3B156}"/>
              </a:ext>
            </a:extLst>
          </p:cNvPr>
          <p:cNvSpPr txBox="1"/>
          <p:nvPr/>
        </p:nvSpPr>
        <p:spPr>
          <a:xfrm>
            <a:off x="2509975" y="2311400"/>
            <a:ext cx="7507183" cy="1795428"/>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1067" b="0" i="0" u="none" strike="noStrike" kern="1200" cap="none" spc="0" normalizeH="0" baseline="0" noProof="0">
                <a:ln>
                  <a:noFill/>
                </a:ln>
                <a:solidFill>
                  <a:srgbClr val="4F81BD">
                    <a:lumMod val="50000"/>
                  </a:srgbClr>
                </a:solidFill>
                <a:effectLst/>
                <a:uLnTx/>
                <a:uFillTx/>
                <a:latin typeface="SVN-Dumpling" panose="02000000000000000000" pitchFamily="50" charset="0"/>
                <a:ea typeface="+mn-ea"/>
                <a:cs typeface="+mn-cs"/>
              </a:rPr>
              <a:t>LUYỆN TẬP</a:t>
            </a:r>
          </a:p>
        </p:txBody>
      </p:sp>
    </p:spTree>
    <p:extLst>
      <p:ext uri="{BB962C8B-B14F-4D97-AF65-F5344CB8AC3E}">
        <p14:creationId xmlns:p14="http://schemas.microsoft.com/office/powerpoint/2010/main" val="3097549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381000"/>
            <a:ext cx="11480800" cy="609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88B5517-4B38-1907-76B3-7B9DBD94ACA6}"/>
              </a:ext>
            </a:extLst>
          </p:cNvPr>
          <p:cNvPicPr>
            <a:picLocks noChangeAspect="1"/>
          </p:cNvPicPr>
          <p:nvPr/>
        </p:nvPicPr>
        <p:blipFill>
          <a:blip r:embed="rId3"/>
          <a:stretch>
            <a:fillRect/>
          </a:stretch>
        </p:blipFill>
        <p:spPr>
          <a:xfrm>
            <a:off x="561974" y="1107269"/>
            <a:ext cx="10925175" cy="259795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334980-FE5A-9571-C82D-079EE8E24511}"/>
                  </a:ext>
                </a:extLst>
              </p:cNvPr>
              <p:cNvSpPr txBox="1"/>
              <p:nvPr/>
            </p:nvSpPr>
            <p:spPr>
              <a:xfrm>
                <a:off x="1238250" y="3752850"/>
                <a:ext cx="8467725" cy="2992358"/>
              </a:xfrm>
              <a:prstGeom prst="rect">
                <a:avLst/>
              </a:prstGeom>
              <a:noFill/>
            </p:spPr>
            <p:txBody>
              <a:bodyPr wrap="square" rtlCol="0">
                <a:spAutoFit/>
              </a:bodyPr>
              <a:lstStyle/>
              <a:p>
                <a:pPr algn="ctr"/>
                <a:r>
                  <a:rPr lang="fr-FR" sz="3200" b="0" i="0" dirty="0">
                    <a:solidFill>
                      <a:srgbClr val="FF0000"/>
                    </a:solidFill>
                    <a:effectLst/>
                    <a:latin typeface="Cambria" panose="02040503050406030204" pitchFamily="18" charset="0"/>
                    <a:ea typeface="Cambria" panose="02040503050406030204" pitchFamily="18" charset="0"/>
                  </a:rPr>
                  <a:t>Ta </a:t>
                </a:r>
                <a:r>
                  <a:rPr lang="fr-FR" sz="3200" b="0" i="0" dirty="0" err="1">
                    <a:solidFill>
                      <a:srgbClr val="FF0000"/>
                    </a:solidFill>
                    <a:effectLst/>
                    <a:latin typeface="Cambria" panose="02040503050406030204" pitchFamily="18" charset="0"/>
                    <a:ea typeface="Cambria" panose="02040503050406030204" pitchFamily="18" charset="0"/>
                  </a:rPr>
                  <a:t>có</a:t>
                </a:r>
                <a:r>
                  <a:rPr lang="fr-FR" sz="3200" b="0" i="0" dirty="0">
                    <a:solidFill>
                      <a:srgbClr val="FF0000"/>
                    </a:solidFill>
                    <a:effectLst/>
                    <a:latin typeface="Cambria" panose="02040503050406030204" pitchFamily="18" charset="0"/>
                    <a:ea typeface="Cambria" panose="02040503050406030204" pitchFamily="18" charset="0"/>
                  </a:rPr>
                  <a:t>:</a:t>
                </a:r>
              </a:p>
              <a:p>
                <a:pPr algn="ctr"/>
                <a14:m>
                  <m:oMath xmlns:m="http://schemas.openxmlformats.org/officeDocument/2006/math">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m:t>
                        </m:r>
                      </m:num>
                      <m:den>
                        <m:r>
                          <a:rPr lang="en-US" sz="3200" b="1" i="1" smtClean="0">
                            <a:solidFill>
                              <a:srgbClr val="FF0000"/>
                            </a:solidFill>
                            <a:latin typeface="Cambria Math" panose="02040503050406030204" pitchFamily="18" charset="0"/>
                          </a:rPr>
                          <m:t>𝟒</m:t>
                        </m:r>
                      </m:den>
                    </m:f>
                    <m:r>
                      <a:rPr lang="en-US" sz="3200" b="1" i="1">
                        <a:solidFill>
                          <a:srgbClr val="FF0000"/>
                        </a:solidFill>
                        <a:latin typeface="Cambria Math" panose="02040503050406030204" pitchFamily="18" charset="0"/>
                      </a:rPr>
                      <m:t> </m:t>
                    </m:r>
                    <m:r>
                      <a:rPr lang="en-US" sz="3200" b="0"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𝟗</m:t>
                        </m:r>
                      </m:num>
                      <m:den>
                        <m:r>
                          <a:rPr lang="en-US" sz="3200" b="1" i="1" smtClean="0">
                            <a:solidFill>
                              <a:srgbClr val="FF0000"/>
                            </a:solidFill>
                            <a:latin typeface="Cambria Math" panose="02040503050406030204" pitchFamily="18" charset="0"/>
                          </a:rPr>
                          <m:t>𝟑</m:t>
                        </m:r>
                      </m:den>
                    </m:f>
                    <m:r>
                      <a:rPr lang="en-US" sz="3200" b="1" i="1">
                        <a:solidFill>
                          <a:srgbClr val="FF0000"/>
                        </a:solidFill>
                        <a:latin typeface="Cambria Math" panose="02040503050406030204" pitchFamily="18" charset="0"/>
                      </a:rPr>
                      <m:t> </m:t>
                    </m:r>
                  </m:oMath>
                </a14:m>
                <a:r>
                  <a:rPr lang="fr-FR" sz="3200" b="0" i="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𝟑</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𝒙</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𝟏</m:t>
                        </m:r>
                      </m:num>
                      <m:den>
                        <m:r>
                          <a:rPr lang="en-US" sz="3200" b="1" i="1" smtClean="0">
                            <a:solidFill>
                              <a:srgbClr val="FF0000"/>
                            </a:solidFill>
                            <a:latin typeface="Cambria Math" panose="02040503050406030204" pitchFamily="18" charset="0"/>
                          </a:rPr>
                          <m:t>𝟑</m:t>
                        </m:r>
                      </m:den>
                    </m:f>
                  </m:oMath>
                </a14:m>
                <a:r>
                  <a:rPr lang="fr-FR" sz="3200"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smtClean="0">
                            <a:solidFill>
                              <a:srgbClr val="FF0000"/>
                            </a:solidFill>
                            <a:latin typeface="Cambria Math" panose="02040503050406030204" pitchFamily="18" charset="0"/>
                          </a:rPr>
                          <m:t>𝟐</m:t>
                        </m:r>
                      </m:den>
                    </m:f>
                  </m:oMath>
                </a14:m>
                <a:r>
                  <a:rPr lang="fr-FR" sz="3200" dirty="0">
                    <a:solidFill>
                      <a:srgbClr val="FF0000"/>
                    </a:solidFill>
                    <a:latin typeface="Cambria" panose="02040503050406030204" pitchFamily="18" charset="0"/>
                    <a:ea typeface="Cambria" panose="02040503050406030204" pitchFamily="18" charset="0"/>
                  </a:rPr>
                  <a:t> </a:t>
                </a:r>
                <a:endParaRPr lang="fr-FR" sz="3200" b="0" i="0" dirty="0">
                  <a:solidFill>
                    <a:srgbClr val="FF0000"/>
                  </a:solidFill>
                  <a:effectLst/>
                  <a:latin typeface="Cambria" panose="02040503050406030204" pitchFamily="18" charset="0"/>
                  <a:ea typeface="Cambria" panose="02040503050406030204" pitchFamily="18" charset="0"/>
                </a:endParaRPr>
              </a:p>
              <a:p>
                <a:pPr algn="ctr"/>
                <a:r>
                  <a:rPr lang="fr-FR" sz="3200" b="0" i="0" dirty="0">
                    <a:solidFill>
                      <a:srgbClr val="FF0000"/>
                    </a:solidFill>
                    <a:effectLst/>
                    <a:latin typeface="Cambria" panose="02040503050406030204" pitchFamily="18" charset="0"/>
                    <a:ea typeface="Cambria" panose="02040503050406030204" pitchFamily="18" charset="0"/>
                  </a:rPr>
                  <a:t>Vậy </a:t>
                </a:r>
                <a:r>
                  <a:rPr lang="fr-FR" sz="3200" b="0" i="0" dirty="0" err="1">
                    <a:solidFill>
                      <a:srgbClr val="FF0000"/>
                    </a:solidFill>
                    <a:effectLst/>
                    <a:latin typeface="Cambria" panose="02040503050406030204" pitchFamily="18" charset="0"/>
                    <a:ea typeface="Cambria" panose="02040503050406030204" pitchFamily="18" charset="0"/>
                  </a:rPr>
                  <a:t>phép</a:t>
                </a:r>
                <a:r>
                  <a:rPr lang="fr-FR" sz="3200" b="0" i="0" dirty="0">
                    <a:solidFill>
                      <a:srgbClr val="FF0000"/>
                    </a:solidFill>
                    <a:effectLst/>
                    <a:latin typeface="Cambria" panose="02040503050406030204" pitchFamily="18" charset="0"/>
                    <a:ea typeface="Cambria" panose="02040503050406030204" pitchFamily="18" charset="0"/>
                  </a:rPr>
                  <a:t> chia </a:t>
                </a:r>
                <a:r>
                  <a:rPr lang="fr-FR" sz="3200" b="0" i="0" dirty="0" err="1">
                    <a:solidFill>
                      <a:srgbClr val="FF0000"/>
                    </a:solidFill>
                    <a:effectLst/>
                    <a:latin typeface="Cambria" panose="02040503050406030204" pitchFamily="18" charset="0"/>
                    <a:ea typeface="Cambria" panose="02040503050406030204" pitchFamily="18" charset="0"/>
                  </a:rPr>
                  <a:t>đúng</a:t>
                </a:r>
                <a:r>
                  <a:rPr lang="fr-FR" sz="3200" b="0" i="0" dirty="0">
                    <a:solidFill>
                      <a:srgbClr val="FF0000"/>
                    </a:solidFill>
                    <a:effectLst/>
                    <a:latin typeface="Cambria" panose="02040503050406030204" pitchFamily="18" charset="0"/>
                    <a:ea typeface="Cambria" panose="02040503050406030204" pitchFamily="18" charset="0"/>
                  </a:rPr>
                  <a:t> là: </a:t>
                </a:r>
                <a:r>
                  <a:rPr lang="fr-FR" sz="3200" dirty="0">
                    <a:solidFill>
                      <a:srgbClr val="FF0000"/>
                    </a:solidFill>
                    <a:latin typeface="Cambria" panose="02040503050406030204" pitchFamily="18" charset="0"/>
                    <a:ea typeface="Cambria" panose="02040503050406030204" pitchFamily="18" charset="0"/>
                  </a:rPr>
                  <a:t/>
                </a:r>
                <a:br>
                  <a:rPr lang="fr-FR" sz="3200" dirty="0">
                    <a:solidFill>
                      <a:srgbClr val="FF0000"/>
                    </a:solidFill>
                    <a:latin typeface="Cambria" panose="02040503050406030204" pitchFamily="18" charset="0"/>
                    <a:ea typeface="Cambria" panose="02040503050406030204" pitchFamily="18" charset="0"/>
                  </a:rPr>
                </a:br>
                <a14:m>
                  <m:oMath xmlns:m="http://schemas.openxmlformats.org/officeDocument/2006/math">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m:t>
                        </m:r>
                      </m:num>
                      <m:den>
                        <m:r>
                          <a:rPr lang="en-US" sz="3200" b="1" i="1" smtClean="0">
                            <a:solidFill>
                              <a:srgbClr val="FF0000"/>
                            </a:solidFill>
                            <a:latin typeface="Cambria Math" panose="02040503050406030204" pitchFamily="18" charset="0"/>
                          </a:rPr>
                          <m:t>𝟒</m:t>
                        </m:r>
                      </m:den>
                    </m:f>
                    <m:r>
                      <a:rPr lang="en-US" sz="3200" b="1" i="1">
                        <a:solidFill>
                          <a:srgbClr val="FF0000"/>
                        </a:solidFill>
                        <a:latin typeface="Cambria Math" panose="02040503050406030204" pitchFamily="18" charset="0"/>
                      </a:rPr>
                      <m:t> </m:t>
                    </m:r>
                    <m:r>
                      <a:rPr lang="en-US" sz="3200" b="0"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𝟗</m:t>
                        </m:r>
                      </m:num>
                      <m:den>
                        <m:r>
                          <a:rPr lang="en-US" sz="3200" b="1" i="1" smtClean="0">
                            <a:solidFill>
                              <a:srgbClr val="FF0000"/>
                            </a:solidFill>
                            <a:latin typeface="Cambria Math" panose="02040503050406030204" pitchFamily="18" charset="0"/>
                          </a:rPr>
                          <m:t>𝟑</m:t>
                        </m:r>
                      </m:den>
                    </m:f>
                    <m:r>
                      <a:rPr lang="en-US" sz="3200" b="1" i="1">
                        <a:solidFill>
                          <a:srgbClr val="FF0000"/>
                        </a:solidFill>
                        <a:latin typeface="Cambria Math" panose="02040503050406030204" pitchFamily="18" charset="0"/>
                      </a:rPr>
                      <m:t> </m:t>
                    </m:r>
                  </m:oMath>
                </a14:m>
                <a:r>
                  <a:rPr lang="fr-FR"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smtClean="0">
                            <a:solidFill>
                              <a:srgbClr val="FF0000"/>
                            </a:solidFill>
                            <a:latin typeface="Cambria Math" panose="02040503050406030204" pitchFamily="18" charset="0"/>
                          </a:rPr>
                          <m:t>𝟐</m:t>
                        </m:r>
                      </m:den>
                    </m:f>
                  </m:oMath>
                </a14:m>
                <a:r>
                  <a:rPr lang="fr-FR" sz="3200" dirty="0">
                    <a:solidFill>
                      <a:srgbClr val="FF0000"/>
                    </a:solidFill>
                    <a:latin typeface="Cambria" panose="02040503050406030204" pitchFamily="18" charset="0"/>
                    <a:ea typeface="Cambria" panose="02040503050406030204" pitchFamily="18" charset="0"/>
                  </a:rPr>
                  <a:t> </a:t>
                </a:r>
                <a:endParaRPr lang="fr-FR" sz="3200" b="0" i="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CB334980-FE5A-9571-C82D-079EE8E24511}"/>
                  </a:ext>
                </a:extLst>
              </p:cNvPr>
              <p:cNvSpPr txBox="1">
                <a:spLocks noRot="1" noChangeAspect="1" noMove="1" noResize="1" noEditPoints="1" noAdjustHandles="1" noChangeArrowheads="1" noChangeShapeType="1" noTextEdit="1"/>
              </p:cNvSpPr>
              <p:nvPr/>
            </p:nvSpPr>
            <p:spPr>
              <a:xfrm>
                <a:off x="1238250" y="3752850"/>
                <a:ext cx="8467725" cy="2992358"/>
              </a:xfrm>
              <a:prstGeom prst="rect">
                <a:avLst/>
              </a:prstGeom>
              <a:blipFill>
                <a:blip r:embed="rId4"/>
                <a:stretch>
                  <a:fillRect t="-265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7F7ACBCC-2AC5-0D62-1854-B17847B0E2CF}"/>
              </a:ext>
            </a:extLst>
          </p:cNvPr>
          <p:cNvSpPr/>
          <p:nvPr/>
        </p:nvSpPr>
        <p:spPr>
          <a:xfrm>
            <a:off x="2438400" y="2200275"/>
            <a:ext cx="609600" cy="542925"/>
          </a:xfrm>
          <a:prstGeom prst="round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6</a:t>
            </a:r>
          </a:p>
        </p:txBody>
      </p:sp>
      <p:sp>
        <p:nvSpPr>
          <p:cNvPr id="10" name="Rectangle: Rounded Corners 9">
            <a:extLst>
              <a:ext uri="{FF2B5EF4-FFF2-40B4-BE49-F238E27FC236}">
                <a16:creationId xmlns:a16="http://schemas.microsoft.com/office/drawing/2014/main" id="{F22BB162-728F-5EE5-E995-386A114CBAF1}"/>
              </a:ext>
            </a:extLst>
          </p:cNvPr>
          <p:cNvSpPr/>
          <p:nvPr/>
        </p:nvSpPr>
        <p:spPr>
          <a:xfrm>
            <a:off x="2457450" y="2847975"/>
            <a:ext cx="609600" cy="542925"/>
          </a:xfrm>
          <a:prstGeom prst="round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4</a:t>
            </a:r>
          </a:p>
        </p:txBody>
      </p:sp>
      <p:sp>
        <p:nvSpPr>
          <p:cNvPr id="12" name="Rectangle: Rounded Corners 11">
            <a:extLst>
              <a:ext uri="{FF2B5EF4-FFF2-40B4-BE49-F238E27FC236}">
                <a16:creationId xmlns:a16="http://schemas.microsoft.com/office/drawing/2014/main" id="{8701A05C-3FD8-3349-639D-DCCCEBEE4036}"/>
              </a:ext>
            </a:extLst>
          </p:cNvPr>
          <p:cNvSpPr/>
          <p:nvPr/>
        </p:nvSpPr>
        <p:spPr>
          <a:xfrm>
            <a:off x="3314700" y="2867025"/>
            <a:ext cx="609600" cy="542925"/>
          </a:xfrm>
          <a:prstGeom prst="round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3</a:t>
            </a:r>
          </a:p>
        </p:txBody>
      </p:sp>
      <p:sp>
        <p:nvSpPr>
          <p:cNvPr id="16" name="Rectangle: Rounded Corners 15">
            <a:extLst>
              <a:ext uri="{FF2B5EF4-FFF2-40B4-BE49-F238E27FC236}">
                <a16:creationId xmlns:a16="http://schemas.microsoft.com/office/drawing/2014/main" id="{1A65ADEF-210F-122B-777B-4C5769D1B5D5}"/>
              </a:ext>
            </a:extLst>
          </p:cNvPr>
          <p:cNvSpPr/>
          <p:nvPr/>
        </p:nvSpPr>
        <p:spPr>
          <a:xfrm>
            <a:off x="4324350" y="2209800"/>
            <a:ext cx="609600" cy="542925"/>
          </a:xfrm>
          <a:prstGeom prst="round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1</a:t>
            </a:r>
          </a:p>
        </p:txBody>
      </p:sp>
      <p:sp>
        <p:nvSpPr>
          <p:cNvPr id="17" name="Rectangle: Rounded Corners 16">
            <a:extLst>
              <a:ext uri="{FF2B5EF4-FFF2-40B4-BE49-F238E27FC236}">
                <a16:creationId xmlns:a16="http://schemas.microsoft.com/office/drawing/2014/main" id="{06C588B4-9383-C173-BDE9-3CAAB1AF7581}"/>
              </a:ext>
            </a:extLst>
          </p:cNvPr>
          <p:cNvSpPr/>
          <p:nvPr/>
        </p:nvSpPr>
        <p:spPr>
          <a:xfrm>
            <a:off x="4343400" y="2857500"/>
            <a:ext cx="609600" cy="542925"/>
          </a:xfrm>
          <a:prstGeom prst="round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a:t>
            </a:r>
          </a:p>
        </p:txBody>
      </p:sp>
    </p:spTree>
    <p:extLst>
      <p:ext uri="{BB962C8B-B14F-4D97-AF65-F5344CB8AC3E}">
        <p14:creationId xmlns:p14="http://schemas.microsoft.com/office/powerpoint/2010/main" val="877635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2"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a:extLst>
              <a:ext uri="{FF2B5EF4-FFF2-40B4-BE49-F238E27FC236}">
                <a16:creationId xmlns:a16="http://schemas.microsoft.com/office/drawing/2014/main" id="{ED97F0AB-66AA-8E84-7485-03485D8E55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605" b="2409"/>
          <a:stretch/>
        </p:blipFill>
        <p:spPr>
          <a:xfrm>
            <a:off x="13" y="1282"/>
            <a:ext cx="12191987" cy="6856718"/>
          </a:xfrm>
          <a:prstGeom prst="rect">
            <a:avLst/>
          </a:prstGeom>
        </p:spPr>
      </p:pic>
      <p:sp>
        <p:nvSpPr>
          <p:cNvPr id="3" name="Rectangle 2">
            <a:extLst>
              <a:ext uri="{FF2B5EF4-FFF2-40B4-BE49-F238E27FC236}">
                <a16:creationId xmlns:a16="http://schemas.microsoft.com/office/drawing/2014/main" id="{BD03D053-029C-8B56-56BD-D8F89BF48964}"/>
              </a:ext>
            </a:extLst>
          </p:cNvPr>
          <p:cNvSpPr/>
          <p:nvPr/>
        </p:nvSpPr>
        <p:spPr>
          <a:xfrm>
            <a:off x="0" y="0"/>
            <a:ext cx="12192000" cy="844657"/>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727BA7F-0F7F-7E11-FB09-6B62E3890046}"/>
              </a:ext>
            </a:extLst>
          </p:cNvPr>
          <p:cNvSpPr txBox="1"/>
          <p:nvPr/>
        </p:nvSpPr>
        <p:spPr>
          <a:xfrm>
            <a:off x="0" y="0"/>
            <a:ext cx="12192000" cy="913199"/>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a:ln>
                  <a:noFill/>
                </a:ln>
                <a:solidFill>
                  <a:prstClr val="white"/>
                </a:solidFill>
                <a:effectLst/>
                <a:uLnTx/>
                <a:uFillTx/>
                <a:latin typeface="Calibri"/>
                <a:ea typeface="+mn-ea"/>
                <a:cs typeface="+mn-cs"/>
              </a:rPr>
              <a:t>Chúc mừng các bạn đã vượt qua tất cả những thử thách hôm nay! Chúng ta cùng thám hiểm đáy đại dương nào!</a:t>
            </a:r>
          </a:p>
        </p:txBody>
      </p:sp>
    </p:spTree>
    <p:extLst>
      <p:ext uri="{BB962C8B-B14F-4D97-AF65-F5344CB8AC3E}">
        <p14:creationId xmlns:p14="http://schemas.microsoft.com/office/powerpoint/2010/main" val="4270105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rame with fish in the water&#10;&#10;Description automatically generated">
            <a:extLst>
              <a:ext uri="{FF2B5EF4-FFF2-40B4-BE49-F238E27FC236}">
                <a16:creationId xmlns:a16="http://schemas.microsoft.com/office/drawing/2014/main" id="{50D4A185-4D6C-FE88-925F-DB4F19FEB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extBox 3">
            <a:extLst>
              <a:ext uri="{FF2B5EF4-FFF2-40B4-BE49-F238E27FC236}">
                <a16:creationId xmlns:a16="http://schemas.microsoft.com/office/drawing/2014/main" id="{53224DF1-A54E-319D-84EB-5D49E0B3B156}"/>
              </a:ext>
            </a:extLst>
          </p:cNvPr>
          <p:cNvSpPr txBox="1"/>
          <p:nvPr/>
        </p:nvSpPr>
        <p:spPr>
          <a:xfrm>
            <a:off x="2509975" y="2311400"/>
            <a:ext cx="6978192" cy="1795428"/>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1067" b="0" i="0" u="none" strike="noStrike" kern="1200" cap="none" spc="0" normalizeH="0" baseline="0" noProof="0" dirty="0">
                <a:ln>
                  <a:noFill/>
                </a:ln>
                <a:solidFill>
                  <a:srgbClr val="4F81BD">
                    <a:lumMod val="50000"/>
                  </a:srgbClr>
                </a:solidFill>
                <a:effectLst/>
                <a:uLnTx/>
                <a:uFillTx/>
                <a:latin typeface="SVN-Dumpling" panose="02000000000000000000" pitchFamily="50" charset="0"/>
                <a:ea typeface="+mn-ea"/>
                <a:cs typeface="+mn-cs"/>
              </a:rPr>
              <a:t>TẠM BIỆT!</a:t>
            </a:r>
          </a:p>
        </p:txBody>
      </p:sp>
    </p:spTree>
    <p:extLst>
      <p:ext uri="{BB962C8B-B14F-4D97-AF65-F5344CB8AC3E}">
        <p14:creationId xmlns:p14="http://schemas.microsoft.com/office/powerpoint/2010/main" val="3330358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a:extLst>
              <a:ext uri="{FF2B5EF4-FFF2-40B4-BE49-F238E27FC236}">
                <a16:creationId xmlns:a16="http://schemas.microsoft.com/office/drawing/2014/main" id="{ED97F0AB-66AA-8E84-7485-03485D8E55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605" b="2409"/>
          <a:stretch/>
        </p:blipFill>
        <p:spPr>
          <a:xfrm>
            <a:off x="13" y="1282"/>
            <a:ext cx="12191987" cy="6856718"/>
          </a:xfrm>
          <a:prstGeom prst="rect">
            <a:avLst/>
          </a:prstGeom>
        </p:spPr>
      </p:pic>
      <p:sp>
        <p:nvSpPr>
          <p:cNvPr id="3" name="Rectangle 2">
            <a:extLst>
              <a:ext uri="{FF2B5EF4-FFF2-40B4-BE49-F238E27FC236}">
                <a16:creationId xmlns:a16="http://schemas.microsoft.com/office/drawing/2014/main" id="{BD03D053-029C-8B56-56BD-D8F89BF48964}"/>
              </a:ext>
            </a:extLst>
          </p:cNvPr>
          <p:cNvSpPr/>
          <p:nvPr/>
        </p:nvSpPr>
        <p:spPr>
          <a:xfrm>
            <a:off x="0" y="0"/>
            <a:ext cx="12192000" cy="844657"/>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727BA7F-0F7F-7E11-FB09-6B62E3890046}"/>
              </a:ext>
            </a:extLst>
          </p:cNvPr>
          <p:cNvSpPr txBox="1"/>
          <p:nvPr/>
        </p:nvSpPr>
        <p:spPr>
          <a:xfrm>
            <a:off x="0" y="0"/>
            <a:ext cx="12192000" cy="748795"/>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libri"/>
                <a:ea typeface="+mn-ea"/>
                <a:cs typeface="+mn-cs"/>
              </a:rPr>
              <a:t>Hôm nay chúng ta sẽ cùng nhau xuống dưới đáy đại dương để cùng nhau thám hiểm những điều bí ẩn và tuyệt đẹp ở dưới đó nhé! Rất nhiều điều thú vị đang chờ đón chúng ta!</a:t>
            </a:r>
          </a:p>
        </p:txBody>
      </p:sp>
    </p:spTree>
    <p:extLst>
      <p:ext uri="{BB962C8B-B14F-4D97-AF65-F5344CB8AC3E}">
        <p14:creationId xmlns:p14="http://schemas.microsoft.com/office/powerpoint/2010/main" val="2600620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7" name="Freeform 2">
            <a:extLst>
              <a:ext uri="{FF2B5EF4-FFF2-40B4-BE49-F238E27FC236}">
                <a16:creationId xmlns:a16="http://schemas.microsoft.com/office/drawing/2014/main" id="{DA0D1007-ADDF-9B85-50E4-1FB8AF643C2E}"/>
              </a:ext>
            </a:extLst>
          </p:cNvPr>
          <p:cNvSpPr/>
          <p:nvPr/>
        </p:nvSpPr>
        <p:spPr>
          <a:xfrm>
            <a:off x="-101600" y="2565400"/>
            <a:ext cx="6502400" cy="5384800"/>
          </a:xfrm>
          <a:custGeom>
            <a:avLst/>
            <a:gdLst/>
            <a:ahLst/>
            <a:cxnLst/>
            <a:rect l="l" t="t" r="r" b="b"/>
            <a:pathLst>
              <a:path w="5135476" h="4114800">
                <a:moveTo>
                  <a:pt x="0" y="0"/>
                </a:moveTo>
                <a:lnTo>
                  <a:pt x="5135476" y="0"/>
                </a:lnTo>
                <a:lnTo>
                  <a:pt x="513547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hought Bubble: Cloud 7">
            <a:extLst>
              <a:ext uri="{FF2B5EF4-FFF2-40B4-BE49-F238E27FC236}">
                <a16:creationId xmlns:a16="http://schemas.microsoft.com/office/drawing/2014/main" id="{51582BB6-CE35-0C4F-D855-46428A7EEC76}"/>
              </a:ext>
            </a:extLst>
          </p:cNvPr>
          <p:cNvSpPr/>
          <p:nvPr/>
        </p:nvSpPr>
        <p:spPr>
          <a:xfrm>
            <a:off x="5504393" y="431800"/>
            <a:ext cx="5740400" cy="3507232"/>
          </a:xfrm>
          <a:prstGeom prst="cloudCallout">
            <a:avLst>
              <a:gd name="adj1" fmla="val -50711"/>
              <a:gd name="adj2" fmla="val 4983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rPr>
              <a:t>Xin chào Các bạn nhỏ! Tớ là Cá Heo Xanh. Chào mừng các bạn đã đến với đại dương bao la của chúng tớ. Và giờ đây hãy đến với thử thách đầu tiên trong hành trình này nhé!</a:t>
            </a:r>
          </a:p>
        </p:txBody>
      </p:sp>
    </p:spTree>
    <p:extLst>
      <p:ext uri="{BB962C8B-B14F-4D97-AF65-F5344CB8AC3E}">
        <p14:creationId xmlns:p14="http://schemas.microsoft.com/office/powerpoint/2010/main" val="3360416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381000"/>
            <a:ext cx="11480800" cy="609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533400"/>
            <a:ext cx="711200" cy="711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 name="TextBox 6">
            <a:extLst>
              <a:ext uri="{FF2B5EF4-FFF2-40B4-BE49-F238E27FC236}">
                <a16:creationId xmlns:a16="http://schemas.microsoft.com/office/drawing/2014/main" id="{1EA40FB5-57E7-B02A-6FB8-03E69E583D67}"/>
              </a:ext>
            </a:extLst>
          </p:cNvPr>
          <p:cNvSpPr txBox="1"/>
          <p:nvPr/>
        </p:nvSpPr>
        <p:spPr>
          <a:xfrm>
            <a:off x="1403289" y="659825"/>
            <a:ext cx="1004580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Rú</a:t>
            </a:r>
            <a:r>
              <a:rPr lang="en-US" sz="3200" b="1" dirty="0">
                <a:solidFill>
                  <a:srgbClr val="C00000"/>
                </a:solidFill>
                <a:latin typeface="Arial" panose="020B0604020202020204" pitchFamily="34" charset="0"/>
                <a:cs typeface="Arial" panose="020B0604020202020204" pitchFamily="34" charset="0"/>
              </a:rPr>
              <a:t>t </a:t>
            </a:r>
            <a:r>
              <a:rPr lang="en-US" sz="3200" b="1" dirty="0" err="1">
                <a:solidFill>
                  <a:srgbClr val="C00000"/>
                </a:solidFill>
                <a:latin typeface="Arial" panose="020B0604020202020204" pitchFamily="34" charset="0"/>
                <a:cs typeface="Arial" panose="020B0604020202020204" pitchFamily="34" charset="0"/>
              </a:rPr>
              <a:t>gọn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rồi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tính</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5ED613EE-8CDB-B3F6-3155-B725A8849B59}"/>
              </a:ext>
            </a:extLst>
          </p:cNvPr>
          <p:cNvPicPr>
            <a:picLocks noChangeAspect="1"/>
          </p:cNvPicPr>
          <p:nvPr/>
        </p:nvPicPr>
        <p:blipFill>
          <a:blip r:embed="rId3"/>
          <a:stretch>
            <a:fillRect/>
          </a:stretch>
        </p:blipFill>
        <p:spPr>
          <a:xfrm>
            <a:off x="581024" y="1927825"/>
            <a:ext cx="11096625" cy="1132989"/>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2FDF9D-17A8-3904-9CCA-3BFC2CF187DE}"/>
                  </a:ext>
                </a:extLst>
              </p:cNvPr>
              <p:cNvSpPr txBox="1"/>
              <p:nvPr/>
            </p:nvSpPr>
            <p:spPr>
              <a:xfrm>
                <a:off x="590550" y="3086100"/>
                <a:ext cx="1933575" cy="2045368"/>
              </a:xfrm>
              <a:prstGeom prst="rect">
                <a:avLst/>
              </a:prstGeom>
              <a:noFill/>
            </p:spPr>
            <p:txBody>
              <a:bodyPr wrap="square" rtlCol="0">
                <a:spAutoFit/>
              </a:bodyPr>
              <a:lstStyle/>
              <a:p>
                <a:r>
                  <a:rPr lang="en-US" sz="4400" dirty="0">
                    <a:solidFill>
                      <a:srgbClr val="FF0000"/>
                    </a:solidFill>
                  </a:rPr>
                  <a:t>= </a:t>
                </a:r>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𝟕</m:t>
                        </m:r>
                      </m:num>
                      <m:den>
                        <m:r>
                          <a:rPr lang="en-US" sz="4400" b="1" i="1" smtClean="0">
                            <a:solidFill>
                              <a:srgbClr val="FF0000"/>
                            </a:solidFill>
                            <a:latin typeface="Cambria Math" panose="02040503050406030204" pitchFamily="18" charset="0"/>
                          </a:rPr>
                          <m:t>𝟗</m:t>
                        </m:r>
                      </m:den>
                    </m:f>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𝒙</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𝟗</m:t>
                        </m:r>
                      </m:num>
                      <m:den>
                        <m:r>
                          <a:rPr lang="en-US" sz="4400" b="1" i="1" smtClean="0">
                            <a:solidFill>
                              <a:srgbClr val="FF0000"/>
                            </a:solidFill>
                            <a:latin typeface="Cambria Math" panose="02040503050406030204" pitchFamily="18" charset="0"/>
                          </a:rPr>
                          <m:t>𝟖</m:t>
                        </m:r>
                      </m:den>
                    </m:f>
                  </m:oMath>
                </a14:m>
                <a:endParaRPr lang="en-US" sz="4400" b="1" dirty="0">
                  <a:solidFill>
                    <a:srgbClr val="FF0000"/>
                  </a:solidFill>
                </a:endParaRPr>
              </a:p>
              <a:p>
                <a:r>
                  <a:rPr lang="en-US" sz="4400" dirty="0">
                    <a:solidFill>
                      <a:srgbClr val="FF0000"/>
                    </a:solidFill>
                  </a:rPr>
                  <a:t>= </a:t>
                </a:r>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𝟕</m:t>
                        </m:r>
                      </m:num>
                      <m:den>
                        <m:r>
                          <a:rPr lang="en-US" sz="4400" b="1" i="1" smtClean="0">
                            <a:solidFill>
                              <a:srgbClr val="FF0000"/>
                            </a:solidFill>
                            <a:latin typeface="Cambria Math" panose="02040503050406030204" pitchFamily="18" charset="0"/>
                          </a:rPr>
                          <m:t>𝟖</m:t>
                        </m:r>
                      </m:den>
                    </m:f>
                    <m:r>
                      <a:rPr lang="en-US" sz="4400" b="1" i="1" smtClean="0">
                        <a:solidFill>
                          <a:srgbClr val="FF0000"/>
                        </a:solidFill>
                        <a:latin typeface="Cambria Math" panose="02040503050406030204" pitchFamily="18" charset="0"/>
                      </a:rPr>
                      <m:t> </m:t>
                    </m:r>
                  </m:oMath>
                </a14:m>
                <a:endParaRPr lang="en-US" sz="4400" dirty="0">
                  <a:solidFill>
                    <a:srgbClr val="FF0000"/>
                  </a:solidFill>
                </a:endParaRPr>
              </a:p>
            </p:txBody>
          </p:sp>
        </mc:Choice>
        <mc:Fallback xmlns="">
          <p:sp>
            <p:nvSpPr>
              <p:cNvPr id="4" name="TextBox 3">
                <a:extLst>
                  <a:ext uri="{FF2B5EF4-FFF2-40B4-BE49-F238E27FC236}">
                    <a16:creationId xmlns:a16="http://schemas.microsoft.com/office/drawing/2014/main" id="{412FDF9D-17A8-3904-9CCA-3BFC2CF187DE}"/>
                  </a:ext>
                </a:extLst>
              </p:cNvPr>
              <p:cNvSpPr txBox="1">
                <a:spLocks noRot="1" noChangeAspect="1" noMove="1" noResize="1" noEditPoints="1" noAdjustHandles="1" noChangeArrowheads="1" noChangeShapeType="1" noTextEdit="1"/>
              </p:cNvSpPr>
              <p:nvPr/>
            </p:nvSpPr>
            <p:spPr>
              <a:xfrm>
                <a:off x="590550" y="3086100"/>
                <a:ext cx="1933575" cy="2045368"/>
              </a:xfrm>
              <a:prstGeom prst="rect">
                <a:avLst/>
              </a:prstGeom>
              <a:blipFill>
                <a:blip r:embed="rId4"/>
                <a:stretch>
                  <a:fillRect l="-12934" b="-6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D46C5FF-F04C-9628-BE90-8EE3106C3933}"/>
                  </a:ext>
                </a:extLst>
              </p:cNvPr>
              <p:cNvSpPr txBox="1"/>
              <p:nvPr/>
            </p:nvSpPr>
            <p:spPr>
              <a:xfrm>
                <a:off x="3771899" y="2981325"/>
                <a:ext cx="2447925" cy="2045175"/>
              </a:xfrm>
              <a:prstGeom prst="rect">
                <a:avLst/>
              </a:prstGeom>
              <a:noFill/>
            </p:spPr>
            <p:txBody>
              <a:bodyPr wrap="square" rtlCol="0">
                <a:spAutoFit/>
              </a:bodyPr>
              <a:lstStyle/>
              <a:p>
                <a:r>
                  <a:rPr lang="en-US" sz="4400" dirty="0">
                    <a:solidFill>
                      <a:srgbClr val="FF0000"/>
                    </a:solidFill>
                  </a:rPr>
                  <a:t>= </a:t>
                </a:r>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rPr>
                          <m:t>𝟐</m:t>
                        </m:r>
                      </m:den>
                    </m:f>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𝒙</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𝟏𝟎</m:t>
                        </m:r>
                      </m:num>
                      <m:den>
                        <m:r>
                          <a:rPr lang="en-US" sz="4400" b="1" i="1" smtClean="0">
                            <a:solidFill>
                              <a:srgbClr val="FF0000"/>
                            </a:solidFill>
                            <a:latin typeface="Cambria Math" panose="02040503050406030204" pitchFamily="18" charset="0"/>
                          </a:rPr>
                          <m:t>𝟑</m:t>
                        </m:r>
                      </m:den>
                    </m:f>
                  </m:oMath>
                </a14:m>
                <a:endParaRPr lang="en-US" sz="4400" b="1" dirty="0">
                  <a:solidFill>
                    <a:srgbClr val="FF0000"/>
                  </a:solidFill>
                </a:endParaRPr>
              </a:p>
              <a:p>
                <a:r>
                  <a:rPr lang="en-US" sz="4400" dirty="0">
                    <a:solidFill>
                      <a:srgbClr val="FF0000"/>
                    </a:solidFill>
                  </a:rPr>
                  <a:t>= </a:t>
                </a:r>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𝟏𝟎</m:t>
                        </m:r>
                      </m:num>
                      <m:den>
                        <m:r>
                          <a:rPr lang="en-US" sz="4400" b="1" i="1" smtClean="0">
                            <a:solidFill>
                              <a:srgbClr val="FF0000"/>
                            </a:solidFill>
                            <a:latin typeface="Cambria Math" panose="02040503050406030204" pitchFamily="18" charset="0"/>
                          </a:rPr>
                          <m:t>𝟐</m:t>
                        </m:r>
                      </m:den>
                    </m:f>
                    <m:r>
                      <a:rPr lang="en-US" sz="4400" b="1" i="1" smtClean="0">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𝟓</m:t>
                    </m:r>
                    <m:r>
                      <a:rPr lang="en-US" sz="4400" b="1" i="1" smtClean="0">
                        <a:solidFill>
                          <a:srgbClr val="FF0000"/>
                        </a:solidFill>
                        <a:latin typeface="Cambria Math" panose="02040503050406030204" pitchFamily="18" charset="0"/>
                      </a:rPr>
                      <m:t> </m:t>
                    </m:r>
                  </m:oMath>
                </a14:m>
                <a:endParaRPr lang="en-US" sz="4400" dirty="0">
                  <a:solidFill>
                    <a:srgbClr val="FF0000"/>
                  </a:solidFill>
                </a:endParaRPr>
              </a:p>
            </p:txBody>
          </p:sp>
        </mc:Choice>
        <mc:Fallback xmlns="">
          <p:sp>
            <p:nvSpPr>
              <p:cNvPr id="5" name="TextBox 4">
                <a:extLst>
                  <a:ext uri="{FF2B5EF4-FFF2-40B4-BE49-F238E27FC236}">
                    <a16:creationId xmlns:a16="http://schemas.microsoft.com/office/drawing/2014/main" id="{3D46C5FF-F04C-9628-BE90-8EE3106C3933}"/>
                  </a:ext>
                </a:extLst>
              </p:cNvPr>
              <p:cNvSpPr txBox="1">
                <a:spLocks noRot="1" noChangeAspect="1" noMove="1" noResize="1" noEditPoints="1" noAdjustHandles="1" noChangeArrowheads="1" noChangeShapeType="1" noTextEdit="1"/>
              </p:cNvSpPr>
              <p:nvPr/>
            </p:nvSpPr>
            <p:spPr>
              <a:xfrm>
                <a:off x="3771899" y="2981325"/>
                <a:ext cx="2447925" cy="2045175"/>
              </a:xfrm>
              <a:prstGeom prst="rect">
                <a:avLst/>
              </a:prstGeom>
              <a:blipFill>
                <a:blip r:embed="rId5"/>
                <a:stretch>
                  <a:fillRect l="-10224" b="-6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56E851A-DF16-7014-727C-482D926F77E4}"/>
                  </a:ext>
                </a:extLst>
              </p:cNvPr>
              <p:cNvSpPr txBox="1"/>
              <p:nvPr/>
            </p:nvSpPr>
            <p:spPr>
              <a:xfrm>
                <a:off x="6915149" y="2886075"/>
                <a:ext cx="2447925" cy="2087816"/>
              </a:xfrm>
              <a:prstGeom prst="rect">
                <a:avLst/>
              </a:prstGeom>
              <a:noFill/>
            </p:spPr>
            <p:txBody>
              <a:bodyPr wrap="square" rtlCol="0">
                <a:spAutoFit/>
              </a:bodyPr>
              <a:lstStyle/>
              <a:p>
                <a:r>
                  <a:rPr lang="en-US" sz="4400" dirty="0">
                    <a:solidFill>
                      <a:srgbClr val="FF0000"/>
                    </a:solidFill>
                  </a:rPr>
                  <a:t>= </a:t>
                </a:r>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𝟒</m:t>
                        </m:r>
                      </m:num>
                      <m:den>
                        <m:r>
                          <a:rPr lang="en-US" sz="4400" b="1" i="1" smtClean="0">
                            <a:solidFill>
                              <a:srgbClr val="FF0000"/>
                            </a:solidFill>
                            <a:latin typeface="Cambria Math" panose="02040503050406030204" pitchFamily="18" charset="0"/>
                          </a:rPr>
                          <m:t>𝟓</m:t>
                        </m:r>
                      </m:den>
                    </m:f>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rPr>
                          <m:t>𝟐</m:t>
                        </m:r>
                      </m:den>
                    </m:f>
                  </m:oMath>
                </a14:m>
                <a:endParaRPr lang="en-US" sz="4400" b="1" dirty="0">
                  <a:solidFill>
                    <a:srgbClr val="FF0000"/>
                  </a:solidFill>
                </a:endParaRPr>
              </a:p>
              <a:p>
                <a:r>
                  <a:rPr lang="en-US" sz="4400" dirty="0">
                    <a:solidFill>
                      <a:srgbClr val="FF0000"/>
                    </a:solidFill>
                  </a:rPr>
                  <a:t>= </a:t>
                </a:r>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𝟏𝟐</m:t>
                        </m:r>
                      </m:num>
                      <m:den>
                        <m:r>
                          <a:rPr lang="en-US" sz="4400" b="1" i="1" smtClean="0">
                            <a:solidFill>
                              <a:srgbClr val="FF0000"/>
                            </a:solidFill>
                            <a:latin typeface="Cambria Math" panose="02040503050406030204" pitchFamily="18" charset="0"/>
                          </a:rPr>
                          <m:t>𝟏𝟎</m:t>
                        </m:r>
                      </m:den>
                    </m:f>
                    <m:r>
                      <a:rPr lang="en-US" sz="4400" b="1" i="1" smtClean="0">
                        <a:solidFill>
                          <a:srgbClr val="FF0000"/>
                        </a:solidFill>
                        <a:latin typeface="Cambria Math" panose="02040503050406030204" pitchFamily="18" charset="0"/>
                      </a:rPr>
                      <m:t>=</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𝟔</m:t>
                        </m:r>
                      </m:num>
                      <m:den>
                        <m:r>
                          <a:rPr lang="en-US" sz="4400" b="1" i="1" smtClean="0">
                            <a:solidFill>
                              <a:srgbClr val="FF0000"/>
                            </a:solidFill>
                            <a:latin typeface="Cambria Math" panose="02040503050406030204" pitchFamily="18" charset="0"/>
                          </a:rPr>
                          <m:t>𝟓</m:t>
                        </m:r>
                      </m:den>
                    </m:f>
                  </m:oMath>
                </a14:m>
                <a:endParaRPr lang="en-US" sz="4400" dirty="0">
                  <a:solidFill>
                    <a:srgbClr val="FF0000"/>
                  </a:solidFill>
                </a:endParaRPr>
              </a:p>
            </p:txBody>
          </p:sp>
        </mc:Choice>
        <mc:Fallback xmlns="">
          <p:sp>
            <p:nvSpPr>
              <p:cNvPr id="9" name="TextBox 8">
                <a:extLst>
                  <a:ext uri="{FF2B5EF4-FFF2-40B4-BE49-F238E27FC236}">
                    <a16:creationId xmlns:a16="http://schemas.microsoft.com/office/drawing/2014/main" id="{B56E851A-DF16-7014-727C-482D926F77E4}"/>
                  </a:ext>
                </a:extLst>
              </p:cNvPr>
              <p:cNvSpPr txBox="1">
                <a:spLocks noRot="1" noChangeAspect="1" noMove="1" noResize="1" noEditPoints="1" noAdjustHandles="1" noChangeArrowheads="1" noChangeShapeType="1" noTextEdit="1"/>
              </p:cNvSpPr>
              <p:nvPr/>
            </p:nvSpPr>
            <p:spPr>
              <a:xfrm>
                <a:off x="6915149" y="2886075"/>
                <a:ext cx="2447925" cy="2087816"/>
              </a:xfrm>
              <a:prstGeom prst="rect">
                <a:avLst/>
              </a:prstGeom>
              <a:blipFill>
                <a:blip r:embed="rId6"/>
                <a:stretch>
                  <a:fillRect l="-9950" b="-4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E4F1736-424A-5696-863E-546F19661609}"/>
                  </a:ext>
                </a:extLst>
              </p:cNvPr>
              <p:cNvSpPr txBox="1"/>
              <p:nvPr/>
            </p:nvSpPr>
            <p:spPr>
              <a:xfrm>
                <a:off x="9572624" y="2876550"/>
                <a:ext cx="2447925" cy="2087816"/>
              </a:xfrm>
              <a:prstGeom prst="rect">
                <a:avLst/>
              </a:prstGeom>
              <a:noFill/>
            </p:spPr>
            <p:txBody>
              <a:bodyPr wrap="square" rtlCol="0">
                <a:spAutoFit/>
              </a:bodyPr>
              <a:lstStyle/>
              <a:p>
                <a:r>
                  <a:rPr lang="en-US" sz="4400" dirty="0">
                    <a:solidFill>
                      <a:srgbClr val="FF0000"/>
                    </a:solidFill>
                  </a:rPr>
                  <a:t>= </a:t>
                </a:r>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𝟔</m:t>
                        </m:r>
                      </m:den>
                    </m:f>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rPr>
                          <m:t>𝟕</m:t>
                        </m:r>
                      </m:den>
                    </m:f>
                  </m:oMath>
                </a14:m>
                <a:endParaRPr lang="en-US" sz="4400" b="1" dirty="0">
                  <a:solidFill>
                    <a:srgbClr val="FF0000"/>
                  </a:solidFill>
                </a:endParaRPr>
              </a:p>
              <a:p>
                <a:r>
                  <a:rPr lang="en-US" sz="4400" dirty="0">
                    <a:solidFill>
                      <a:srgbClr val="FF0000"/>
                    </a:solidFill>
                  </a:rPr>
                  <a:t>= </a:t>
                </a:r>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rPr>
                          <m:t>𝟒𝟐</m:t>
                        </m:r>
                      </m:den>
                    </m:f>
                    <m:r>
                      <a:rPr lang="en-US" sz="4400" b="1" i="1" smtClean="0">
                        <a:solidFill>
                          <a:srgbClr val="FF0000"/>
                        </a:solidFill>
                        <a:latin typeface="Cambria Math" panose="02040503050406030204" pitchFamily="18" charset="0"/>
                      </a:rPr>
                      <m:t>=</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𝟏𝟒</m:t>
                        </m:r>
                      </m:den>
                    </m:f>
                  </m:oMath>
                </a14:m>
                <a:endParaRPr lang="en-US" sz="4400" dirty="0">
                  <a:solidFill>
                    <a:srgbClr val="FF0000"/>
                  </a:solidFill>
                </a:endParaRPr>
              </a:p>
            </p:txBody>
          </p:sp>
        </mc:Choice>
        <mc:Fallback xmlns="">
          <p:sp>
            <p:nvSpPr>
              <p:cNvPr id="10" name="TextBox 9">
                <a:extLst>
                  <a:ext uri="{FF2B5EF4-FFF2-40B4-BE49-F238E27FC236}">
                    <a16:creationId xmlns:a16="http://schemas.microsoft.com/office/drawing/2014/main" id="{0E4F1736-424A-5696-863E-546F19661609}"/>
                  </a:ext>
                </a:extLst>
              </p:cNvPr>
              <p:cNvSpPr txBox="1">
                <a:spLocks noRot="1" noChangeAspect="1" noMove="1" noResize="1" noEditPoints="1" noAdjustHandles="1" noChangeArrowheads="1" noChangeShapeType="1" noTextEdit="1"/>
              </p:cNvSpPr>
              <p:nvPr/>
            </p:nvSpPr>
            <p:spPr>
              <a:xfrm>
                <a:off x="9572624" y="2876550"/>
                <a:ext cx="2447925" cy="2087816"/>
              </a:xfrm>
              <a:prstGeom prst="rect">
                <a:avLst/>
              </a:prstGeom>
              <a:blipFill>
                <a:blip r:embed="rId7"/>
                <a:stretch>
                  <a:fillRect l="-9950" b="-4678"/>
                </a:stretch>
              </a:blipFill>
            </p:spPr>
            <p:txBody>
              <a:bodyPr/>
              <a:lstStyle/>
              <a:p>
                <a:r>
                  <a:rPr lang="en-US">
                    <a:noFill/>
                  </a:rPr>
                  <a:t> </a:t>
                </a:r>
              </a:p>
            </p:txBody>
          </p:sp>
        </mc:Fallback>
      </mc:AlternateContent>
    </p:spTree>
    <p:extLst>
      <p:ext uri="{BB962C8B-B14F-4D97-AF65-F5344CB8AC3E}">
        <p14:creationId xmlns:p14="http://schemas.microsoft.com/office/powerpoint/2010/main" val="234884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5"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1574800" y="506984"/>
            <a:ext cx="5740400" cy="3507232"/>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rPr>
              <a:t>Chúc mừng các bạn đã vượt qua thử thách đầu tiên. Tớ là Bạch tuộc Hồng. Hãy cùng tớ đến với thử thách tiếp theo nhé!</a:t>
            </a:r>
          </a:p>
        </p:txBody>
      </p:sp>
      <p:sp>
        <p:nvSpPr>
          <p:cNvPr id="2" name="Freeform 8">
            <a:extLst>
              <a:ext uri="{FF2B5EF4-FFF2-40B4-BE49-F238E27FC236}">
                <a16:creationId xmlns:a16="http://schemas.microsoft.com/office/drawing/2014/main" id="{079019C4-4C0E-4317-A87D-0C5FED4283CD}"/>
              </a:ext>
            </a:extLst>
          </p:cNvPr>
          <p:cNvSpPr/>
          <p:nvPr/>
        </p:nvSpPr>
        <p:spPr>
          <a:xfrm>
            <a:off x="6604000" y="2260601"/>
            <a:ext cx="5342363" cy="4874063"/>
          </a:xfrm>
          <a:custGeom>
            <a:avLst/>
            <a:gdLst/>
            <a:ahLst/>
            <a:cxnLst/>
            <a:rect l="l" t="t" r="r" b="b"/>
            <a:pathLst>
              <a:path w="4268794" h="4383870">
                <a:moveTo>
                  <a:pt x="0" y="0"/>
                </a:moveTo>
                <a:lnTo>
                  <a:pt x="4268793" y="0"/>
                </a:lnTo>
                <a:lnTo>
                  <a:pt x="4268793" y="4383870"/>
                </a:lnTo>
                <a:lnTo>
                  <a:pt x="0" y="4383870"/>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597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799" y="123825"/>
            <a:ext cx="11725275" cy="66008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282515" y="95250"/>
            <a:ext cx="711200" cy="711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 name="TextBox 6">
            <a:extLst>
              <a:ext uri="{FF2B5EF4-FFF2-40B4-BE49-F238E27FC236}">
                <a16:creationId xmlns:a16="http://schemas.microsoft.com/office/drawing/2014/main" id="{6A98A64B-7690-5338-DDB4-9161E70F8400}"/>
              </a:ext>
            </a:extLst>
          </p:cNvPr>
          <p:cNvSpPr txBox="1"/>
          <p:nvPr/>
        </p:nvSpPr>
        <p:spPr>
          <a:xfrm>
            <a:off x="991305" y="123825"/>
            <a:ext cx="10791120" cy="1077218"/>
          </a:xfrm>
          <a:prstGeom prst="rect">
            <a:avLst/>
          </a:prstGeom>
          <a:noFill/>
        </p:spPr>
        <p:txBody>
          <a:bodyPr wrap="square">
            <a:spAutoFit/>
          </a:bodyPr>
          <a:lstStyle/>
          <a:p>
            <a:pPr lvl="0" algn="just">
              <a:defRPr/>
            </a:pPr>
            <a:r>
              <a:rPr lang="vi-VN" sz="3200" dirty="0">
                <a:solidFill>
                  <a:srgbClr val="002060"/>
                </a:solidFill>
                <a:latin typeface="Calibri" panose="020F0502020204030204" pitchFamily="34" charset="0"/>
                <a:ea typeface="Calibri" panose="020F0502020204030204" pitchFamily="34" charset="0"/>
                <a:cs typeface="Calibri" panose="020F0502020204030204" pitchFamily="34" charset="0"/>
              </a:rPr>
              <a:t>Hãy chỉ đường giúp chú cá về nhà bằng cách thực hiện các phép chia phân số rồi viết kết quả vào ô trống:</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67AE437-E46B-376B-AE6D-1686487D68CE}"/>
              </a:ext>
            </a:extLst>
          </p:cNvPr>
          <p:cNvPicPr>
            <a:picLocks noChangeAspect="1"/>
          </p:cNvPicPr>
          <p:nvPr/>
        </p:nvPicPr>
        <p:blipFill>
          <a:blip r:embed="rId3"/>
          <a:stretch>
            <a:fillRect/>
          </a:stretch>
        </p:blipFill>
        <p:spPr>
          <a:xfrm>
            <a:off x="5286374" y="1114425"/>
            <a:ext cx="6505575" cy="513115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6FF7FD2-30A4-E7B3-20D8-0B506FCD2F99}"/>
                  </a:ext>
                </a:extLst>
              </p:cNvPr>
              <p:cNvSpPr txBox="1"/>
              <p:nvPr/>
            </p:nvSpPr>
            <p:spPr>
              <a:xfrm>
                <a:off x="790575" y="1247775"/>
                <a:ext cx="2066925" cy="721159"/>
              </a:xfrm>
              <a:prstGeom prst="rect">
                <a:avLst/>
              </a:prstGeom>
              <a:noFill/>
            </p:spPr>
            <p:txBody>
              <a:bodyPr wrap="square" rtlCol="0">
                <a:spAutoFit/>
              </a:bodyPr>
              <a:lstStyle/>
              <a:p>
                <a14:m>
                  <m:oMath xmlns:m="http://schemas.openxmlformats.org/officeDocument/2006/math">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𝟐</m:t>
                        </m:r>
                      </m:den>
                    </m:f>
                    <m:r>
                      <a:rPr lang="en-US" sz="2800" b="1" i="1"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𝟓</m:t>
                        </m:r>
                      </m:num>
                      <m:den>
                        <m:r>
                          <a:rPr lang="en-US" sz="2800" b="1" i="1" smtClean="0">
                            <a:solidFill>
                              <a:srgbClr val="FF0000"/>
                            </a:solidFill>
                            <a:latin typeface="Cambria Math" panose="02040503050406030204" pitchFamily="18" charset="0"/>
                          </a:rPr>
                          <m:t>𝟖</m:t>
                        </m:r>
                      </m:den>
                    </m:f>
                  </m:oMath>
                </a14:m>
                <a:r>
                  <a:rPr lang="en-US" sz="2800" b="1" dirty="0">
                    <a:solidFill>
                      <a:srgbClr val="FF0000"/>
                    </a:solidFill>
                  </a:rPr>
                  <a:t> = </a:t>
                </a:r>
                <a14:m>
                  <m:oMath xmlns:m="http://schemas.openxmlformats.org/officeDocument/2006/math">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𝟒</m:t>
                        </m:r>
                      </m:num>
                      <m:den>
                        <m:r>
                          <a:rPr lang="en-US" sz="2800" b="1" i="1" smtClean="0">
                            <a:solidFill>
                              <a:srgbClr val="FF0000"/>
                            </a:solidFill>
                            <a:latin typeface="Cambria Math" panose="02040503050406030204" pitchFamily="18" charset="0"/>
                          </a:rPr>
                          <m:t>𝟓</m:t>
                        </m:r>
                      </m:den>
                    </m:f>
                    <m:r>
                      <a:rPr lang="en-US" sz="2800" b="1" i="1">
                        <a:solidFill>
                          <a:srgbClr val="FF0000"/>
                        </a:solidFill>
                        <a:latin typeface="Cambria Math" panose="02040503050406030204" pitchFamily="18" charset="0"/>
                      </a:rPr>
                      <m:t> </m:t>
                    </m:r>
                  </m:oMath>
                </a14:m>
                <a:endParaRPr lang="en-US" sz="2800" b="1" dirty="0">
                  <a:solidFill>
                    <a:srgbClr val="FF0000"/>
                  </a:solidFill>
                </a:endParaRPr>
              </a:p>
            </p:txBody>
          </p:sp>
        </mc:Choice>
        <mc:Fallback xmlns="">
          <p:sp>
            <p:nvSpPr>
              <p:cNvPr id="10" name="TextBox 9">
                <a:extLst>
                  <a:ext uri="{FF2B5EF4-FFF2-40B4-BE49-F238E27FC236}">
                    <a16:creationId xmlns:a16="http://schemas.microsoft.com/office/drawing/2014/main" id="{96FF7FD2-30A4-E7B3-20D8-0B506FCD2F99}"/>
                  </a:ext>
                </a:extLst>
              </p:cNvPr>
              <p:cNvSpPr txBox="1">
                <a:spLocks noRot="1" noChangeAspect="1" noMove="1" noResize="1" noEditPoints="1" noAdjustHandles="1" noChangeArrowheads="1" noChangeShapeType="1" noTextEdit="1"/>
              </p:cNvSpPr>
              <p:nvPr/>
            </p:nvSpPr>
            <p:spPr>
              <a:xfrm>
                <a:off x="790575" y="1247775"/>
                <a:ext cx="2066925" cy="721159"/>
              </a:xfrm>
              <a:prstGeom prst="rect">
                <a:avLst/>
              </a:prstGeom>
              <a:blipFill>
                <a:blip r:embed="rId4"/>
                <a:stretch>
                  <a:fillRect b="-110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F009A40-FB95-73E6-7A9B-532D0BEEBF89}"/>
                  </a:ext>
                </a:extLst>
              </p:cNvPr>
              <p:cNvSpPr txBox="1"/>
              <p:nvPr/>
            </p:nvSpPr>
            <p:spPr>
              <a:xfrm>
                <a:off x="8782050" y="1457325"/>
                <a:ext cx="485775" cy="7848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𝟒</m:t>
                          </m:r>
                        </m:num>
                        <m:den>
                          <m:r>
                            <a:rPr lang="en-US" sz="2400" b="1" i="1" smtClean="0">
                              <a:solidFill>
                                <a:srgbClr val="FF0000"/>
                              </a:solidFill>
                              <a:latin typeface="Cambria Math" panose="02040503050406030204" pitchFamily="18" charset="0"/>
                            </a:rPr>
                            <m:t>𝟓</m:t>
                          </m:r>
                        </m:den>
                      </m:f>
                      <m:r>
                        <a:rPr lang="en-US" sz="2400" b="1" i="1">
                          <a:solidFill>
                            <a:srgbClr val="FF0000"/>
                          </a:solidFill>
                          <a:latin typeface="Cambria Math" panose="02040503050406030204" pitchFamily="18" charset="0"/>
                        </a:rPr>
                        <m:t> </m:t>
                      </m:r>
                    </m:oMath>
                  </m:oMathPara>
                </a14:m>
                <a:endParaRPr lang="en-US" sz="2400" b="1" dirty="0">
                  <a:solidFill>
                    <a:srgbClr val="FF0000"/>
                  </a:solidFill>
                </a:endParaRPr>
              </a:p>
            </p:txBody>
          </p:sp>
        </mc:Choice>
        <mc:Fallback xmlns="">
          <p:sp>
            <p:nvSpPr>
              <p:cNvPr id="12" name="TextBox 11">
                <a:extLst>
                  <a:ext uri="{FF2B5EF4-FFF2-40B4-BE49-F238E27FC236}">
                    <a16:creationId xmlns:a16="http://schemas.microsoft.com/office/drawing/2014/main" id="{4F009A40-FB95-73E6-7A9B-532D0BEEBF89}"/>
                  </a:ext>
                </a:extLst>
              </p:cNvPr>
              <p:cNvSpPr txBox="1">
                <a:spLocks noRot="1" noChangeAspect="1" noMove="1" noResize="1" noEditPoints="1" noAdjustHandles="1" noChangeArrowheads="1" noChangeShapeType="1" noTextEdit="1"/>
              </p:cNvSpPr>
              <p:nvPr/>
            </p:nvSpPr>
            <p:spPr>
              <a:xfrm>
                <a:off x="8782050" y="1457325"/>
                <a:ext cx="485775" cy="78483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DEC9D2-4B5A-4C5F-F03D-68B7DB9A7D4B}"/>
                  </a:ext>
                </a:extLst>
              </p:cNvPr>
              <p:cNvSpPr txBox="1"/>
              <p:nvPr/>
            </p:nvSpPr>
            <p:spPr>
              <a:xfrm>
                <a:off x="742950" y="2009775"/>
                <a:ext cx="2066925" cy="741934"/>
              </a:xfrm>
              <a:prstGeom prst="rect">
                <a:avLst/>
              </a:prstGeom>
              <a:noFill/>
            </p:spPr>
            <p:txBody>
              <a:bodyPr wrap="square" rtlCol="0">
                <a:spAutoFit/>
              </a:bodyPr>
              <a:lstStyle/>
              <a:p>
                <a14:m>
                  <m:oMath xmlns:m="http://schemas.openxmlformats.org/officeDocument/2006/math">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𝟒</m:t>
                        </m:r>
                      </m:num>
                      <m:den>
                        <m:r>
                          <a:rPr lang="en-US" sz="2800" b="1" i="1" smtClean="0">
                            <a:solidFill>
                              <a:srgbClr val="FF0000"/>
                            </a:solidFill>
                            <a:latin typeface="Cambria Math" panose="02040503050406030204" pitchFamily="18" charset="0"/>
                          </a:rPr>
                          <m:t>𝟓</m:t>
                        </m:r>
                      </m:den>
                    </m:f>
                    <m:r>
                      <a:rPr lang="en-US" sz="2800" b="1" i="1"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𝟔</m:t>
                        </m:r>
                      </m:den>
                    </m:f>
                  </m:oMath>
                </a14:m>
                <a:r>
                  <a:rPr lang="en-US" sz="2800" b="1" dirty="0">
                    <a:solidFill>
                      <a:srgbClr val="FF0000"/>
                    </a:solidFill>
                  </a:rPr>
                  <a:t> = </a:t>
                </a:r>
                <a14:m>
                  <m:oMath xmlns:m="http://schemas.openxmlformats.org/officeDocument/2006/math">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𝟐𝟒</m:t>
                        </m:r>
                      </m:num>
                      <m:den>
                        <m:r>
                          <a:rPr lang="en-US" sz="2800" b="1" i="1" smtClean="0">
                            <a:solidFill>
                              <a:srgbClr val="FF0000"/>
                            </a:solidFill>
                            <a:latin typeface="Cambria Math" panose="02040503050406030204" pitchFamily="18" charset="0"/>
                          </a:rPr>
                          <m:t>𝟓</m:t>
                        </m:r>
                      </m:den>
                    </m:f>
                    <m:r>
                      <a:rPr lang="en-US" sz="2800" b="1" i="1">
                        <a:solidFill>
                          <a:srgbClr val="FF0000"/>
                        </a:solidFill>
                        <a:latin typeface="Cambria Math" panose="02040503050406030204" pitchFamily="18" charset="0"/>
                      </a:rPr>
                      <m:t> </m:t>
                    </m:r>
                  </m:oMath>
                </a14:m>
                <a:endParaRPr lang="en-US" sz="2800" b="1" dirty="0">
                  <a:solidFill>
                    <a:srgbClr val="FF0000"/>
                  </a:solidFill>
                </a:endParaRPr>
              </a:p>
            </p:txBody>
          </p:sp>
        </mc:Choice>
        <mc:Fallback xmlns="">
          <p:sp>
            <p:nvSpPr>
              <p:cNvPr id="14" name="TextBox 13">
                <a:extLst>
                  <a:ext uri="{FF2B5EF4-FFF2-40B4-BE49-F238E27FC236}">
                    <a16:creationId xmlns:a16="http://schemas.microsoft.com/office/drawing/2014/main" id="{84DEC9D2-4B5A-4C5F-F03D-68B7DB9A7D4B}"/>
                  </a:ext>
                </a:extLst>
              </p:cNvPr>
              <p:cNvSpPr txBox="1">
                <a:spLocks noRot="1" noChangeAspect="1" noMove="1" noResize="1" noEditPoints="1" noAdjustHandles="1" noChangeArrowheads="1" noChangeShapeType="1" noTextEdit="1"/>
              </p:cNvSpPr>
              <p:nvPr/>
            </p:nvSpPr>
            <p:spPr>
              <a:xfrm>
                <a:off x="742950" y="2009775"/>
                <a:ext cx="2066925" cy="741934"/>
              </a:xfrm>
              <a:prstGeom prst="rect">
                <a:avLst/>
              </a:prstGeom>
              <a:blipFill>
                <a:blip r:embed="rId6"/>
                <a:stretch>
                  <a:fillRect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9BE0FAC-0ECE-0AA1-6008-C4E2DB139628}"/>
                  </a:ext>
                </a:extLst>
              </p:cNvPr>
              <p:cNvSpPr txBox="1"/>
              <p:nvPr/>
            </p:nvSpPr>
            <p:spPr>
              <a:xfrm>
                <a:off x="10544175" y="1762125"/>
                <a:ext cx="485775" cy="7848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𝟐𝟒</m:t>
                          </m:r>
                        </m:num>
                        <m:den>
                          <m:r>
                            <a:rPr lang="en-US" sz="2400" b="1" i="1" smtClean="0">
                              <a:solidFill>
                                <a:srgbClr val="FF0000"/>
                              </a:solidFill>
                              <a:latin typeface="Cambria Math" panose="02040503050406030204" pitchFamily="18" charset="0"/>
                            </a:rPr>
                            <m:t>𝟓</m:t>
                          </m:r>
                        </m:den>
                      </m:f>
                      <m:r>
                        <a:rPr lang="en-US" sz="2400" b="1" i="1">
                          <a:solidFill>
                            <a:srgbClr val="FF0000"/>
                          </a:solidFill>
                          <a:latin typeface="Cambria Math" panose="02040503050406030204" pitchFamily="18" charset="0"/>
                        </a:rPr>
                        <m:t> </m:t>
                      </m:r>
                    </m:oMath>
                  </m:oMathPara>
                </a14:m>
                <a:endParaRPr lang="en-US" sz="2400" b="1" dirty="0">
                  <a:solidFill>
                    <a:srgbClr val="FF0000"/>
                  </a:solidFill>
                </a:endParaRPr>
              </a:p>
            </p:txBody>
          </p:sp>
        </mc:Choice>
        <mc:Fallback xmlns="">
          <p:sp>
            <p:nvSpPr>
              <p:cNvPr id="16" name="TextBox 15">
                <a:extLst>
                  <a:ext uri="{FF2B5EF4-FFF2-40B4-BE49-F238E27FC236}">
                    <a16:creationId xmlns:a16="http://schemas.microsoft.com/office/drawing/2014/main" id="{09BE0FAC-0ECE-0AA1-6008-C4E2DB139628}"/>
                  </a:ext>
                </a:extLst>
              </p:cNvPr>
              <p:cNvSpPr txBox="1">
                <a:spLocks noRot="1" noChangeAspect="1" noMove="1" noResize="1" noEditPoints="1" noAdjustHandles="1" noChangeArrowheads="1" noChangeShapeType="1" noTextEdit="1"/>
              </p:cNvSpPr>
              <p:nvPr/>
            </p:nvSpPr>
            <p:spPr>
              <a:xfrm>
                <a:off x="10544175" y="1762125"/>
                <a:ext cx="485775" cy="7848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B6DDBA1-B87D-B1A5-3F7E-45F28DDA3563}"/>
                  </a:ext>
                </a:extLst>
              </p:cNvPr>
              <p:cNvSpPr txBox="1"/>
              <p:nvPr/>
            </p:nvSpPr>
            <p:spPr>
              <a:xfrm>
                <a:off x="733425" y="2828925"/>
                <a:ext cx="2066925" cy="741934"/>
              </a:xfrm>
              <a:prstGeom prst="rect">
                <a:avLst/>
              </a:prstGeom>
              <a:noFill/>
            </p:spPr>
            <p:txBody>
              <a:bodyPr wrap="square" rtlCol="0">
                <a:spAutoFit/>
              </a:bodyPr>
              <a:lstStyle/>
              <a:p>
                <a14:m>
                  <m:oMath xmlns:m="http://schemas.openxmlformats.org/officeDocument/2006/math">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𝟐𝟒</m:t>
                        </m:r>
                      </m:num>
                      <m:den>
                        <m:r>
                          <a:rPr lang="en-US" sz="2800" b="1" i="1" smtClean="0">
                            <a:solidFill>
                              <a:srgbClr val="FF0000"/>
                            </a:solidFill>
                            <a:latin typeface="Cambria Math" panose="02040503050406030204" pitchFamily="18" charset="0"/>
                          </a:rPr>
                          <m:t>𝟓</m:t>
                        </m:r>
                      </m:den>
                    </m:f>
                    <m:r>
                      <a:rPr lang="en-US" sz="2800" b="1" i="1"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𝟑</m:t>
                        </m:r>
                      </m:num>
                      <m:den>
                        <m:r>
                          <a:rPr lang="en-US" sz="2800" b="1" i="1" smtClean="0">
                            <a:solidFill>
                              <a:srgbClr val="FF0000"/>
                            </a:solidFill>
                            <a:latin typeface="Cambria Math" panose="02040503050406030204" pitchFamily="18" charset="0"/>
                          </a:rPr>
                          <m:t>𝟏𝟎</m:t>
                        </m:r>
                      </m:den>
                    </m:f>
                  </m:oMath>
                </a14:m>
                <a:r>
                  <a:rPr lang="en-US" sz="2800" b="1" dirty="0">
                    <a:solidFill>
                      <a:srgbClr val="FF0000"/>
                    </a:solidFill>
                  </a:rPr>
                  <a:t> = </a:t>
                </a:r>
                <a14:m>
                  <m:oMath xmlns:m="http://schemas.openxmlformats.org/officeDocument/2006/math">
                    <m:r>
                      <a:rPr lang="en-US" sz="2800" b="1" i="1" smtClean="0">
                        <a:solidFill>
                          <a:srgbClr val="FF0000"/>
                        </a:solidFill>
                        <a:latin typeface="Cambria Math" panose="02040503050406030204" pitchFamily="18" charset="0"/>
                      </a:rPr>
                      <m:t>𝟏𝟔</m:t>
                    </m:r>
                  </m:oMath>
                </a14:m>
                <a:endParaRPr lang="en-US" sz="2800" b="1" dirty="0">
                  <a:solidFill>
                    <a:srgbClr val="FF0000"/>
                  </a:solidFill>
                </a:endParaRPr>
              </a:p>
            </p:txBody>
          </p:sp>
        </mc:Choice>
        <mc:Fallback xmlns="">
          <p:sp>
            <p:nvSpPr>
              <p:cNvPr id="17" name="TextBox 16">
                <a:extLst>
                  <a:ext uri="{FF2B5EF4-FFF2-40B4-BE49-F238E27FC236}">
                    <a16:creationId xmlns:a16="http://schemas.microsoft.com/office/drawing/2014/main" id="{BB6DDBA1-B87D-B1A5-3F7E-45F28DDA3563}"/>
                  </a:ext>
                </a:extLst>
              </p:cNvPr>
              <p:cNvSpPr txBox="1">
                <a:spLocks noRot="1" noChangeAspect="1" noMove="1" noResize="1" noEditPoints="1" noAdjustHandles="1" noChangeArrowheads="1" noChangeShapeType="1" noTextEdit="1"/>
              </p:cNvSpPr>
              <p:nvPr/>
            </p:nvSpPr>
            <p:spPr>
              <a:xfrm>
                <a:off x="733425" y="2828925"/>
                <a:ext cx="2066925" cy="741934"/>
              </a:xfrm>
              <a:prstGeom prst="rect">
                <a:avLst/>
              </a:prstGeom>
              <a:blipFill>
                <a:blip r:embed="rId8"/>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555D7EA-6927-A8B3-11CB-0A2EEB5AE366}"/>
                  </a:ext>
                </a:extLst>
              </p:cNvPr>
              <p:cNvSpPr txBox="1"/>
              <p:nvPr/>
            </p:nvSpPr>
            <p:spPr>
              <a:xfrm>
                <a:off x="9982200" y="3438525"/>
                <a:ext cx="4857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𝟏𝟔</m:t>
                      </m:r>
                    </m:oMath>
                  </m:oMathPara>
                </a14:m>
                <a:endParaRPr lang="en-US" sz="2400" b="1" dirty="0">
                  <a:solidFill>
                    <a:srgbClr val="FF0000"/>
                  </a:solidFill>
                </a:endParaRPr>
              </a:p>
            </p:txBody>
          </p:sp>
        </mc:Choice>
        <mc:Fallback xmlns="">
          <p:sp>
            <p:nvSpPr>
              <p:cNvPr id="18" name="TextBox 17">
                <a:extLst>
                  <a:ext uri="{FF2B5EF4-FFF2-40B4-BE49-F238E27FC236}">
                    <a16:creationId xmlns:a16="http://schemas.microsoft.com/office/drawing/2014/main" id="{0555D7EA-6927-A8B3-11CB-0A2EEB5AE366}"/>
                  </a:ext>
                </a:extLst>
              </p:cNvPr>
              <p:cNvSpPr txBox="1">
                <a:spLocks noRot="1" noChangeAspect="1" noMove="1" noResize="1" noEditPoints="1" noAdjustHandles="1" noChangeArrowheads="1" noChangeShapeType="1" noTextEdit="1"/>
              </p:cNvSpPr>
              <p:nvPr/>
            </p:nvSpPr>
            <p:spPr>
              <a:xfrm>
                <a:off x="9982200" y="3438525"/>
                <a:ext cx="485775" cy="461665"/>
              </a:xfrm>
              <a:prstGeom prst="rect">
                <a:avLst/>
              </a:prstGeom>
              <a:blipFill>
                <a:blip r:embed="rId9"/>
                <a:stretch>
                  <a:fillRect l="-3797" r="-164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260F379-4D87-B9AE-EE1A-F84C8F87D889}"/>
                  </a:ext>
                </a:extLst>
              </p:cNvPr>
              <p:cNvSpPr txBox="1"/>
              <p:nvPr/>
            </p:nvSpPr>
            <p:spPr>
              <a:xfrm>
                <a:off x="638175" y="3600450"/>
                <a:ext cx="2066925" cy="712631"/>
              </a:xfrm>
              <a:prstGeom prst="rect">
                <a:avLst/>
              </a:prstGeom>
              <a:noFill/>
            </p:spPr>
            <p:txBody>
              <a:bodyPr wrap="square" rtlCol="0">
                <a:spAutoFit/>
              </a:bodyPr>
              <a:lstStyle/>
              <a:p>
                <a14:m>
                  <m:oMath xmlns:m="http://schemas.openxmlformats.org/officeDocument/2006/math">
                    <m:r>
                      <a:rPr lang="en-US" sz="2800" b="1" i="1" smtClean="0">
                        <a:solidFill>
                          <a:srgbClr val="FF0000"/>
                        </a:solidFill>
                        <a:latin typeface="Cambria Math" panose="02040503050406030204" pitchFamily="18" charset="0"/>
                      </a:rPr>
                      <m:t>𝟏𝟔</m:t>
                    </m:r>
                    <m:r>
                      <a:rPr lang="en-US" sz="2800" b="1" i="1"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𝟒</m:t>
                        </m:r>
                      </m:den>
                    </m:f>
                  </m:oMath>
                </a14:m>
                <a:r>
                  <a:rPr lang="en-US" sz="2800" b="1" dirty="0">
                    <a:solidFill>
                      <a:srgbClr val="FF0000"/>
                    </a:solidFill>
                  </a:rPr>
                  <a:t> = </a:t>
                </a:r>
                <a14:m>
                  <m:oMath xmlns:m="http://schemas.openxmlformats.org/officeDocument/2006/math">
                    <m:r>
                      <a:rPr lang="en-US" sz="2800" b="1" i="1" smtClean="0">
                        <a:solidFill>
                          <a:srgbClr val="FF0000"/>
                        </a:solidFill>
                        <a:latin typeface="Cambria Math" panose="02040503050406030204" pitchFamily="18" charset="0"/>
                      </a:rPr>
                      <m:t>𝟔𝟒</m:t>
                    </m:r>
                  </m:oMath>
                </a14:m>
                <a:endParaRPr lang="en-US" sz="2800" b="1" dirty="0">
                  <a:solidFill>
                    <a:srgbClr val="FF0000"/>
                  </a:solidFill>
                </a:endParaRPr>
              </a:p>
            </p:txBody>
          </p:sp>
        </mc:Choice>
        <mc:Fallback xmlns="">
          <p:sp>
            <p:nvSpPr>
              <p:cNvPr id="19" name="TextBox 18">
                <a:extLst>
                  <a:ext uri="{FF2B5EF4-FFF2-40B4-BE49-F238E27FC236}">
                    <a16:creationId xmlns:a16="http://schemas.microsoft.com/office/drawing/2014/main" id="{2260F379-4D87-B9AE-EE1A-F84C8F87D889}"/>
                  </a:ext>
                </a:extLst>
              </p:cNvPr>
              <p:cNvSpPr txBox="1">
                <a:spLocks noRot="1" noChangeAspect="1" noMove="1" noResize="1" noEditPoints="1" noAdjustHandles="1" noChangeArrowheads="1" noChangeShapeType="1" noTextEdit="1"/>
              </p:cNvSpPr>
              <p:nvPr/>
            </p:nvSpPr>
            <p:spPr>
              <a:xfrm>
                <a:off x="638175" y="3600450"/>
                <a:ext cx="2066925" cy="712631"/>
              </a:xfrm>
              <a:prstGeom prst="rect">
                <a:avLst/>
              </a:prstGeom>
              <a:blipFill>
                <a:blip r:embed="rId10"/>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07C3BD4-8374-1728-7B11-C0F2F3B55140}"/>
                  </a:ext>
                </a:extLst>
              </p:cNvPr>
              <p:cNvSpPr txBox="1"/>
              <p:nvPr/>
            </p:nvSpPr>
            <p:spPr>
              <a:xfrm>
                <a:off x="7829550" y="3286125"/>
                <a:ext cx="4857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𝟔𝟒</m:t>
                      </m:r>
                    </m:oMath>
                  </m:oMathPara>
                </a14:m>
                <a:endParaRPr lang="en-US" sz="2400" b="1" dirty="0">
                  <a:solidFill>
                    <a:srgbClr val="FF0000"/>
                  </a:solidFill>
                </a:endParaRPr>
              </a:p>
            </p:txBody>
          </p:sp>
        </mc:Choice>
        <mc:Fallback xmlns="">
          <p:sp>
            <p:nvSpPr>
              <p:cNvPr id="20" name="TextBox 19">
                <a:extLst>
                  <a:ext uri="{FF2B5EF4-FFF2-40B4-BE49-F238E27FC236}">
                    <a16:creationId xmlns:a16="http://schemas.microsoft.com/office/drawing/2014/main" id="{507C3BD4-8374-1728-7B11-C0F2F3B55140}"/>
                  </a:ext>
                </a:extLst>
              </p:cNvPr>
              <p:cNvSpPr txBox="1">
                <a:spLocks noRot="1" noChangeAspect="1" noMove="1" noResize="1" noEditPoints="1" noAdjustHandles="1" noChangeArrowheads="1" noChangeShapeType="1" noTextEdit="1"/>
              </p:cNvSpPr>
              <p:nvPr/>
            </p:nvSpPr>
            <p:spPr>
              <a:xfrm>
                <a:off x="7829550" y="3286125"/>
                <a:ext cx="485775" cy="461665"/>
              </a:xfrm>
              <a:prstGeom prst="rect">
                <a:avLst/>
              </a:prstGeom>
              <a:blipFill>
                <a:blip r:embed="rId11"/>
                <a:stretch>
                  <a:fillRect l="-2500" r="-1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B3CF932-53F0-0610-B654-EB16D4FF2452}"/>
                  </a:ext>
                </a:extLst>
              </p:cNvPr>
              <p:cNvSpPr txBox="1"/>
              <p:nvPr/>
            </p:nvSpPr>
            <p:spPr>
              <a:xfrm>
                <a:off x="657225" y="4314825"/>
                <a:ext cx="2066925" cy="739754"/>
              </a:xfrm>
              <a:prstGeom prst="rect">
                <a:avLst/>
              </a:prstGeom>
              <a:noFill/>
            </p:spPr>
            <p:txBody>
              <a:bodyPr wrap="square" rtlCol="0">
                <a:spAutoFit/>
              </a:bodyPr>
              <a:lstStyle/>
              <a:p>
                <a14:m>
                  <m:oMath xmlns:m="http://schemas.openxmlformats.org/officeDocument/2006/math">
                    <m:r>
                      <a:rPr lang="en-US" sz="2800" b="1" i="1" smtClean="0">
                        <a:solidFill>
                          <a:srgbClr val="FF0000"/>
                        </a:solidFill>
                        <a:latin typeface="Cambria Math" panose="02040503050406030204" pitchFamily="18" charset="0"/>
                      </a:rPr>
                      <m:t>𝟔𝟒</m:t>
                    </m:r>
                    <m:r>
                      <a:rPr lang="en-US" sz="2800" b="1" i="1"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𝟑</m:t>
                        </m:r>
                      </m:num>
                      <m:den>
                        <m:r>
                          <a:rPr lang="en-US" sz="2800" b="1" i="1" smtClean="0">
                            <a:solidFill>
                              <a:srgbClr val="FF0000"/>
                            </a:solidFill>
                            <a:latin typeface="Cambria Math" panose="02040503050406030204" pitchFamily="18" charset="0"/>
                          </a:rPr>
                          <m:t>𝟓</m:t>
                        </m:r>
                      </m:den>
                    </m:f>
                  </m:oMath>
                </a14:m>
                <a:r>
                  <a:rPr lang="en-US" sz="2800" b="1" dirty="0">
                    <a:solidFill>
                      <a:srgbClr val="FF0000"/>
                    </a:solidFill>
                  </a:rPr>
                  <a:t> =</a:t>
                </a:r>
                <a14:m>
                  <m:oMath xmlns:m="http://schemas.openxmlformats.org/officeDocument/2006/math">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𝟑</m:t>
                        </m:r>
                        <m:r>
                          <a:rPr lang="en-US" sz="2800" b="1" i="1" smtClean="0">
                            <a:solidFill>
                              <a:srgbClr val="FF0000"/>
                            </a:solidFill>
                            <a:latin typeface="Cambria Math" panose="02040503050406030204" pitchFamily="18" charset="0"/>
                          </a:rPr>
                          <m:t>𝟐𝟎</m:t>
                        </m:r>
                      </m:num>
                      <m:den>
                        <m:r>
                          <a:rPr lang="en-US" sz="2800" b="1" i="1" smtClean="0">
                            <a:solidFill>
                              <a:srgbClr val="FF0000"/>
                            </a:solidFill>
                            <a:latin typeface="Cambria Math" panose="02040503050406030204" pitchFamily="18" charset="0"/>
                          </a:rPr>
                          <m:t>𝟑</m:t>
                        </m:r>
                      </m:den>
                    </m:f>
                  </m:oMath>
                </a14:m>
                <a:endParaRPr lang="en-US" sz="2800" b="1" dirty="0">
                  <a:solidFill>
                    <a:srgbClr val="FF0000"/>
                  </a:solidFill>
                </a:endParaRPr>
              </a:p>
            </p:txBody>
          </p:sp>
        </mc:Choice>
        <mc:Fallback xmlns="">
          <p:sp>
            <p:nvSpPr>
              <p:cNvPr id="21" name="TextBox 20">
                <a:extLst>
                  <a:ext uri="{FF2B5EF4-FFF2-40B4-BE49-F238E27FC236}">
                    <a16:creationId xmlns:a16="http://schemas.microsoft.com/office/drawing/2014/main" id="{4B3CF932-53F0-0610-B654-EB16D4FF2452}"/>
                  </a:ext>
                </a:extLst>
              </p:cNvPr>
              <p:cNvSpPr txBox="1">
                <a:spLocks noRot="1" noChangeAspect="1" noMove="1" noResize="1" noEditPoints="1" noAdjustHandles="1" noChangeArrowheads="1" noChangeShapeType="1" noTextEdit="1"/>
              </p:cNvSpPr>
              <p:nvPr/>
            </p:nvSpPr>
            <p:spPr>
              <a:xfrm>
                <a:off x="657225" y="4314825"/>
                <a:ext cx="2066925" cy="739754"/>
              </a:xfrm>
              <a:prstGeom prst="rect">
                <a:avLst/>
              </a:prstGeom>
              <a:blipFill>
                <a:blip r:embed="rId12"/>
                <a:stretch>
                  <a:fillRect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08184EB-C850-6CEB-E5CB-9FF5F5AA4DAD}"/>
                  </a:ext>
                </a:extLst>
              </p:cNvPr>
              <p:cNvSpPr txBox="1"/>
              <p:nvPr/>
            </p:nvSpPr>
            <p:spPr>
              <a:xfrm>
                <a:off x="5743576" y="3819525"/>
                <a:ext cx="990600"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panose="02040503050406030204" pitchFamily="18" charset="0"/>
                            </a:rPr>
                            <m:t>𝟑</m:t>
                          </m:r>
                          <m:r>
                            <a:rPr lang="en-US" sz="2000" b="1" i="1" smtClean="0">
                              <a:solidFill>
                                <a:srgbClr val="FF0000"/>
                              </a:solidFill>
                              <a:latin typeface="Cambria Math" panose="02040503050406030204" pitchFamily="18" charset="0"/>
                            </a:rPr>
                            <m:t>𝟐𝟎</m:t>
                          </m:r>
                        </m:num>
                        <m:den>
                          <m:r>
                            <a:rPr lang="en-US" sz="2000" b="1" i="1" smtClean="0">
                              <a:solidFill>
                                <a:srgbClr val="FF0000"/>
                              </a:solidFill>
                              <a:latin typeface="Cambria Math" panose="02040503050406030204" pitchFamily="18" charset="0"/>
                            </a:rPr>
                            <m:t>𝟑</m:t>
                          </m:r>
                        </m:den>
                      </m:f>
                    </m:oMath>
                  </m:oMathPara>
                </a14:m>
                <a:endParaRPr lang="en-US" sz="2000" b="1" dirty="0">
                  <a:solidFill>
                    <a:srgbClr val="FF0000"/>
                  </a:solidFill>
                </a:endParaRPr>
              </a:p>
            </p:txBody>
          </p:sp>
        </mc:Choice>
        <mc:Fallback xmlns="">
          <p:sp>
            <p:nvSpPr>
              <p:cNvPr id="22" name="TextBox 21">
                <a:extLst>
                  <a:ext uri="{FF2B5EF4-FFF2-40B4-BE49-F238E27FC236}">
                    <a16:creationId xmlns:a16="http://schemas.microsoft.com/office/drawing/2014/main" id="{608184EB-C850-6CEB-E5CB-9FF5F5AA4DAD}"/>
                  </a:ext>
                </a:extLst>
              </p:cNvPr>
              <p:cNvSpPr txBox="1">
                <a:spLocks noRot="1" noChangeAspect="1" noMove="1" noResize="1" noEditPoints="1" noAdjustHandles="1" noChangeArrowheads="1" noChangeShapeType="1" noTextEdit="1"/>
              </p:cNvSpPr>
              <p:nvPr/>
            </p:nvSpPr>
            <p:spPr>
              <a:xfrm>
                <a:off x="5743576" y="3819525"/>
                <a:ext cx="990600" cy="67056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8AD9B24-128B-BA51-6550-B16EB23A4C89}"/>
                  </a:ext>
                </a:extLst>
              </p:cNvPr>
              <p:cNvSpPr txBox="1"/>
              <p:nvPr/>
            </p:nvSpPr>
            <p:spPr>
              <a:xfrm>
                <a:off x="695326" y="5191125"/>
                <a:ext cx="1857374" cy="625877"/>
              </a:xfrm>
              <a:prstGeom prst="rect">
                <a:avLst/>
              </a:prstGeom>
              <a:noFill/>
            </p:spPr>
            <p:txBody>
              <a:bodyPr wrap="square" rtlCol="0">
                <a:spAutoFit/>
              </a:bodyPr>
              <a:lstStyle/>
              <a:p>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𝟑</m:t>
                        </m:r>
                        <m:r>
                          <a:rPr lang="en-US" sz="2400" b="1" i="1" smtClean="0">
                            <a:solidFill>
                              <a:srgbClr val="FF0000"/>
                            </a:solidFill>
                            <a:latin typeface="Cambria Math" panose="02040503050406030204" pitchFamily="18" charset="0"/>
                          </a:rPr>
                          <m:t>𝟐𝟎</m:t>
                        </m:r>
                      </m:num>
                      <m:den>
                        <m:r>
                          <a:rPr lang="en-US" sz="2400" b="1" i="1" smtClean="0">
                            <a:solidFill>
                              <a:srgbClr val="FF0000"/>
                            </a:solidFill>
                            <a:latin typeface="Cambria Math" panose="02040503050406030204" pitchFamily="18" charset="0"/>
                          </a:rPr>
                          <m:t>𝟑</m:t>
                        </m:r>
                      </m:den>
                    </m:f>
                  </m:oMath>
                </a14:m>
                <a:r>
                  <a:rPr lang="en-US" sz="24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𝟑</m:t>
                        </m:r>
                      </m:num>
                      <m:den>
                        <m:r>
                          <a:rPr lang="en-US" sz="2400" b="1" i="1">
                            <a:solidFill>
                              <a:srgbClr val="FF0000"/>
                            </a:solidFill>
                            <a:latin typeface="Cambria Math" panose="02040503050406030204" pitchFamily="18" charset="0"/>
                          </a:rPr>
                          <m:t>𝟓</m:t>
                        </m:r>
                      </m:den>
                    </m:f>
                  </m:oMath>
                </a14:m>
                <a:r>
                  <a:rPr lang="en-US" sz="2400" b="1" dirty="0">
                    <a:solidFill>
                      <a:srgbClr val="FF0000"/>
                    </a:solidFill>
                    <a:latin typeface="Cambria" panose="02040503050406030204" pitchFamily="18" charset="0"/>
                    <a:ea typeface="Cambria" panose="02040503050406030204" pitchFamily="18" charset="0"/>
                  </a:rPr>
                  <a:t> = 256</a:t>
                </a:r>
              </a:p>
            </p:txBody>
          </p:sp>
        </mc:Choice>
        <mc:Fallback xmlns="">
          <p:sp>
            <p:nvSpPr>
              <p:cNvPr id="23" name="TextBox 22">
                <a:extLst>
                  <a:ext uri="{FF2B5EF4-FFF2-40B4-BE49-F238E27FC236}">
                    <a16:creationId xmlns:a16="http://schemas.microsoft.com/office/drawing/2014/main" id="{F8AD9B24-128B-BA51-6550-B16EB23A4C89}"/>
                  </a:ext>
                </a:extLst>
              </p:cNvPr>
              <p:cNvSpPr txBox="1">
                <a:spLocks noRot="1" noChangeAspect="1" noMove="1" noResize="1" noEditPoints="1" noAdjustHandles="1" noChangeArrowheads="1" noChangeShapeType="1" noTextEdit="1"/>
              </p:cNvSpPr>
              <p:nvPr/>
            </p:nvSpPr>
            <p:spPr>
              <a:xfrm>
                <a:off x="695326" y="5191125"/>
                <a:ext cx="1857374" cy="625877"/>
              </a:xfrm>
              <a:prstGeom prst="rect">
                <a:avLst/>
              </a:prstGeom>
              <a:blipFill>
                <a:blip r:embed="rId14"/>
                <a:stretch>
                  <a:fillRect r="-1967"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8A2A640-03CC-8F70-0E7E-85FB7A3341F2}"/>
                  </a:ext>
                </a:extLst>
              </p:cNvPr>
              <p:cNvSpPr txBox="1"/>
              <p:nvPr/>
            </p:nvSpPr>
            <p:spPr>
              <a:xfrm>
                <a:off x="7029450" y="5362575"/>
                <a:ext cx="4857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𝟐𝟓𝟔</m:t>
                      </m:r>
                    </m:oMath>
                  </m:oMathPara>
                </a14:m>
                <a:endParaRPr lang="en-US" sz="2400" b="1" dirty="0">
                  <a:solidFill>
                    <a:srgbClr val="FF0000"/>
                  </a:solidFill>
                </a:endParaRPr>
              </a:p>
            </p:txBody>
          </p:sp>
        </mc:Choice>
        <mc:Fallback xmlns="">
          <p:sp>
            <p:nvSpPr>
              <p:cNvPr id="24" name="TextBox 23">
                <a:extLst>
                  <a:ext uri="{FF2B5EF4-FFF2-40B4-BE49-F238E27FC236}">
                    <a16:creationId xmlns:a16="http://schemas.microsoft.com/office/drawing/2014/main" id="{18A2A640-03CC-8F70-0E7E-85FB7A3341F2}"/>
                  </a:ext>
                </a:extLst>
              </p:cNvPr>
              <p:cNvSpPr txBox="1">
                <a:spLocks noRot="1" noChangeAspect="1" noMove="1" noResize="1" noEditPoints="1" noAdjustHandles="1" noChangeArrowheads="1" noChangeShapeType="1" noTextEdit="1"/>
              </p:cNvSpPr>
              <p:nvPr/>
            </p:nvSpPr>
            <p:spPr>
              <a:xfrm>
                <a:off x="7029450" y="5362575"/>
                <a:ext cx="485775" cy="461665"/>
              </a:xfrm>
              <a:prstGeom prst="rect">
                <a:avLst/>
              </a:prstGeom>
              <a:blipFill>
                <a:blip r:embed="rId15"/>
                <a:stretch>
                  <a:fillRect l="-3750" r="-55000"/>
                </a:stretch>
              </a:blipFill>
            </p:spPr>
            <p:txBody>
              <a:bodyPr/>
              <a:lstStyle/>
              <a:p>
                <a:r>
                  <a:rPr lang="en-US">
                    <a:noFill/>
                  </a:rPr>
                  <a:t> </a:t>
                </a:r>
              </a:p>
            </p:txBody>
          </p:sp>
        </mc:Fallback>
      </mc:AlternateContent>
    </p:spTree>
    <p:extLst>
      <p:ext uri="{BB962C8B-B14F-4D97-AF65-F5344CB8AC3E}">
        <p14:creationId xmlns:p14="http://schemas.microsoft.com/office/powerpoint/2010/main" val="150265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p:bldP spid="12" grpId="0"/>
      <p:bldP spid="14" grpId="0"/>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1574800" y="506984"/>
            <a:ext cx="5740400" cy="3507232"/>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0" i="1"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rPr>
              <a:t>Chúc mừng các bạn đã vượt qua thử thách thứ hai. Tớ là Sao biển, tớ cũng có một thử thách cho các cậu nè!</a:t>
            </a:r>
          </a:p>
        </p:txBody>
      </p:sp>
      <p:sp>
        <p:nvSpPr>
          <p:cNvPr id="3" name="Freeform 15">
            <a:extLst>
              <a:ext uri="{FF2B5EF4-FFF2-40B4-BE49-F238E27FC236}">
                <a16:creationId xmlns:a16="http://schemas.microsoft.com/office/drawing/2014/main" id="{C21CC462-CE2D-7172-46C4-F565B35CCBC9}"/>
              </a:ext>
            </a:extLst>
          </p:cNvPr>
          <p:cNvSpPr/>
          <p:nvPr/>
        </p:nvSpPr>
        <p:spPr>
          <a:xfrm>
            <a:off x="6908800" y="2434471"/>
            <a:ext cx="4852649" cy="4451747"/>
          </a:xfrm>
          <a:custGeom>
            <a:avLst/>
            <a:gdLst/>
            <a:ahLst/>
            <a:cxnLst/>
            <a:rect l="l" t="t" r="r" b="b"/>
            <a:pathLst>
              <a:path w="4430471" h="4114800">
                <a:moveTo>
                  <a:pt x="0" y="0"/>
                </a:moveTo>
                <a:lnTo>
                  <a:pt x="4430472" y="0"/>
                </a:lnTo>
                <a:lnTo>
                  <a:pt x="443047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705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381000"/>
            <a:ext cx="11480800" cy="609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533400"/>
            <a:ext cx="711200" cy="711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EA40FB5-57E7-B02A-6FB8-03E69E583D67}"/>
                  </a:ext>
                </a:extLst>
              </p:cNvPr>
              <p:cNvSpPr txBox="1"/>
              <p:nvPr/>
            </p:nvSpPr>
            <p:spPr>
              <a:xfrm>
                <a:off x="1336614" y="497900"/>
                <a:ext cx="10045807" cy="1795043"/>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Chị Yến rót </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𝟐</m:t>
                        </m:r>
                      </m:num>
                      <m:den>
                        <m:r>
                          <a:rPr lang="en-US" sz="2800" b="1" i="1" smtClean="0">
                            <a:solidFill>
                              <a:srgbClr val="002060"/>
                            </a:solidFill>
                            <a:latin typeface="Cambria Math" panose="02040503050406030204" pitchFamily="18" charset="0"/>
                          </a:rPr>
                          <m:t>𝟑</m:t>
                        </m:r>
                      </m:den>
                    </m:f>
                    <m:r>
                      <a:rPr lang="en-US" sz="2800" b="1" i="1">
                        <a:solidFill>
                          <a:srgbClr val="002060"/>
                        </a:solidFill>
                        <a:latin typeface="Cambria Math" panose="02040503050406030204" pitchFamily="18" charset="0"/>
                      </a:rPr>
                      <m:t> </m:t>
                    </m:r>
                  </m:oMath>
                </a14:m>
                <a:r>
                  <a:rPr lang="vi-VN" sz="2800" dirty="0">
                    <a:solidFill>
                      <a:srgbClr val="002060"/>
                    </a:solidFill>
                    <a:latin typeface="Cambria" panose="02040503050406030204" pitchFamily="18" charset="0"/>
                    <a:ea typeface="Cambria" panose="02040503050406030204" pitchFamily="18" charset="0"/>
                  </a:rPr>
                  <a:t> bình nước cam ra các cốc sao cho lượng nước cam mỗi cốc bằng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𝟔</m:t>
                        </m:r>
                      </m:den>
                    </m:f>
                    <m:r>
                      <a:rPr lang="en-US" sz="2800" b="1" i="1">
                        <a:solidFill>
                          <a:srgbClr val="002060"/>
                        </a:solidFill>
                        <a:latin typeface="Cambria Math" panose="02040503050406030204" pitchFamily="18" charset="0"/>
                      </a:rPr>
                      <m:t> </m:t>
                    </m:r>
                  </m:oMath>
                </a14:m>
                <a:r>
                  <a:rPr lang="vi-VN" sz="2800" dirty="0">
                    <a:solidFill>
                      <a:srgbClr val="002060"/>
                    </a:solidFill>
                    <a:latin typeface="Cambria" panose="02040503050406030204" pitchFamily="18" charset="0"/>
                    <a:ea typeface="Cambria" panose="02040503050406030204" pitchFamily="18" charset="0"/>
                  </a:rPr>
                  <a:t>bình nước cam. Hỏi chị Yến rót được mấy cốc nước cam như thế?</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1EA40FB5-57E7-B02A-6FB8-03E69E583D67}"/>
                  </a:ext>
                </a:extLst>
              </p:cNvPr>
              <p:cNvSpPr txBox="1">
                <a:spLocks noRot="1" noChangeAspect="1" noMove="1" noResize="1" noEditPoints="1" noAdjustHandles="1" noChangeArrowheads="1" noChangeShapeType="1" noTextEdit="1"/>
              </p:cNvSpPr>
              <p:nvPr/>
            </p:nvSpPr>
            <p:spPr>
              <a:xfrm>
                <a:off x="1336614" y="497900"/>
                <a:ext cx="10045807" cy="1795043"/>
              </a:xfrm>
              <a:prstGeom prst="rect">
                <a:avLst/>
              </a:prstGeom>
              <a:blipFill>
                <a:blip r:embed="rId3"/>
                <a:stretch>
                  <a:fillRect l="-1214" r="-1274" b="-7143"/>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EE365B38-AF6A-48D8-38D6-536495F214B7}"/>
              </a:ext>
            </a:extLst>
          </p:cNvPr>
          <p:cNvPicPr>
            <a:picLocks noChangeAspect="1"/>
          </p:cNvPicPr>
          <p:nvPr/>
        </p:nvPicPr>
        <p:blipFill>
          <a:blip r:embed="rId4"/>
          <a:stretch>
            <a:fillRect/>
          </a:stretch>
        </p:blipFill>
        <p:spPr>
          <a:xfrm>
            <a:off x="7053262" y="2095500"/>
            <a:ext cx="4238625" cy="3676650"/>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399AAD0-26FB-C65A-0CE1-2B8A44A7DBDD}"/>
                  </a:ext>
                </a:extLst>
              </p:cNvPr>
              <p:cNvSpPr txBox="1"/>
              <p:nvPr/>
            </p:nvSpPr>
            <p:spPr>
              <a:xfrm>
                <a:off x="800100" y="2724150"/>
                <a:ext cx="5810250" cy="3108543"/>
              </a:xfrm>
              <a:prstGeom prst="rect">
                <a:avLst/>
              </a:prstGeom>
              <a:noFill/>
            </p:spPr>
            <p:txBody>
              <a:bodyPr wrap="square" rtlCol="0">
                <a:spAutoFit/>
              </a:bodyPr>
              <a:lstStyle/>
              <a:p>
                <a:pPr algn="ctr"/>
                <a:r>
                  <a:rPr lang="en-US" sz="3600" b="1" dirty="0">
                    <a:solidFill>
                      <a:srgbClr val="FF0000"/>
                    </a:solidFill>
                    <a:latin typeface="Cambria" panose="02040503050406030204" pitchFamily="18" charset="0"/>
                    <a:ea typeface="Cambria" panose="02040503050406030204" pitchFamily="18" charset="0"/>
                  </a:rPr>
                  <a:t>Bài</a:t>
                </a:r>
                <a:r>
                  <a:rPr lang="vi-VN" sz="3600" b="1" i="0" dirty="0">
                    <a:solidFill>
                      <a:srgbClr val="FF0000"/>
                    </a:solidFill>
                    <a:effectLst/>
                    <a:latin typeface="Cambria" panose="02040503050406030204" pitchFamily="18" charset="0"/>
                    <a:ea typeface="Cambria" panose="02040503050406030204" pitchFamily="18" charset="0"/>
                  </a:rPr>
                  <a:t> giải</a:t>
                </a:r>
                <a:r>
                  <a:rPr lang="en-US" sz="3600" b="1" i="0" dirty="0">
                    <a:solidFill>
                      <a:srgbClr val="FF0000"/>
                    </a:solidFill>
                    <a:effectLst/>
                    <a:latin typeface="Cambria" panose="02040503050406030204" pitchFamily="18" charset="0"/>
                    <a:ea typeface="Cambria" panose="02040503050406030204" pitchFamily="18" charset="0"/>
                  </a:rPr>
                  <a:t>:</a:t>
                </a:r>
                <a:endParaRPr lang="vi-VN" sz="3600" b="0" i="0" dirty="0">
                  <a:solidFill>
                    <a:srgbClr val="FF0000"/>
                  </a:solidFill>
                  <a:effectLst/>
                  <a:latin typeface="Cambria" panose="02040503050406030204" pitchFamily="18" charset="0"/>
                  <a:ea typeface="Cambria" panose="02040503050406030204" pitchFamily="18" charset="0"/>
                </a:endParaRPr>
              </a:p>
              <a:p>
                <a:pPr algn="ctr"/>
                <a:r>
                  <a:rPr lang="vi-VN" sz="3600" b="0" i="0" dirty="0">
                    <a:solidFill>
                      <a:srgbClr val="FF0000"/>
                    </a:solidFill>
                    <a:effectLst/>
                    <a:latin typeface="Cambria" panose="02040503050406030204" pitchFamily="18" charset="0"/>
                    <a:ea typeface="Cambria" panose="02040503050406030204" pitchFamily="18" charset="0"/>
                  </a:rPr>
                  <a:t>Chị Yến rót được số cốc nước cam là:</a:t>
                </a:r>
              </a:p>
              <a:p>
                <a:pPr algn="ctr"/>
                <a14:m>
                  <m:oMath xmlns:m="http://schemas.openxmlformats.org/officeDocument/2006/math">
                    <m:f>
                      <m:fPr>
                        <m:ctrlPr>
                          <a:rPr lang="en-US"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r>
                      <a:rPr lang="en-US" sz="3600" b="1" i="1">
                        <a:solidFill>
                          <a:srgbClr val="FF0000"/>
                        </a:solidFill>
                        <a:latin typeface="Cambria Math" panose="02040503050406030204" pitchFamily="18" charset="0"/>
                      </a:rPr>
                      <m:t> </m:t>
                    </m:r>
                    <m:r>
                      <a:rPr lang="en-US" sz="3600" b="0" i="0" smtClean="0">
                        <a:solidFill>
                          <a:srgbClr val="FF0000"/>
                        </a:solidFill>
                        <a:latin typeface="Cambria Math" panose="02040503050406030204" pitchFamily="18" charset="0"/>
                      </a:rPr>
                      <m:t>: </m:t>
                    </m:r>
                    <m:f>
                      <m:fPr>
                        <m:ctrlPr>
                          <a:rPr lang="en-US" sz="3600" b="1" i="1">
                            <a:solidFill>
                              <a:srgbClr val="FF0000"/>
                            </a:solidFill>
                            <a:latin typeface="Cambria Math" panose="02040503050406030204" pitchFamily="18" charset="0"/>
                          </a:rPr>
                        </m:ctrlPr>
                      </m:fPr>
                      <m:num>
                        <m:r>
                          <a:rPr lang="en-US" sz="3600" b="1" i="1">
                            <a:solidFill>
                              <a:srgbClr val="FF0000"/>
                            </a:solidFill>
                            <a:latin typeface="Cambria Math" panose="02040503050406030204" pitchFamily="18" charset="0"/>
                          </a:rPr>
                          <m:t>𝟏</m:t>
                        </m:r>
                      </m:num>
                      <m:den>
                        <m:r>
                          <a:rPr lang="en-US" sz="3600" b="1" i="1">
                            <a:solidFill>
                              <a:srgbClr val="FF0000"/>
                            </a:solidFill>
                            <a:latin typeface="Cambria Math" panose="02040503050406030204" pitchFamily="18" charset="0"/>
                          </a:rPr>
                          <m:t>𝟔</m:t>
                        </m:r>
                      </m:den>
                    </m:f>
                    <m:r>
                      <a:rPr lang="en-US" sz="3600" b="1" i="1">
                        <a:solidFill>
                          <a:srgbClr val="FF0000"/>
                        </a:solidFill>
                        <a:latin typeface="Cambria Math" panose="02040503050406030204" pitchFamily="18" charset="0"/>
                      </a:rPr>
                      <m:t> </m:t>
                    </m:r>
                  </m:oMath>
                </a14:m>
                <a:r>
                  <a:rPr lang="en-US" sz="3600" b="0" i="0" dirty="0">
                    <a:solidFill>
                      <a:srgbClr val="FF0000"/>
                    </a:solidFill>
                    <a:effectLst/>
                    <a:latin typeface="Cambria" panose="02040503050406030204" pitchFamily="18" charset="0"/>
                    <a:ea typeface="Cambria" panose="02040503050406030204" pitchFamily="18" charset="0"/>
                  </a:rPr>
                  <a:t>= 4 </a:t>
                </a:r>
                <a:r>
                  <a:rPr lang="vi-VN" sz="3600" b="0" i="0" dirty="0">
                    <a:solidFill>
                      <a:srgbClr val="FF0000"/>
                    </a:solidFill>
                    <a:effectLst/>
                    <a:latin typeface="Cambria" panose="02040503050406030204" pitchFamily="18" charset="0"/>
                    <a:ea typeface="Cambria" panose="02040503050406030204" pitchFamily="18" charset="0"/>
                  </a:rPr>
                  <a:t>(cốc)</a:t>
                </a:r>
              </a:p>
              <a:p>
                <a:pPr algn="r"/>
                <a:r>
                  <a:rPr lang="vi-VN" sz="3600" b="0" i="0" dirty="0">
                    <a:solidFill>
                      <a:srgbClr val="FF0000"/>
                    </a:solidFill>
                    <a:effectLst/>
                    <a:latin typeface="Cambria" panose="02040503050406030204" pitchFamily="18" charset="0"/>
                    <a:ea typeface="Cambria" panose="02040503050406030204" pitchFamily="18" charset="0"/>
                  </a:rPr>
                  <a:t>Đáp số: 4 cốc</a:t>
                </a:r>
              </a:p>
            </p:txBody>
          </p:sp>
        </mc:Choice>
        <mc:Fallback xmlns="">
          <p:sp>
            <p:nvSpPr>
              <p:cNvPr id="15" name="TextBox 14">
                <a:extLst>
                  <a:ext uri="{FF2B5EF4-FFF2-40B4-BE49-F238E27FC236}">
                    <a16:creationId xmlns:a16="http://schemas.microsoft.com/office/drawing/2014/main" id="{7399AAD0-26FB-C65A-0CE1-2B8A44A7DBDD}"/>
                  </a:ext>
                </a:extLst>
              </p:cNvPr>
              <p:cNvSpPr txBox="1">
                <a:spLocks noRot="1" noChangeAspect="1" noMove="1" noResize="1" noEditPoints="1" noAdjustHandles="1" noChangeArrowheads="1" noChangeShapeType="1" noTextEdit="1"/>
              </p:cNvSpPr>
              <p:nvPr/>
            </p:nvSpPr>
            <p:spPr>
              <a:xfrm>
                <a:off x="800100" y="2724150"/>
                <a:ext cx="5810250" cy="3108543"/>
              </a:xfrm>
              <a:prstGeom prst="rect">
                <a:avLst/>
              </a:prstGeom>
              <a:blipFill>
                <a:blip r:embed="rId5"/>
                <a:stretch>
                  <a:fillRect t="-3137" r="-3253" b="-6471"/>
                </a:stretch>
              </a:blipFill>
            </p:spPr>
            <p:txBody>
              <a:bodyPr/>
              <a:lstStyle/>
              <a:p>
                <a:r>
                  <a:rPr lang="en-US">
                    <a:noFill/>
                  </a:rPr>
                  <a:t> </a:t>
                </a:r>
              </a:p>
            </p:txBody>
          </p:sp>
        </mc:Fallback>
      </mc:AlternateContent>
    </p:spTree>
    <p:extLst>
      <p:ext uri="{BB962C8B-B14F-4D97-AF65-F5344CB8AC3E}">
        <p14:creationId xmlns:p14="http://schemas.microsoft.com/office/powerpoint/2010/main" val="3988691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5241925" y="781050"/>
            <a:ext cx="5740400" cy="3823716"/>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Chúc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mừng</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bạn</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đã</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vượt</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qua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thứ</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ba</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Tớ</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là</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a:t>
            </a:r>
            <a:r>
              <a:rPr kumimoji="0" lang="en-US" sz="2933" b="0" i="1" u="none" strike="noStrike" kern="1200" cap="none" spc="0" normalizeH="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Voi</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tớ</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cũng</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có</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một</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cho</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cậu</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nè</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a:t>
            </a:r>
          </a:p>
        </p:txBody>
      </p:sp>
      <p:pic>
        <p:nvPicPr>
          <p:cNvPr id="4" name="Picture 3" descr="A blue whale with a black background&#10;&#10;Description automatically generated">
            <a:extLst>
              <a:ext uri="{FF2B5EF4-FFF2-40B4-BE49-F238E27FC236}">
                <a16:creationId xmlns:a16="http://schemas.microsoft.com/office/drawing/2014/main" id="{39B44F16-DCA0-FE79-6705-EFDB3A7AE3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74" y="2714624"/>
            <a:ext cx="4752975" cy="3190875"/>
          </a:xfrm>
          <a:prstGeom prst="rect">
            <a:avLst/>
          </a:prstGeom>
        </p:spPr>
      </p:pic>
    </p:spTree>
    <p:extLst>
      <p:ext uri="{BB962C8B-B14F-4D97-AF65-F5344CB8AC3E}">
        <p14:creationId xmlns:p14="http://schemas.microsoft.com/office/powerpoint/2010/main" val="2342386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269</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Cambria Math</vt:lpstr>
      <vt:lpstr>SVN-Dumpling</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2024-03-16T08:48:40Z</dcterms:created>
  <dcterms:modified xsi:type="dcterms:W3CDTF">2024-05-02T11:22:18Z</dcterms:modified>
</cp:coreProperties>
</file>