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0" r:id="rId3"/>
    <p:sldId id="261" r:id="rId4"/>
    <p:sldId id="263" r:id="rId5"/>
    <p:sldId id="265" r:id="rId6"/>
    <p:sldId id="267"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28D0F-87D3-4743-BD38-323307CD4926}" type="datetimeFigureOut">
              <a:rPr lang="en-US" smtClean="0"/>
              <a:t>5/6/2024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02EA4-204B-4889-8DA3-205DABF2BD83}" type="slidenum">
              <a:rPr lang="en-US" smtClean="0"/>
              <a:t>‹#›</a:t>
            </a:fld>
            <a:endParaRPr lang="en-US"/>
          </a:p>
        </p:txBody>
      </p:sp>
    </p:spTree>
    <p:extLst>
      <p:ext uri="{BB962C8B-B14F-4D97-AF65-F5344CB8AC3E}">
        <p14:creationId xmlns:p14="http://schemas.microsoft.com/office/powerpoint/2010/main" val="44480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66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291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63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865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171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59854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AAFD0-53EB-44FA-B574-99C9F0481C3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167466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AFD0-53EB-44FA-B574-99C9F0481C3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318215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AFD0-53EB-44FA-B574-99C9F0481C3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28414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5949574"/>
            <a:ext cx="9144000" cy="908426"/>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6652260" y="1"/>
            <a:ext cx="2491740" cy="872732"/>
          </a:xfrm>
          <a:prstGeom prst="rect">
            <a:avLst/>
          </a:prstGeom>
        </p:spPr>
      </p:pic>
    </p:spTree>
    <p:extLst>
      <p:ext uri="{BB962C8B-B14F-4D97-AF65-F5344CB8AC3E}">
        <p14:creationId xmlns:p14="http://schemas.microsoft.com/office/powerpoint/2010/main" val="51942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64"/>
        <p:cNvGrpSpPr/>
        <p:nvPr/>
      </p:nvGrpSpPr>
      <p:grpSpPr>
        <a:xfrm>
          <a:off x="0" y="0"/>
          <a:ext cx="0" cy="0"/>
          <a:chOff x="0" y="0"/>
          <a:chExt cx="0" cy="0"/>
        </a:xfrm>
      </p:grpSpPr>
      <p:sp>
        <p:nvSpPr>
          <p:cNvPr id="465" name="Google Shape;465;p23"/>
          <p:cNvSpPr/>
          <p:nvPr/>
        </p:nvSpPr>
        <p:spPr>
          <a:xfrm flipH="1">
            <a:off x="6903897" y="444416"/>
            <a:ext cx="377467" cy="545307"/>
          </a:xfrm>
          <a:custGeom>
            <a:avLst/>
            <a:gdLst/>
            <a:ahLst/>
            <a:cxnLst/>
            <a:rect l="l" t="t" r="r" b="b"/>
            <a:pathLst>
              <a:path w="12577" h="13627" extrusionOk="0">
                <a:moveTo>
                  <a:pt x="11983" y="0"/>
                </a:moveTo>
                <a:cubicBezTo>
                  <a:pt x="8468" y="7053"/>
                  <a:pt x="228" y="13056"/>
                  <a:pt x="137" y="13125"/>
                </a:cubicBezTo>
                <a:cubicBezTo>
                  <a:pt x="23" y="13216"/>
                  <a:pt x="0" y="13376"/>
                  <a:pt x="69" y="13513"/>
                </a:cubicBezTo>
                <a:cubicBezTo>
                  <a:pt x="137" y="13581"/>
                  <a:pt x="205" y="13627"/>
                  <a:pt x="297" y="13627"/>
                </a:cubicBezTo>
                <a:cubicBezTo>
                  <a:pt x="342" y="13627"/>
                  <a:pt x="388" y="13604"/>
                  <a:pt x="457" y="13558"/>
                </a:cubicBezTo>
                <a:cubicBezTo>
                  <a:pt x="479" y="13536"/>
                  <a:pt x="3469" y="11390"/>
                  <a:pt x="6597" y="8172"/>
                </a:cubicBezTo>
                <a:cubicBezTo>
                  <a:pt x="8651" y="6049"/>
                  <a:pt x="11070" y="3173"/>
                  <a:pt x="125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6" name="Google Shape;466;p23"/>
          <p:cNvSpPr/>
          <p:nvPr/>
        </p:nvSpPr>
        <p:spPr>
          <a:xfrm flipH="1">
            <a:off x="8331532" y="2218194"/>
            <a:ext cx="812468" cy="1984867"/>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7" name="Google Shape;467;p23"/>
          <p:cNvSpPr/>
          <p:nvPr/>
        </p:nvSpPr>
        <p:spPr>
          <a:xfrm flipH="1">
            <a:off x="7424524" y="803607"/>
            <a:ext cx="1719476" cy="495767"/>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8" name="Google Shape;468;p23"/>
          <p:cNvGrpSpPr/>
          <p:nvPr/>
        </p:nvGrpSpPr>
        <p:grpSpPr>
          <a:xfrm>
            <a:off x="5919800" y="287093"/>
            <a:ext cx="601537" cy="1002992"/>
            <a:chOff x="7008345" y="190267"/>
            <a:chExt cx="655983" cy="820332"/>
          </a:xfrm>
        </p:grpSpPr>
        <p:sp>
          <p:nvSpPr>
            <p:cNvPr id="469" name="Google Shape;469;p23"/>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23"/>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23"/>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23"/>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3" name="Google Shape;473;p23"/>
          <p:cNvGrpSpPr/>
          <p:nvPr/>
        </p:nvGrpSpPr>
        <p:grpSpPr>
          <a:xfrm rot="-2309226">
            <a:off x="8076271" y="4948461"/>
            <a:ext cx="601553" cy="1003020"/>
            <a:chOff x="7008345" y="190267"/>
            <a:chExt cx="655983" cy="820332"/>
          </a:xfrm>
        </p:grpSpPr>
        <p:sp>
          <p:nvSpPr>
            <p:cNvPr id="474" name="Google Shape;474;p23"/>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4A6799"/>
                </a:solidFill>
              </a:endParaRPr>
            </a:p>
          </p:txBody>
        </p:sp>
        <p:sp>
          <p:nvSpPr>
            <p:cNvPr id="475" name="Google Shape;475;p23"/>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23"/>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23"/>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56231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5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AFD0-53EB-44FA-B574-99C9F0481C3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37572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AAFD0-53EB-44FA-B574-99C9F0481C3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393244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AAFD0-53EB-44FA-B574-99C9F0481C3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195665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AAFD0-53EB-44FA-B574-99C9F0481C3A}"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412128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AAFD0-53EB-44FA-B574-99C9F0481C3A}"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25630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AAFD0-53EB-44FA-B574-99C9F0481C3A}"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178943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AAFD0-53EB-44FA-B574-99C9F0481C3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303871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AAFD0-53EB-44FA-B574-99C9F0481C3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891CD-A8BF-4757-89D3-27352909DEF9}" type="slidenum">
              <a:rPr lang="en-US" smtClean="0"/>
              <a:t>‹#›</a:t>
            </a:fld>
            <a:endParaRPr lang="en-US"/>
          </a:p>
        </p:txBody>
      </p:sp>
    </p:spTree>
    <p:extLst>
      <p:ext uri="{BB962C8B-B14F-4D97-AF65-F5344CB8AC3E}">
        <p14:creationId xmlns:p14="http://schemas.microsoft.com/office/powerpoint/2010/main" val="139835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AAFD0-53EB-44FA-B574-99C9F0481C3A}" type="datetimeFigureOut">
              <a:rPr lang="en-US" smtClean="0"/>
              <a:t>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891CD-A8BF-4757-89D3-27352909DEF9}" type="slidenum">
              <a:rPr lang="en-US" smtClean="0"/>
              <a:t>‹#›</a:t>
            </a:fld>
            <a:endParaRPr lang="en-US"/>
          </a:p>
        </p:txBody>
      </p:sp>
    </p:spTree>
    <p:extLst>
      <p:ext uri="{BB962C8B-B14F-4D97-AF65-F5344CB8AC3E}">
        <p14:creationId xmlns:p14="http://schemas.microsoft.com/office/powerpoint/2010/main" val="132139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533400" y="2448218"/>
            <a:ext cx="792480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7" y="4953012"/>
            <a:ext cx="7079809"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23" y="4165381"/>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630385" y="2779441"/>
            <a:ext cx="7924800" cy="663876"/>
          </a:xfrm>
          <a:prstGeom prst="rect">
            <a:avLst/>
          </a:prstGeom>
          <a:noFill/>
        </p:spPr>
        <p:txBody>
          <a:bodyPr wrap="square" lIns="108816" tIns="54408" rIns="108816" bIns="54408" rtlCol="0">
            <a:spAutoFit/>
          </a:bodyPr>
          <a:lstStyle/>
          <a:p>
            <a:pPr algn="ctr"/>
            <a:r>
              <a:rPr lang="en-US" sz="3600" b="1" noProof="1" smtClean="0">
                <a:latin typeface="Times New Roman" pitchFamily="18" charset="0"/>
                <a:ea typeface="Helvetica-Narrow" pitchFamily="34" charset="0"/>
                <a:cs typeface="Times New Roman" pitchFamily="18" charset="0"/>
              </a:rPr>
              <a:t>Ôn tập và đánh giá cuối học kì 2 (tiết </a:t>
            </a:r>
            <a:r>
              <a:rPr lang="en-US" sz="3600" b="1" noProof="1" smtClean="0">
                <a:latin typeface="Times New Roman" pitchFamily="18" charset="0"/>
                <a:ea typeface="Helvetica-Narrow" pitchFamily="34" charset="0"/>
                <a:cs typeface="Times New Roman" pitchFamily="18" charset="0"/>
              </a:rPr>
              <a:t>3)</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19952" y="-18954"/>
            <a:ext cx="9024048"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94585314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9" name="Google Shape;66;p15">
            <a:extLst>
              <a:ext uri="{FF2B5EF4-FFF2-40B4-BE49-F238E27FC236}">
                <a16:creationId xmlns="" xmlns:a16="http://schemas.microsoft.com/office/drawing/2014/main" id="{A040FBD5-4D17-4575-B1D0-ABFCD8FA5C4D}"/>
              </a:ext>
            </a:extLst>
          </p:cNvPr>
          <p:cNvGrpSpPr/>
          <p:nvPr/>
        </p:nvGrpSpPr>
        <p:grpSpPr>
          <a:xfrm>
            <a:off x="0" y="-44560"/>
            <a:ext cx="8964669" cy="1265941"/>
            <a:chOff x="1872213" y="1137388"/>
            <a:chExt cx="1124444" cy="650101"/>
          </a:xfrm>
        </p:grpSpPr>
        <p:sp>
          <p:nvSpPr>
            <p:cNvPr id="10" name="Google Shape;67;p15">
              <a:hlinkClick r:id="" action="ppaction://noaction"/>
              <a:extLst>
                <a:ext uri="{FF2B5EF4-FFF2-40B4-BE49-F238E27FC236}">
                  <a16:creationId xmlns="" xmlns:a16="http://schemas.microsoft.com/office/drawing/2014/main" id="{5F4590F9-79D4-4589-8C24-90A5D9F0198A}"/>
                </a:ext>
              </a:extLst>
            </p:cNvPr>
            <p:cNvSpPr/>
            <p:nvPr/>
          </p:nvSpPr>
          <p:spPr>
            <a:xfrm>
              <a:off x="1872213" y="1282362"/>
              <a:ext cx="1124444" cy="505126"/>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2">
                <a:lumMod val="40000"/>
                <a:lumOff val="60000"/>
              </a:schemeClr>
            </a:solidFill>
            <a:ln>
              <a:noFill/>
            </a:ln>
          </p:spPr>
          <p:txBody>
            <a:bodyPr spcFirstLastPara="1" wrap="square" lIns="121598" tIns="121598" rIns="121598" bIns="121598" anchor="ctr" anchorCtr="0">
              <a:noAutofit/>
            </a:bodyPr>
            <a:lstStyle/>
            <a:p>
              <a:pPr algn="just"/>
              <a:r>
                <a:rPr lang="en-US" sz="1700" dirty="0">
                  <a:solidFill>
                    <a:schemeClr val="tx1"/>
                  </a:solidFill>
                  <a:latin typeface="FS Core Magic Rough" panose="02060703030302020204" pitchFamily="18" charset="0"/>
                  <a:ea typeface="Fira Sans Extra Condensed Medium"/>
                  <a:cs typeface="Fira Sans Extra Condensed Medium"/>
                  <a:sym typeface="Fira Sans Extra Condensed Medium"/>
                </a:rPr>
                <a:t>  </a:t>
              </a:r>
              <a:r>
                <a:rPr lang="en-US" sz="3200" b="1" dirty="0">
                  <a:latin typeface="Times New Roman" pitchFamily="18" charset="0"/>
                  <a:ea typeface="Fira Sans Extra Condensed Medium"/>
                  <a:cs typeface="Times New Roman" pitchFamily="18" charset="0"/>
                  <a:sym typeface="Fira Sans Extra Condensed Medium"/>
                </a:rPr>
                <a:t>3. </a:t>
              </a:r>
              <a:r>
                <a:rPr lang="en-US" sz="3200" dirty="0" err="1">
                  <a:latin typeface="Times New Roman" pitchFamily="18" charset="0"/>
                  <a:ea typeface="Fira Sans Extra Condensed Medium"/>
                  <a:cs typeface="Times New Roman" pitchFamily="18" charset="0"/>
                  <a:sym typeface="Fira Sans Extra Condensed Medium"/>
                </a:rPr>
                <a:t>Đọc</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bài</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thơ</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dưới</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đây</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trả</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lời</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câu</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hỏi</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và</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thực</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hiện</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yêu</a:t>
              </a:r>
              <a:r>
                <a:rPr lang="en-US" sz="3200" dirty="0">
                  <a:latin typeface="Times New Roman" pitchFamily="18" charset="0"/>
                  <a:ea typeface="Fira Sans Extra Condensed Medium"/>
                  <a:cs typeface="Times New Roman" pitchFamily="18" charset="0"/>
                  <a:sym typeface="Fira Sans Extra Condensed Medium"/>
                </a:rPr>
                <a:t> </a:t>
              </a:r>
              <a:r>
                <a:rPr lang="en-US" sz="3200" dirty="0" err="1">
                  <a:latin typeface="Times New Roman" pitchFamily="18" charset="0"/>
                  <a:ea typeface="Fira Sans Extra Condensed Medium"/>
                  <a:cs typeface="Times New Roman" pitchFamily="18" charset="0"/>
                  <a:sym typeface="Fira Sans Extra Condensed Medium"/>
                </a:rPr>
                <a:t>cầu</a:t>
              </a:r>
              <a:r>
                <a:rPr lang="en-US" sz="3200" dirty="0">
                  <a:latin typeface="Times New Roman" pitchFamily="18" charset="0"/>
                  <a:ea typeface="Fira Sans Extra Condensed Medium"/>
                  <a:cs typeface="Times New Roman" pitchFamily="18" charset="0"/>
                  <a:sym typeface="Fira Sans Extra Condensed Medium"/>
                </a:rPr>
                <a:t>. </a:t>
              </a:r>
            </a:p>
          </p:txBody>
        </p:sp>
        <p:sp>
          <p:nvSpPr>
            <p:cNvPr id="11" name="Google Shape;68;p15">
              <a:hlinkClick r:id="" action="ppaction://noaction"/>
              <a:extLst>
                <a:ext uri="{FF2B5EF4-FFF2-40B4-BE49-F238E27FC236}">
                  <a16:creationId xmlns="" xmlns:a16="http://schemas.microsoft.com/office/drawing/2014/main" id="{2E7A640C-A18D-4187-A6D1-FBB19ACE4370}"/>
                </a:ext>
              </a:extLst>
            </p:cNvPr>
            <p:cNvSpPr/>
            <p:nvPr/>
          </p:nvSpPr>
          <p:spPr>
            <a:xfrm>
              <a:off x="1872213" y="1137388"/>
              <a:ext cx="1124444" cy="650101"/>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bg1"/>
            </a:solidFill>
            <a:ln>
              <a:solidFill>
                <a:schemeClr val="bg1"/>
              </a:solidFill>
            </a:ln>
          </p:spPr>
          <p:txBody>
            <a:bodyPr spcFirstLastPara="1" wrap="square" lIns="121598" tIns="121598" rIns="121598" bIns="121598" anchor="ctr" anchorCtr="0">
              <a:noAutofit/>
            </a:bodyPr>
            <a:lstStyle/>
            <a:p>
              <a:endParaRPr sz="2479">
                <a:solidFill>
                  <a:schemeClr val="tx1"/>
                </a:solidFill>
              </a:endParaRPr>
            </a:p>
          </p:txBody>
        </p:sp>
      </p:grpSp>
      <p:graphicFrame>
        <p:nvGraphicFramePr>
          <p:cNvPr id="2" name="Table 1">
            <a:extLst>
              <a:ext uri="{FF2B5EF4-FFF2-40B4-BE49-F238E27FC236}">
                <a16:creationId xmlns="" xmlns:a16="http://schemas.microsoft.com/office/drawing/2014/main" id="{7175DC86-80C6-4999-8C91-99EE61E35F4E}"/>
              </a:ext>
            </a:extLst>
          </p:cNvPr>
          <p:cNvGraphicFramePr>
            <a:graphicFrameLocks noGrp="1"/>
          </p:cNvGraphicFramePr>
          <p:nvPr>
            <p:extLst>
              <p:ext uri="{D42A27DB-BD31-4B8C-83A1-F6EECF244321}">
                <p14:modId xmlns:p14="http://schemas.microsoft.com/office/powerpoint/2010/main" val="2176856172"/>
              </p:ext>
            </p:extLst>
          </p:nvPr>
        </p:nvGraphicFramePr>
        <p:xfrm>
          <a:off x="853942" y="2044709"/>
          <a:ext cx="7422965" cy="4404165"/>
        </p:xfrm>
        <a:graphic>
          <a:graphicData uri="http://schemas.openxmlformats.org/drawingml/2006/table">
            <a:tbl>
              <a:tblPr/>
              <a:tblGrid>
                <a:gridCol w="3464012">
                  <a:extLst>
                    <a:ext uri="{9D8B030D-6E8A-4147-A177-3AD203B41FA5}">
                      <a16:colId xmlns="" xmlns:a16="http://schemas.microsoft.com/office/drawing/2014/main" val="1814887993"/>
                    </a:ext>
                  </a:extLst>
                </a:gridCol>
                <a:gridCol w="3958953">
                  <a:extLst>
                    <a:ext uri="{9D8B030D-6E8A-4147-A177-3AD203B41FA5}">
                      <a16:colId xmlns="" xmlns:a16="http://schemas.microsoft.com/office/drawing/2014/main" val="3680101077"/>
                    </a:ext>
                  </a:extLst>
                </a:gridCol>
              </a:tblGrid>
              <a:tr h="4404165">
                <a:tc>
                  <a:txBody>
                    <a:bodyPr/>
                    <a:lstStyle/>
                    <a:p>
                      <a:pPr fontAlgn="t"/>
                      <a:r>
                        <a:rPr lang="vi-VN" sz="2800" b="0" dirty="0">
                          <a:effectLst/>
                        </a:rPr>
                        <a:t>Hôm nay đến lớp</a:t>
                      </a:r>
                    </a:p>
                    <a:p>
                      <a:pPr fontAlgn="t"/>
                      <a:r>
                        <a:rPr lang="vi-VN" sz="2800" b="0" dirty="0">
                          <a:effectLst/>
                        </a:rPr>
                        <a:t>Thấy vắng thỏ nâu</a:t>
                      </a:r>
                    </a:p>
                    <a:p>
                      <a:pPr fontAlgn="t"/>
                      <a:r>
                        <a:rPr lang="vi-VN" sz="2800" b="0" dirty="0">
                          <a:effectLst/>
                        </a:rPr>
                        <a:t>Các bạn hỏi nhau:</a:t>
                      </a:r>
                    </a:p>
                    <a:p>
                      <a:pPr fontAlgn="t"/>
                      <a:r>
                        <a:rPr lang="vi-VN" sz="2800" b="0" dirty="0">
                          <a:effectLst/>
                        </a:rPr>
                        <a:t>“Thỏ đi đâu thế?”</a:t>
                      </a:r>
                    </a:p>
                    <a:p>
                      <a:pPr fontAlgn="t"/>
                      <a:r>
                        <a:rPr lang="vi-VN" sz="2800" b="0" dirty="0">
                          <a:effectLst/>
                        </a:rPr>
                        <a:t>Gấu liền nói khẽ:</a:t>
                      </a:r>
                    </a:p>
                    <a:p>
                      <a:pPr fontAlgn="t"/>
                      <a:r>
                        <a:rPr lang="vi-VN" sz="2800" b="0" dirty="0">
                          <a:effectLst/>
                        </a:rPr>
                        <a:t>“Thỏ bị ốm rồi</a:t>
                      </a:r>
                    </a:p>
                    <a:p>
                      <a:pPr fontAlgn="t"/>
                      <a:r>
                        <a:rPr lang="vi-VN" sz="2800" b="0" dirty="0">
                          <a:effectLst/>
                        </a:rPr>
                        <a:t>Này các bạn ơi</a:t>
                      </a:r>
                    </a:p>
                    <a:p>
                      <a:pPr fontAlgn="t"/>
                      <a:r>
                        <a:rPr lang="vi-VN" sz="2800" b="0" dirty="0">
                          <a:effectLst/>
                        </a:rPr>
                        <a:t>Đến thăm thỏ nhé!</a:t>
                      </a:r>
                      <a:r>
                        <a:rPr lang="en-US" sz="2800" b="0" dirty="0">
                          <a:effectLst/>
                        </a:rPr>
                        <a:t>”</a:t>
                      </a:r>
                      <a:endParaRPr lang="vi-VN" sz="2800" b="0" dirty="0">
                        <a:effectLst/>
                      </a:endParaRPr>
                    </a:p>
                  </a:txBody>
                  <a:tcPr marL="42821" marR="42821" marT="26568" marB="26568">
                    <a:lnL>
                      <a:noFill/>
                    </a:lnL>
                    <a:lnR>
                      <a:noFill/>
                    </a:lnR>
                    <a:lnT>
                      <a:noFill/>
                    </a:lnT>
                    <a:lnB>
                      <a:noFill/>
                    </a:lnB>
                    <a:solidFill>
                      <a:schemeClr val="accent2">
                        <a:lumMod val="40000"/>
                        <a:lumOff val="60000"/>
                      </a:schemeClr>
                    </a:solidFill>
                  </a:tcPr>
                </a:tc>
                <a:tc>
                  <a:txBody>
                    <a:bodyPr/>
                    <a:lstStyle/>
                    <a:p>
                      <a:pPr fontAlgn="t"/>
                      <a:r>
                        <a:rPr lang="vi-VN" sz="2800" b="0" dirty="0">
                          <a:effectLst/>
                        </a:rPr>
                        <a:t>“Gấu tôi mua khế</a:t>
                      </a:r>
                    </a:p>
                    <a:p>
                      <a:pPr fontAlgn="t"/>
                      <a:r>
                        <a:rPr lang="vi-VN" sz="2800" b="0" dirty="0">
                          <a:effectLst/>
                        </a:rPr>
                        <a:t>Khế ngọt lại thanh.”</a:t>
                      </a:r>
                    </a:p>
                    <a:p>
                      <a:pPr fontAlgn="t"/>
                      <a:r>
                        <a:rPr lang="vi-VN" sz="2800" b="0" dirty="0">
                          <a:effectLst/>
                        </a:rPr>
                        <a:t>“Mèo tôi mua chanh</a:t>
                      </a:r>
                    </a:p>
                    <a:p>
                      <a:pPr fontAlgn="t"/>
                      <a:r>
                        <a:rPr lang="vi-VN" sz="2800" b="0" dirty="0">
                          <a:effectLst/>
                        </a:rPr>
                        <a:t>Đánh đường mát ngọt.”</a:t>
                      </a:r>
                    </a:p>
                    <a:p>
                      <a:pPr fontAlgn="t"/>
                      <a:r>
                        <a:rPr lang="vi-VN" sz="2800" b="0" dirty="0">
                          <a:effectLst/>
                        </a:rPr>
                        <a:t>Hươu mua sữa bột</a:t>
                      </a:r>
                    </a:p>
                    <a:p>
                      <a:pPr fontAlgn="t"/>
                      <a:r>
                        <a:rPr lang="vi-VN" sz="2800" b="0" dirty="0">
                          <a:effectLst/>
                        </a:rPr>
                        <a:t>Nai sữa đậu nành</a:t>
                      </a:r>
                    </a:p>
                    <a:p>
                      <a:pPr fontAlgn="t"/>
                      <a:r>
                        <a:rPr lang="vi-VN" sz="2800" b="0" dirty="0">
                          <a:effectLst/>
                        </a:rPr>
                        <a:t>Chúc bạn khoẻ nhanh.</a:t>
                      </a:r>
                    </a:p>
                    <a:p>
                      <a:pPr fontAlgn="t"/>
                      <a:r>
                        <a:rPr lang="vi-VN" sz="2800" b="0" dirty="0">
                          <a:effectLst/>
                        </a:rPr>
                        <a:t>Cùng nhau đến lớp.</a:t>
                      </a:r>
                    </a:p>
                    <a:p>
                      <a:pPr algn="r" fontAlgn="t"/>
                      <a:r>
                        <a:rPr lang="en-US" sz="2800" b="0" dirty="0">
                          <a:effectLst/>
                        </a:rPr>
                        <a:t>  </a:t>
                      </a:r>
                      <a:r>
                        <a:rPr lang="vi-VN" sz="2800" b="0" dirty="0">
                          <a:effectLst/>
                        </a:rPr>
                        <a:t>(Theo Trần Thị Hương)</a:t>
                      </a:r>
                    </a:p>
                  </a:txBody>
                  <a:tcPr marL="42821" marR="42821" marT="26568" marB="26568">
                    <a:lnL>
                      <a:noFill/>
                    </a:lnL>
                    <a:lnR>
                      <a:noFill/>
                    </a:lnR>
                    <a:lnT>
                      <a:noFill/>
                    </a:lnT>
                    <a:lnB>
                      <a:noFill/>
                    </a:lnB>
                    <a:solidFill>
                      <a:schemeClr val="accent2">
                        <a:lumMod val="40000"/>
                        <a:lumOff val="60000"/>
                      </a:schemeClr>
                    </a:solidFill>
                  </a:tcPr>
                </a:tc>
                <a:extLst>
                  <a:ext uri="{0D108BD9-81ED-4DB2-BD59-A6C34878D82A}">
                    <a16:rowId xmlns="" xmlns:a16="http://schemas.microsoft.com/office/drawing/2014/main" val="3081268286"/>
                  </a:ext>
                </a:extLst>
              </a:tr>
            </a:tbl>
          </a:graphicData>
        </a:graphic>
      </p:graphicFrame>
      <p:sp>
        <p:nvSpPr>
          <p:cNvPr id="3" name="Rectangle 1">
            <a:extLst>
              <a:ext uri="{FF2B5EF4-FFF2-40B4-BE49-F238E27FC236}">
                <a16:creationId xmlns="" xmlns:a16="http://schemas.microsoft.com/office/drawing/2014/main" id="{67181288-378C-4B71-B8D4-04BB00F23F77}"/>
              </a:ext>
            </a:extLst>
          </p:cNvPr>
          <p:cNvSpPr>
            <a:spLocks noChangeArrowheads="1"/>
          </p:cNvSpPr>
          <p:nvPr/>
        </p:nvSpPr>
        <p:spPr bwMode="auto">
          <a:xfrm>
            <a:off x="2990337" y="1221380"/>
            <a:ext cx="2983995" cy="615553"/>
          </a:xfrm>
          <a:prstGeom prst="rect">
            <a:avLst/>
          </a:prstGeom>
          <a:solidFill>
            <a:schemeClr val="accent2">
              <a:lumMod val="40000"/>
              <a:lumOff val="60000"/>
            </a:schemeClr>
          </a:solidFill>
          <a:ln>
            <a:noFill/>
          </a:ln>
          <a:effectLs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rgbClr val="000000"/>
                </a:solidFill>
                <a:effectLst/>
                <a:latin typeface="+mj-lt"/>
              </a:rPr>
              <a:t>Thăm</a:t>
            </a:r>
            <a:r>
              <a:rPr kumimoji="0" lang="en-US" altLang="en-US" sz="4000" b="1" i="0" u="none" strike="noStrike" cap="none" normalizeH="0" baseline="0" dirty="0">
                <a:ln>
                  <a:noFill/>
                </a:ln>
                <a:solidFill>
                  <a:srgbClr val="000000"/>
                </a:solidFill>
                <a:effectLst/>
                <a:latin typeface="+mj-lt"/>
              </a:rPr>
              <a:t> </a:t>
            </a:r>
            <a:r>
              <a:rPr kumimoji="0" lang="en-US" altLang="en-US" sz="4000" b="1" i="0" u="none" strike="noStrike" cap="none" normalizeH="0" baseline="0" dirty="0" err="1">
                <a:ln>
                  <a:noFill/>
                </a:ln>
                <a:solidFill>
                  <a:srgbClr val="000000"/>
                </a:solidFill>
                <a:effectLst/>
                <a:latin typeface="+mj-lt"/>
              </a:rPr>
              <a:t>bạn</a:t>
            </a:r>
            <a:r>
              <a:rPr kumimoji="0" lang="en-US" altLang="en-US" sz="4000" b="1" i="0" u="none" strike="noStrike" cap="none" normalizeH="0" baseline="0" dirty="0">
                <a:ln>
                  <a:noFill/>
                </a:ln>
                <a:solidFill>
                  <a:srgbClr val="000000"/>
                </a:solidFill>
                <a:effectLst/>
                <a:latin typeface="+mj-lt"/>
              </a:rPr>
              <a:t> </a:t>
            </a:r>
            <a:r>
              <a:rPr kumimoji="0" lang="en-US" altLang="en-US" sz="4000" b="1" i="0" u="none" strike="noStrike" cap="none" normalizeH="0" baseline="0" dirty="0" err="1" smtClean="0">
                <a:ln>
                  <a:noFill/>
                </a:ln>
                <a:solidFill>
                  <a:srgbClr val="000000"/>
                </a:solidFill>
                <a:effectLst/>
                <a:latin typeface="+mj-lt"/>
              </a:rPr>
              <a:t>ốm</a:t>
            </a:r>
            <a:endParaRPr kumimoji="0" lang="en-US" altLang="en-US" sz="4000" b="0" i="0" u="none" strike="noStrike" cap="none" normalizeH="0" baseline="0" dirty="0">
              <a:ln>
                <a:noFill/>
              </a:ln>
              <a:solidFill>
                <a:srgbClr val="000000"/>
              </a:solidFill>
              <a:effectLst/>
              <a:latin typeface="+mj-lt"/>
            </a:endParaRPr>
          </a:p>
        </p:txBody>
      </p:sp>
    </p:spTree>
    <p:extLst>
      <p:ext uri="{BB962C8B-B14F-4D97-AF65-F5344CB8AC3E}">
        <p14:creationId xmlns:p14="http://schemas.microsoft.com/office/powerpoint/2010/main" val="1368140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 xmlns:a16="http://schemas.microsoft.com/office/drawing/2014/main" id="{7B85144A-6125-40D9-9D67-CAA0B4D296B7}"/>
              </a:ext>
            </a:extLst>
          </p:cNvPr>
          <p:cNvSpPr txBox="1"/>
          <p:nvPr/>
        </p:nvSpPr>
        <p:spPr>
          <a:xfrm>
            <a:off x="3198007" y="1166843"/>
            <a:ext cx="4953386" cy="4524315"/>
          </a:xfrm>
          <a:prstGeom prst="rect">
            <a:avLst/>
          </a:prstGeom>
          <a:noFill/>
        </p:spPr>
        <p:txBody>
          <a:bodyPr wrap="square">
            <a:spAutoFit/>
          </a:bodyPr>
          <a:lstStyle/>
          <a:p>
            <a:pPr fontAlgn="t"/>
            <a:r>
              <a:rPr lang="vi-VN" sz="3600" b="0" dirty="0">
                <a:effectLst/>
              </a:rPr>
              <a:t>Hôm nay đến lớp</a:t>
            </a:r>
          </a:p>
          <a:p>
            <a:pPr fontAlgn="t"/>
            <a:r>
              <a:rPr lang="vi-VN" sz="3600" b="0" dirty="0">
                <a:effectLst/>
              </a:rPr>
              <a:t>Thấy vắng thỏ nâu</a:t>
            </a:r>
          </a:p>
          <a:p>
            <a:pPr fontAlgn="t"/>
            <a:r>
              <a:rPr lang="vi-VN" sz="3600" b="0" dirty="0">
                <a:effectLst/>
              </a:rPr>
              <a:t>Các bạn hỏi nhau:</a:t>
            </a:r>
          </a:p>
          <a:p>
            <a:pPr fontAlgn="t"/>
            <a:r>
              <a:rPr lang="vi-VN" sz="3600" b="0" dirty="0">
                <a:effectLst/>
              </a:rPr>
              <a:t>“Thỏ đi đâu thế?”</a:t>
            </a:r>
          </a:p>
          <a:p>
            <a:pPr fontAlgn="t"/>
            <a:r>
              <a:rPr lang="vi-VN" sz="3600" b="0" dirty="0">
                <a:effectLst/>
              </a:rPr>
              <a:t>Gấu liền nói khẽ:</a:t>
            </a:r>
          </a:p>
          <a:p>
            <a:pPr fontAlgn="t"/>
            <a:r>
              <a:rPr lang="vi-VN" sz="3600" b="0" dirty="0">
                <a:effectLst/>
              </a:rPr>
              <a:t>“Thỏ bị ốm rồi</a:t>
            </a:r>
          </a:p>
          <a:p>
            <a:pPr fontAlgn="t"/>
            <a:r>
              <a:rPr lang="vi-VN" sz="3600" b="0" dirty="0">
                <a:effectLst/>
              </a:rPr>
              <a:t>Này các bạn ơi</a:t>
            </a:r>
          </a:p>
          <a:p>
            <a:pPr fontAlgn="t"/>
            <a:r>
              <a:rPr lang="vi-VN" sz="3600" b="0" dirty="0">
                <a:effectLst/>
              </a:rPr>
              <a:t>Đến thăm thỏ nhé!</a:t>
            </a:r>
            <a:r>
              <a:rPr lang="en-US" sz="3600" b="0" dirty="0">
                <a:effectLst/>
              </a:rPr>
              <a:t>”</a:t>
            </a:r>
            <a:endParaRPr lang="vi-VN" sz="3600" b="0" dirty="0">
              <a:effectLst/>
            </a:endParaRPr>
          </a:p>
        </p:txBody>
      </p:sp>
      <p:sp>
        <p:nvSpPr>
          <p:cNvPr id="42" name="TextBox 41">
            <a:extLst>
              <a:ext uri="{FF2B5EF4-FFF2-40B4-BE49-F238E27FC236}">
                <a16:creationId xmlns="" xmlns:a16="http://schemas.microsoft.com/office/drawing/2014/main" id="{8EC0DFBD-3CCC-4E74-8842-6DEDF9B1996C}"/>
              </a:ext>
            </a:extLst>
          </p:cNvPr>
          <p:cNvSpPr txBox="1"/>
          <p:nvPr/>
        </p:nvSpPr>
        <p:spPr>
          <a:xfrm>
            <a:off x="641480" y="183680"/>
            <a:ext cx="6064119" cy="646331"/>
          </a:xfrm>
          <a:prstGeom prst="rect">
            <a:avLst/>
          </a:prstGeom>
          <a:noFill/>
        </p:spPr>
        <p:txBody>
          <a:bodyPr wrap="square">
            <a:spAutoFit/>
          </a:bodyPr>
          <a:lstStyle/>
          <a:p>
            <a:pPr fontAlgn="t"/>
            <a:r>
              <a:rPr lang="en-US" sz="3600" b="0" dirty="0">
                <a:effectLst/>
              </a:rPr>
              <a:t>a. </a:t>
            </a:r>
            <a:r>
              <a:rPr lang="en-US" sz="3600" b="0" dirty="0" err="1">
                <a:effectLst/>
              </a:rPr>
              <a:t>Vì</a:t>
            </a:r>
            <a:r>
              <a:rPr lang="en-US" sz="3600" b="0" dirty="0">
                <a:effectLst/>
              </a:rPr>
              <a:t> </a:t>
            </a:r>
            <a:r>
              <a:rPr lang="en-US" sz="3600" b="0" dirty="0" err="1">
                <a:effectLst/>
              </a:rPr>
              <a:t>sao</a:t>
            </a:r>
            <a:r>
              <a:rPr lang="en-US" sz="3600" b="0" dirty="0">
                <a:effectLst/>
              </a:rPr>
              <a:t> </a:t>
            </a:r>
            <a:r>
              <a:rPr lang="en-US" sz="3600" b="0" dirty="0" err="1">
                <a:effectLst/>
              </a:rPr>
              <a:t>thỏ</a:t>
            </a:r>
            <a:r>
              <a:rPr lang="en-US" sz="3600" b="0" dirty="0">
                <a:effectLst/>
              </a:rPr>
              <a:t> </a:t>
            </a:r>
            <a:r>
              <a:rPr lang="en-US" sz="3600" b="0" dirty="0" err="1">
                <a:effectLst/>
              </a:rPr>
              <a:t>nâu</a:t>
            </a:r>
            <a:r>
              <a:rPr lang="en-US" sz="3600" b="0" dirty="0">
                <a:effectLst/>
              </a:rPr>
              <a:t> </a:t>
            </a:r>
            <a:r>
              <a:rPr lang="en-US" sz="3600" b="0" dirty="0" err="1">
                <a:effectLst/>
              </a:rPr>
              <a:t>nghỉ</a:t>
            </a:r>
            <a:r>
              <a:rPr lang="en-US" sz="3600" b="0" dirty="0">
                <a:effectLst/>
              </a:rPr>
              <a:t> </a:t>
            </a:r>
            <a:r>
              <a:rPr lang="en-US" sz="3600" b="0" dirty="0" err="1">
                <a:effectLst/>
              </a:rPr>
              <a:t>học</a:t>
            </a:r>
            <a:r>
              <a:rPr lang="en-US" sz="3600" b="0" dirty="0">
                <a:effectLst/>
              </a:rPr>
              <a:t>?</a:t>
            </a:r>
            <a:endParaRPr lang="vi-VN" sz="3600" b="0" dirty="0">
              <a:effectLst/>
            </a:endParaRPr>
          </a:p>
        </p:txBody>
      </p:sp>
      <p:cxnSp>
        <p:nvCxnSpPr>
          <p:cNvPr id="3" name="Straight Connector 2">
            <a:extLst>
              <a:ext uri="{FF2B5EF4-FFF2-40B4-BE49-F238E27FC236}">
                <a16:creationId xmlns="" xmlns:a16="http://schemas.microsoft.com/office/drawing/2014/main" id="{AAF2E559-041D-46F9-9794-02C16277E324}"/>
              </a:ext>
            </a:extLst>
          </p:cNvPr>
          <p:cNvCxnSpPr/>
          <p:nvPr/>
        </p:nvCxnSpPr>
        <p:spPr>
          <a:xfrm>
            <a:off x="3268272" y="4459460"/>
            <a:ext cx="21788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0D4E0C8F-C54B-4FAB-9B06-FDB2C9AD20EC}"/>
              </a:ext>
            </a:extLst>
          </p:cNvPr>
          <p:cNvSpPr txBox="1"/>
          <p:nvPr/>
        </p:nvSpPr>
        <p:spPr>
          <a:xfrm>
            <a:off x="1136835" y="5983840"/>
            <a:ext cx="7014558" cy="646331"/>
          </a:xfrm>
          <a:prstGeom prst="rect">
            <a:avLst/>
          </a:prstGeom>
          <a:solidFill>
            <a:schemeClr val="accent3">
              <a:lumMod val="20000"/>
              <a:lumOff val="80000"/>
            </a:schemeClr>
          </a:solidFill>
        </p:spPr>
        <p:txBody>
          <a:bodyPr wrap="square">
            <a:spAutoFit/>
          </a:bodyPr>
          <a:lstStyle/>
          <a:p>
            <a:pPr algn="ctr" fontAlgn="t"/>
            <a:r>
              <a:rPr lang="en-US" sz="3600" b="0">
                <a:effectLst/>
              </a:rPr>
              <a:t>Thỏ nâu nghỉ học vì thỏ bị ốm.</a:t>
            </a:r>
            <a:endParaRPr lang="vi-VN" sz="3600" b="0">
              <a:effectLst/>
            </a:endParaRPr>
          </a:p>
        </p:txBody>
      </p:sp>
    </p:spTree>
    <p:extLst>
      <p:ext uri="{BB962C8B-B14F-4D97-AF65-F5344CB8AC3E}">
        <p14:creationId xmlns:p14="http://schemas.microsoft.com/office/powerpoint/2010/main" val="12366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 xmlns:a16="http://schemas.microsoft.com/office/drawing/2014/main" id="{7B85144A-6125-40D9-9D67-CAA0B4D296B7}"/>
              </a:ext>
            </a:extLst>
          </p:cNvPr>
          <p:cNvSpPr txBox="1"/>
          <p:nvPr/>
        </p:nvSpPr>
        <p:spPr>
          <a:xfrm>
            <a:off x="3219161" y="941759"/>
            <a:ext cx="4953386" cy="4524315"/>
          </a:xfrm>
          <a:prstGeom prst="rect">
            <a:avLst/>
          </a:prstGeom>
          <a:noFill/>
        </p:spPr>
        <p:txBody>
          <a:bodyPr wrap="square">
            <a:spAutoFit/>
          </a:bodyPr>
          <a:lstStyle/>
          <a:p>
            <a:pPr fontAlgn="t"/>
            <a:r>
              <a:rPr lang="vi-VN" sz="3600" b="0">
                <a:effectLst/>
              </a:rPr>
              <a:t>Hôm nay đến lớp</a:t>
            </a:r>
          </a:p>
          <a:p>
            <a:pPr fontAlgn="t"/>
            <a:r>
              <a:rPr lang="vi-VN" sz="3600" b="0">
                <a:effectLst/>
              </a:rPr>
              <a:t>Thấy vắng thỏ nâu</a:t>
            </a:r>
          </a:p>
          <a:p>
            <a:pPr fontAlgn="t"/>
            <a:r>
              <a:rPr lang="vi-VN" sz="3600" b="0">
                <a:effectLst/>
              </a:rPr>
              <a:t>Các bạn hỏi nhau:</a:t>
            </a:r>
          </a:p>
          <a:p>
            <a:pPr fontAlgn="t"/>
            <a:r>
              <a:rPr lang="vi-VN" sz="3600" b="0">
                <a:effectLst/>
              </a:rPr>
              <a:t>“Thỏ đi đâu thế?”</a:t>
            </a:r>
          </a:p>
          <a:p>
            <a:pPr fontAlgn="t"/>
            <a:r>
              <a:rPr lang="vi-VN" sz="3600" b="0">
                <a:effectLst/>
              </a:rPr>
              <a:t>Gấu liền nói khẽ:</a:t>
            </a:r>
          </a:p>
          <a:p>
            <a:pPr fontAlgn="t"/>
            <a:r>
              <a:rPr lang="vi-VN" sz="3600" b="0">
                <a:effectLst/>
              </a:rPr>
              <a:t>“Thỏ bị ốm rồi</a:t>
            </a:r>
          </a:p>
          <a:p>
            <a:pPr fontAlgn="t"/>
            <a:r>
              <a:rPr lang="vi-VN" sz="3600" b="0">
                <a:effectLst/>
              </a:rPr>
              <a:t>Này các bạn ơi</a:t>
            </a:r>
          </a:p>
          <a:p>
            <a:pPr fontAlgn="t"/>
            <a:r>
              <a:rPr lang="vi-VN" sz="3600" b="0">
                <a:effectLst/>
              </a:rPr>
              <a:t>Đến thăm thỏ nhé!</a:t>
            </a:r>
            <a:r>
              <a:rPr lang="en-US" sz="3600" b="0">
                <a:effectLst/>
              </a:rPr>
              <a:t>”</a:t>
            </a:r>
            <a:endParaRPr lang="vi-VN" sz="3600" b="0">
              <a:effectLst/>
            </a:endParaRPr>
          </a:p>
        </p:txBody>
      </p:sp>
      <p:sp>
        <p:nvSpPr>
          <p:cNvPr id="42" name="TextBox 41">
            <a:extLst>
              <a:ext uri="{FF2B5EF4-FFF2-40B4-BE49-F238E27FC236}">
                <a16:creationId xmlns="" xmlns:a16="http://schemas.microsoft.com/office/drawing/2014/main" id="{8EC0DFBD-3CCC-4E74-8842-6DEDF9B1996C}"/>
              </a:ext>
            </a:extLst>
          </p:cNvPr>
          <p:cNvSpPr txBox="1"/>
          <p:nvPr/>
        </p:nvSpPr>
        <p:spPr>
          <a:xfrm>
            <a:off x="641481" y="183680"/>
            <a:ext cx="6984490" cy="646331"/>
          </a:xfrm>
          <a:prstGeom prst="rect">
            <a:avLst/>
          </a:prstGeom>
          <a:noFill/>
        </p:spPr>
        <p:txBody>
          <a:bodyPr wrap="square">
            <a:spAutoFit/>
          </a:bodyPr>
          <a:lstStyle/>
          <a:p>
            <a:pPr fontAlgn="t"/>
            <a:r>
              <a:rPr lang="en-US" sz="3600" b="0">
                <a:effectLst/>
              </a:rPr>
              <a:t>b. Các bạn bàn nhau chuyện gì?</a:t>
            </a:r>
            <a:endParaRPr lang="vi-VN" sz="3600" b="0">
              <a:effectLst/>
            </a:endParaRPr>
          </a:p>
        </p:txBody>
      </p:sp>
      <p:cxnSp>
        <p:nvCxnSpPr>
          <p:cNvPr id="3" name="Straight Connector 2">
            <a:extLst>
              <a:ext uri="{FF2B5EF4-FFF2-40B4-BE49-F238E27FC236}">
                <a16:creationId xmlns="" xmlns:a16="http://schemas.microsoft.com/office/drawing/2014/main" id="{AAF2E559-041D-46F9-9794-02C16277E324}"/>
              </a:ext>
            </a:extLst>
          </p:cNvPr>
          <p:cNvCxnSpPr>
            <a:cxnSpLocks/>
          </p:cNvCxnSpPr>
          <p:nvPr/>
        </p:nvCxnSpPr>
        <p:spPr>
          <a:xfrm>
            <a:off x="3300003" y="4695484"/>
            <a:ext cx="23057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0D4E0C8F-C54B-4FAB-9B06-FDB2C9AD20EC}"/>
              </a:ext>
            </a:extLst>
          </p:cNvPr>
          <p:cNvSpPr txBox="1"/>
          <p:nvPr/>
        </p:nvSpPr>
        <p:spPr>
          <a:xfrm>
            <a:off x="247955" y="5719263"/>
            <a:ext cx="8991600" cy="646331"/>
          </a:xfrm>
          <a:prstGeom prst="rect">
            <a:avLst/>
          </a:prstGeom>
          <a:solidFill>
            <a:schemeClr val="accent3">
              <a:lumMod val="20000"/>
              <a:lumOff val="80000"/>
            </a:schemeClr>
          </a:solidFill>
        </p:spPr>
        <p:txBody>
          <a:bodyPr wrap="square">
            <a:spAutoFit/>
          </a:bodyPr>
          <a:lstStyle/>
          <a:p>
            <a:pPr fontAlgn="t"/>
            <a:r>
              <a:rPr lang="en-US" sz="3600" dirty="0" err="1"/>
              <a:t>Các</a:t>
            </a:r>
            <a:r>
              <a:rPr lang="en-US" sz="3600" dirty="0"/>
              <a:t> </a:t>
            </a:r>
            <a:r>
              <a:rPr lang="en-US" sz="3600" dirty="0" err="1"/>
              <a:t>bạn</a:t>
            </a:r>
            <a:r>
              <a:rPr lang="en-US" sz="3600" dirty="0"/>
              <a:t> </a:t>
            </a:r>
            <a:r>
              <a:rPr lang="en-US" sz="3600" dirty="0" err="1"/>
              <a:t>bàn</a:t>
            </a:r>
            <a:r>
              <a:rPr lang="en-US" sz="3600" dirty="0"/>
              <a:t> </a:t>
            </a:r>
            <a:r>
              <a:rPr lang="en-US" sz="3600" dirty="0" err="1"/>
              <a:t>nhau</a:t>
            </a:r>
            <a:r>
              <a:rPr lang="en-US" sz="3600" dirty="0"/>
              <a:t> </a:t>
            </a:r>
            <a:r>
              <a:rPr lang="en-US" sz="3600" dirty="0" err="1"/>
              <a:t>chuyện</a:t>
            </a:r>
            <a:r>
              <a:rPr lang="en-US" sz="3600" dirty="0"/>
              <a:t> </a:t>
            </a:r>
            <a:r>
              <a:rPr lang="en-US" sz="3600" dirty="0" err="1"/>
              <a:t>đến</a:t>
            </a:r>
            <a:r>
              <a:rPr lang="en-US" sz="3600" dirty="0"/>
              <a:t> </a:t>
            </a:r>
            <a:r>
              <a:rPr lang="en-US" sz="3600" dirty="0" err="1"/>
              <a:t>thăm</a:t>
            </a:r>
            <a:r>
              <a:rPr lang="en-US" sz="3600" dirty="0"/>
              <a:t> </a:t>
            </a:r>
            <a:r>
              <a:rPr lang="en-US" sz="3600" dirty="0" err="1"/>
              <a:t>thỏ</a:t>
            </a:r>
            <a:r>
              <a:rPr lang="en-US" sz="3600" dirty="0"/>
              <a:t> </a:t>
            </a:r>
            <a:r>
              <a:rPr lang="en-US" sz="3600" dirty="0" err="1"/>
              <a:t>nâu</a:t>
            </a:r>
            <a:r>
              <a:rPr lang="en-US" sz="3600" dirty="0"/>
              <a:t>.</a:t>
            </a:r>
            <a:endParaRPr lang="vi-VN" sz="3600" b="0" dirty="0">
              <a:effectLst/>
            </a:endParaRPr>
          </a:p>
        </p:txBody>
      </p:sp>
      <p:cxnSp>
        <p:nvCxnSpPr>
          <p:cNvPr id="7" name="Straight Connector 6">
            <a:extLst>
              <a:ext uri="{FF2B5EF4-FFF2-40B4-BE49-F238E27FC236}">
                <a16:creationId xmlns="" xmlns:a16="http://schemas.microsoft.com/office/drawing/2014/main" id="{B619122C-C5B2-4CA1-92E8-1ACAD5EA1D0C}"/>
              </a:ext>
            </a:extLst>
          </p:cNvPr>
          <p:cNvCxnSpPr>
            <a:cxnSpLocks/>
          </p:cNvCxnSpPr>
          <p:nvPr/>
        </p:nvCxnSpPr>
        <p:spPr>
          <a:xfrm>
            <a:off x="3300003" y="5287109"/>
            <a:ext cx="2887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8EC0DFBD-3CCC-4E74-8842-6DEDF9B1996C}"/>
              </a:ext>
            </a:extLst>
          </p:cNvPr>
          <p:cNvSpPr txBox="1"/>
          <p:nvPr/>
        </p:nvSpPr>
        <p:spPr>
          <a:xfrm>
            <a:off x="355234" y="291350"/>
            <a:ext cx="8433531" cy="1569660"/>
          </a:xfrm>
          <a:prstGeom prst="rect">
            <a:avLst/>
          </a:prstGeom>
          <a:noFill/>
        </p:spPr>
        <p:txBody>
          <a:bodyPr wrap="square">
            <a:spAutoFit/>
          </a:bodyPr>
          <a:lstStyle/>
          <a:p>
            <a:pPr algn="just" fontAlgn="t"/>
            <a:r>
              <a:rPr lang="en-US" sz="3200" b="0">
                <a:effectLst/>
              </a:rPr>
              <a:t>c. Đóng vai một trong số các bạn đến thăm thỏ nâu, nói 2 – 3 câu thể hiện sự quan tâm, mong muốn của mình và các bạn đối với thỏ nâu.</a:t>
            </a:r>
            <a:endParaRPr lang="vi-VN" sz="3200" b="0">
              <a:effectLst/>
            </a:endParaRPr>
          </a:p>
        </p:txBody>
      </p:sp>
      <p:pic>
        <p:nvPicPr>
          <p:cNvPr id="4" name="Picture 3">
            <a:extLst>
              <a:ext uri="{FF2B5EF4-FFF2-40B4-BE49-F238E27FC236}">
                <a16:creationId xmlns="" xmlns:a16="http://schemas.microsoft.com/office/drawing/2014/main" id="{3E84D2D7-2977-4134-BC4E-01DCCE83083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05566" y="2414897"/>
            <a:ext cx="5932866" cy="3690481"/>
          </a:xfrm>
          <a:prstGeom prst="roundRect">
            <a:avLst/>
          </a:prstGeom>
        </p:spPr>
      </p:pic>
    </p:spTree>
    <p:extLst>
      <p:ext uri="{BB962C8B-B14F-4D97-AF65-F5344CB8AC3E}">
        <p14:creationId xmlns:p14="http://schemas.microsoft.com/office/powerpoint/2010/main" val="1035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8EC0DFBD-3CCC-4E74-8842-6DEDF9B1996C}"/>
              </a:ext>
            </a:extLst>
          </p:cNvPr>
          <p:cNvSpPr txBox="1"/>
          <p:nvPr/>
        </p:nvSpPr>
        <p:spPr>
          <a:xfrm>
            <a:off x="355234" y="291350"/>
            <a:ext cx="8433531" cy="2062103"/>
          </a:xfrm>
          <a:prstGeom prst="rect">
            <a:avLst/>
          </a:prstGeom>
          <a:noFill/>
        </p:spPr>
        <p:txBody>
          <a:bodyPr wrap="square">
            <a:spAutoFit/>
          </a:bodyPr>
          <a:lstStyle/>
          <a:p>
            <a:pPr algn="just" fontAlgn="t"/>
            <a:r>
              <a:rPr lang="en-US" sz="3200" b="0">
                <a:effectLst/>
              </a:rPr>
              <a:t>d. Tưởng tượng em là bạn cùng lớp với thỏ nâu. Vì có việc bận, em không đến thăm thỏ nâu được. Hãy viết lời an ủi, động viên thỏ nâu và nhờ các bạn chuyển giúp.</a:t>
            </a:r>
            <a:endParaRPr lang="vi-VN" sz="3200" b="0">
              <a:effectLst/>
            </a:endParaRPr>
          </a:p>
        </p:txBody>
      </p:sp>
      <p:pic>
        <p:nvPicPr>
          <p:cNvPr id="4" name="Picture 3">
            <a:extLst>
              <a:ext uri="{FF2B5EF4-FFF2-40B4-BE49-F238E27FC236}">
                <a16:creationId xmlns="" xmlns:a16="http://schemas.microsoft.com/office/drawing/2014/main" id="{3E84D2D7-2977-4134-BC4E-01DCCE83083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05566" y="2414897"/>
            <a:ext cx="5932866" cy="3690481"/>
          </a:xfrm>
          <a:prstGeom prst="roundRect">
            <a:avLst/>
          </a:prstGeom>
        </p:spPr>
      </p:pic>
    </p:spTree>
    <p:extLst>
      <p:ext uri="{BB962C8B-B14F-4D97-AF65-F5344CB8AC3E}">
        <p14:creationId xmlns:p14="http://schemas.microsoft.com/office/powerpoint/2010/main" val="13726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0"/>
            <a:ext cx="9140694" cy="6855520"/>
          </a:xfrm>
          <a:prstGeom prst="rect">
            <a:avLst/>
          </a:prstGeom>
        </p:spPr>
      </p:pic>
      <p:sp>
        <p:nvSpPr>
          <p:cNvPr id="4" name="TextBox 3">
            <a:extLst>
              <a:ext uri="{FF2B5EF4-FFF2-40B4-BE49-F238E27FC236}">
                <a16:creationId xmlns:a16="http://schemas.microsoft.com/office/drawing/2014/main" xmlns="" id="{550D268C-8A47-419B-A395-73723EDB87D2}"/>
              </a:ext>
            </a:extLst>
          </p:cNvPr>
          <p:cNvSpPr txBox="1"/>
          <p:nvPr/>
        </p:nvSpPr>
        <p:spPr>
          <a:xfrm>
            <a:off x="1066800" y="1102237"/>
            <a:ext cx="7391400" cy="19389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Tạm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biệt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hẹn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gặp</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978676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343</Words>
  <Application>Microsoft Office PowerPoint</Application>
  <PresentationFormat>On-screen Show (4:3)</PresentationFormat>
  <Paragraphs>47</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5</cp:revision>
  <dcterms:created xsi:type="dcterms:W3CDTF">2024-05-06T08:08:43Z</dcterms:created>
  <dcterms:modified xsi:type="dcterms:W3CDTF">2024-05-06T08:17:15Z</dcterms:modified>
</cp:coreProperties>
</file>