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6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816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8A5BDC-475C-470C-AA22-2DBDCA3734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991DCC-2419-4859-86EF-644D9DE5D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84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096017-D9C5-41F8-A5D9-26C2E4A2A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C27D9-20D8-44FA-839A-FEB1E2B0DF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31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639CA6-A5B9-4172-9506-40CA3EAEAD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88CF71-4FCF-4C0A-8BE3-5E3E12B40E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256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811266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48E32D-401B-4241-90C9-73C2FB3FA085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837532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A23B1-3EFA-4BA2-AB3B-0A3CB87F73E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27744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B7342-9A89-4EE0-89C0-0FC8A8E8AD3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295330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AB00A9-1210-4E5D-9B88-8FCF1583984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719748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9374E-44F4-44D6-84CA-442C59C0F603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531696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437F1-B6A6-4D76-9665-0B9431DF6A3D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248253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14FDF3-F704-4D1B-B6D3-269048564F87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037257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AA05F1-55C6-4972-88C4-181F7EC71A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2ECB01-C202-4A90-B7AA-5850203230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9715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A220F7-9A12-4E3E-ABDF-6CFBD497FB23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519668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BD277F-7337-4608-874F-CCFC799DABC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874999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8FF2BF-1F20-4D33-9984-D75EDCFDEC8A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197110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56313B-EDE6-4643-A89D-1D4A375BCB2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731528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55C7FF-3D47-4F78-A28E-0A4843EEC07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87965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ED9D04-9E85-4994-8FDA-B8A68ACC568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AAD934-C13E-46F4-89BA-040011BF0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10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D20A19-1507-48F7-9E80-C2C6851B57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C2E116-8827-4232-B96C-6A0DFAB719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00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9DBB14-4392-49BF-87D1-8891176814B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EFC51B-5EAE-4F7E-ADB7-50CFA5CCDD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603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899307-C4FA-49D7-9A3B-1EF5EA130E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5DF3C-4C94-4EE3-AB1D-F5E3365A47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09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A82455-86D3-46F1-8F21-240C50011EA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A03A2-A852-44B6-B4BB-1E5DFFC5F9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5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390854-1055-4699-9FB3-0D732476A3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D3929-249E-4013-A419-4C343486E0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312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C9ECAA-5EDE-4CB2-8E59-7E98A25DDC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53EECB-6381-4DE6-A745-099B9004A2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76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C046E4-D799-4A45-844F-B151364DFFB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5/16/2023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C38362-FE65-49D0-B644-7370C4400FB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63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324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FF3300"/>
                </a:solidFill>
                <a:latin typeface="Trebuchet MS" pitchFamily="34" charset="0"/>
                <a:cs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32E36A7-1516-440D-B2B3-2872D2C85E86}" type="slidenum">
              <a:rPr lang="ar-SA" alt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652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/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3042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3042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3042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3042B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457200" y="381000"/>
            <a:ext cx="8305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24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2400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ÁI MỘ A</a:t>
            </a:r>
            <a:endParaRPr lang="en-US" sz="24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6387" name="WordArt 20"/>
          <p:cNvSpPr>
            <a:spLocks noChangeArrowheads="1" noChangeShapeType="1" noTextEdit="1"/>
          </p:cNvSpPr>
          <p:nvPr/>
        </p:nvSpPr>
        <p:spPr bwMode="auto">
          <a:xfrm>
            <a:off x="2362200" y="1600200"/>
            <a:ext cx="5410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Tiếng Việt – Lớp 5</a:t>
            </a:r>
          </a:p>
        </p:txBody>
      </p:sp>
      <p:sp>
        <p:nvSpPr>
          <p:cNvPr id="16388" name="WordArt 21"/>
          <p:cNvSpPr>
            <a:spLocks noChangeArrowheads="1" noChangeShapeType="1" noTextEdit="1"/>
          </p:cNvSpPr>
          <p:nvPr/>
        </p:nvSpPr>
        <p:spPr bwMode="auto">
          <a:xfrm>
            <a:off x="457200" y="3048000"/>
            <a:ext cx="8153400" cy="411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Cuối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kì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II</a:t>
            </a:r>
          </a:p>
          <a:p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  (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16389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16391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2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639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16394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395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396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397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6390" name="Picture 10" descr="cartoon1%20(1)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1600200" cy="142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336382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ChangeArrowheads="1"/>
          </p:cNvSpPr>
          <p:nvPr/>
        </p:nvSpPr>
        <p:spPr bwMode="auto">
          <a:xfrm>
            <a:off x="24319" y="736937"/>
            <a:ext cx="911968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indent="43180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2. </a:t>
            </a:r>
            <a:r>
              <a:rPr lang="vi-VN" altLang="en-US" sz="2000" b="1" dirty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Dựa vào các số liệu dưới đây, em hãy lập bảng thống kê về tình hình phát triển giáo dục tiểu học của nước ta từ năm học 2000 - 2001 đến năm học 2004 - 2005.</a:t>
            </a:r>
            <a:endParaRPr lang="en-US" altLang="en-US" sz="2000" b="1" dirty="0">
              <a:solidFill>
                <a:srgbClr val="000000"/>
              </a:solidFill>
              <a:latin typeface="+mj-lt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9525" y="1752601"/>
            <a:ext cx="3038475" cy="2382127"/>
            <a:chOff x="1609724" y="4269816"/>
            <a:chExt cx="3161754" cy="2409604"/>
          </a:xfrm>
        </p:grpSpPr>
        <p:pic>
          <p:nvPicPr>
            <p:cNvPr id="15363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9724" y="4269816"/>
              <a:ext cx="3114676" cy="24096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368" name="Rectangle 1"/>
            <p:cNvSpPr>
              <a:spLocks noChangeArrowheads="1"/>
            </p:cNvSpPr>
            <p:nvPr/>
          </p:nvSpPr>
          <p:spPr bwMode="auto">
            <a:xfrm>
              <a:off x="1749509" y="4327623"/>
              <a:ext cx="3021969" cy="2334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dirty="0" smtClean="0">
                <a:solidFill>
                  <a:srgbClr val="000000"/>
                </a:solidFill>
                <a:latin typeface="+mj-lt"/>
                <a:cs typeface="Times New Roman" pitchFamily="18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 smtClean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a</a:t>
              </a: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) Năm học 2000 - 2001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 Số trường :13859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 Số học sinh: 9 741 100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 </a:t>
              </a:r>
              <a:r>
                <a:rPr lang="vi-VN" altLang="en-US" dirty="0" smtClean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Số </a:t>
              </a: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giáo viên: 355 900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</a:t>
              </a:r>
              <a:r>
                <a:rPr lang="vi-VN" altLang="en-US" dirty="0" smtClean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 Tỉ </a:t>
              </a: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lệ học sinh dân tộc</a:t>
              </a:r>
              <a:endParaRPr lang="en-US" altLang="en-US" dirty="0">
                <a:solidFill>
                  <a:srgbClr val="000000"/>
                </a:solidFill>
                <a:latin typeface="+mj-lt"/>
                <a:cs typeface="Times New Roman" pitchFamily="18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 thiểu số: 15,2</a:t>
              </a:r>
              <a:r>
                <a:rPr lang="vi-VN" altLang="en-US" dirty="0" smtClean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%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dirty="0">
                <a:solidFill>
                  <a:srgbClr val="000000"/>
                </a:solidFill>
                <a:latin typeface="+mj-lt"/>
                <a:cs typeface="Times New Roman" pitchFamily="18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048000" y="1752600"/>
            <a:ext cx="3048000" cy="2382128"/>
            <a:chOff x="3069824" y="1466851"/>
            <a:chExt cx="3048000" cy="2382128"/>
          </a:xfrm>
        </p:grpSpPr>
        <p:pic>
          <p:nvPicPr>
            <p:cNvPr id="15364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9824" y="1466851"/>
              <a:ext cx="3048000" cy="23821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369" name="Rectangle 2"/>
            <p:cNvSpPr>
              <a:spLocks noChangeArrowheads="1"/>
            </p:cNvSpPr>
            <p:nvPr/>
          </p:nvSpPr>
          <p:spPr bwMode="auto">
            <a:xfrm>
              <a:off x="3222224" y="1827074"/>
              <a:ext cx="2779712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b) Năm học 2001 - 2002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 Số trường: 13 903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 Số học sinh: 9 315 300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 </a:t>
              </a:r>
              <a:r>
                <a:rPr lang="vi-VN" altLang="en-US" dirty="0" smtClean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Số </a:t>
              </a: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giáo viên: 359 900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 Tỉ lệ học sinh dân tộc </a:t>
              </a:r>
              <a:endParaRPr lang="en-US" altLang="en-US" dirty="0">
                <a:solidFill>
                  <a:srgbClr val="000000"/>
                </a:solidFill>
                <a:latin typeface="+mj-lt"/>
                <a:cs typeface="Times New Roman" pitchFamily="18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thiểu số: 15,8%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143363" y="1752601"/>
            <a:ext cx="3000637" cy="2382128"/>
            <a:chOff x="6143363" y="1466852"/>
            <a:chExt cx="3000637" cy="2382128"/>
          </a:xfrm>
        </p:grpSpPr>
        <p:pic>
          <p:nvPicPr>
            <p:cNvPr id="15365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3363" y="1466852"/>
              <a:ext cx="3000637" cy="23821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370" name="Rectangle 3"/>
            <p:cNvSpPr>
              <a:spLocks noChangeArrowheads="1"/>
            </p:cNvSpPr>
            <p:nvPr/>
          </p:nvSpPr>
          <p:spPr bwMode="auto">
            <a:xfrm>
              <a:off x="6324600" y="1771227"/>
              <a:ext cx="27432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c)   Năm học 2002</a:t>
              </a:r>
              <a:r>
                <a:rPr lang="en-US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 -2003</a:t>
              </a:r>
              <a:endParaRPr lang="vi-VN" altLang="en-US" dirty="0">
                <a:solidFill>
                  <a:srgbClr val="000000"/>
                </a:solidFill>
                <a:latin typeface="+mj-lt"/>
                <a:cs typeface="Times New Roman" pitchFamily="18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 Số trường: 14 163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 Số học sinh: 8 815 700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 Số giáo viên: 363 100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 Tỉ lệ học sinh dân tộc </a:t>
              </a:r>
              <a:endParaRPr lang="en-US" altLang="en-US" dirty="0">
                <a:solidFill>
                  <a:srgbClr val="000000"/>
                </a:solidFill>
                <a:latin typeface="+mj-lt"/>
                <a:cs typeface="Times New Roman" pitchFamily="18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thiểu số: 16,7%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09600" y="4198779"/>
            <a:ext cx="3597613" cy="2565400"/>
            <a:chOff x="59987" y="4292600"/>
            <a:chExt cx="3462337" cy="2435324"/>
          </a:xfrm>
        </p:grpSpPr>
        <p:pic>
          <p:nvPicPr>
            <p:cNvPr id="15366" name="Picture 6" descr="Yellow and White Striped Border: Clip Art, Page Border, and Vector Graphic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987" y="4292600"/>
              <a:ext cx="3462337" cy="2428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1" name="Rectangle 6"/>
            <p:cNvSpPr>
              <a:spLocks noChangeArrowheads="1"/>
            </p:cNvSpPr>
            <p:nvPr/>
          </p:nvSpPr>
          <p:spPr bwMode="auto">
            <a:xfrm>
              <a:off x="280009" y="4419600"/>
              <a:ext cx="2960080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dirty="0" smtClean="0">
                <a:solidFill>
                  <a:srgbClr val="000000"/>
                </a:solidFill>
                <a:latin typeface="+mj-lt"/>
                <a:cs typeface="Times New Roman" pitchFamily="18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 smtClean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d</a:t>
              </a: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)   Năm học 2003 - 2004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 </a:t>
              </a:r>
              <a:r>
                <a:rPr lang="vi-VN" altLang="en-US" dirty="0" smtClean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Số </a:t>
              </a: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trường: 14 346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 Số học sinh: 8 346 000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 </a:t>
              </a:r>
              <a:r>
                <a:rPr lang="vi-VN" altLang="en-US" dirty="0" smtClean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Số </a:t>
              </a: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giáo viên: 366 200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 </a:t>
              </a:r>
              <a:r>
                <a:rPr lang="vi-VN" altLang="en-US" dirty="0" smtClean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Tỉ </a:t>
              </a: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lệ học sinh dân tộc</a:t>
              </a:r>
              <a:endParaRPr lang="en-US" altLang="en-US" dirty="0">
                <a:solidFill>
                  <a:srgbClr val="000000"/>
                </a:solidFill>
                <a:latin typeface="+mj-lt"/>
                <a:cs typeface="Times New Roman" pitchFamily="18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 thiểu số: 17,7</a:t>
              </a:r>
              <a:r>
                <a:rPr lang="vi-VN" altLang="en-US" dirty="0" smtClean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%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dirty="0">
                <a:solidFill>
                  <a:srgbClr val="000000"/>
                </a:solidFill>
                <a:latin typeface="+mj-lt"/>
                <a:cs typeface="Times New Roman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624339" y="4249579"/>
            <a:ext cx="3600450" cy="2514600"/>
            <a:chOff x="4779963" y="4049713"/>
            <a:chExt cx="3463925" cy="2428875"/>
          </a:xfrm>
        </p:grpSpPr>
        <p:pic>
          <p:nvPicPr>
            <p:cNvPr id="15367" name="Picture 6" descr="Yellow and White Striped Border: Clip Art, Page Border, and Vector Graphic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9963" y="4049713"/>
              <a:ext cx="3463925" cy="2428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2" name="TextBox 4"/>
            <p:cNvSpPr txBox="1">
              <a:spLocks noChangeArrowheads="1"/>
            </p:cNvSpPr>
            <p:nvPr/>
          </p:nvSpPr>
          <p:spPr bwMode="auto">
            <a:xfrm>
              <a:off x="5029201" y="4191000"/>
              <a:ext cx="2971799" cy="2031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rgbClr val="03042B"/>
                  </a:solidFill>
                  <a:latin typeface="Trebuchet MS" pitchFamily="34" charset="0"/>
                </a:defRPr>
              </a:lvl1pPr>
              <a:lvl2pPr>
                <a:defRPr sz="2800">
                  <a:solidFill>
                    <a:srgbClr val="03042B"/>
                  </a:solidFill>
                  <a:latin typeface="Trebuchet MS" pitchFamily="34" charset="0"/>
                </a:defRPr>
              </a:lvl2pPr>
              <a:lvl3pPr>
                <a:defRPr sz="2400">
                  <a:solidFill>
                    <a:srgbClr val="03042B"/>
                  </a:solidFill>
                  <a:latin typeface="Trebuchet MS" pitchFamily="34" charset="0"/>
                </a:defRPr>
              </a:lvl3pPr>
              <a:lvl4pPr>
                <a:defRPr sz="2000">
                  <a:solidFill>
                    <a:srgbClr val="03042B"/>
                  </a:solidFill>
                  <a:latin typeface="Trebuchet MS" pitchFamily="34" charset="0"/>
                </a:defRPr>
              </a:lvl4pPr>
              <a:lvl5pPr>
                <a:defRPr sz="2000">
                  <a:solidFill>
                    <a:srgbClr val="03042B"/>
                  </a:solidFill>
                  <a:latin typeface="Trebuchet MS" pitchFamily="34" charset="0"/>
                </a:defRPr>
              </a:lvl5pPr>
              <a:lvl6pPr eaLnBrk="0" hangingPunct="0">
                <a:defRPr sz="2000">
                  <a:solidFill>
                    <a:srgbClr val="03042B"/>
                  </a:solidFill>
                  <a:latin typeface="Trebuchet MS" pitchFamily="34" charset="0"/>
                </a:defRPr>
              </a:lvl6pPr>
              <a:lvl7pPr eaLnBrk="0" hangingPunct="0">
                <a:defRPr sz="2000">
                  <a:solidFill>
                    <a:srgbClr val="03042B"/>
                  </a:solidFill>
                  <a:latin typeface="Trebuchet MS" pitchFamily="34" charset="0"/>
                </a:defRPr>
              </a:lvl7pPr>
              <a:lvl8pPr eaLnBrk="0" hangingPunct="0">
                <a:defRPr sz="2000">
                  <a:solidFill>
                    <a:srgbClr val="03042B"/>
                  </a:solidFill>
                  <a:latin typeface="Trebuchet MS" pitchFamily="34" charset="0"/>
                </a:defRPr>
              </a:lvl8pPr>
              <a:lvl9pPr eaLnBrk="0" hangingPunct="0">
                <a:defRPr sz="2000">
                  <a:solidFill>
                    <a:srgbClr val="03042B"/>
                  </a:solidFill>
                  <a:latin typeface="Trebuchet MS" pitchFamily="34" charset="0"/>
                </a:defRPr>
              </a:lvl9pPr>
            </a:lstStyle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1800" dirty="0" smtClean="0">
                <a:solidFill>
                  <a:srgbClr val="000000"/>
                </a:solidFill>
                <a:latin typeface="+mj-lt"/>
                <a:cs typeface="Times New Roman" pitchFamily="18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sz="1800" dirty="0" smtClean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e</a:t>
              </a:r>
              <a:r>
                <a:rPr lang="vi-VN" altLang="en-US" sz="1800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)   Năm học 2004 - 2005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sz="1800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  Số trường: 14 518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sz="1800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  Số học sinh: 7 744 800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sz="1800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  Số giáo viên: 362 400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sz="1800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-  Tỉ lệ học sinh dân tộc </a:t>
              </a:r>
              <a:endParaRPr lang="en-US" altLang="en-US" sz="1800" dirty="0">
                <a:solidFill>
                  <a:srgbClr val="000000"/>
                </a:solidFill>
                <a:latin typeface="+mj-lt"/>
                <a:cs typeface="Times New Roman" pitchFamily="18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sz="1800" dirty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thiểu số: 19,1%</a:t>
              </a:r>
            </a:p>
          </p:txBody>
        </p:sp>
      </p:grpSp>
      <p:sp>
        <p:nvSpPr>
          <p:cNvPr id="7" name="Flowchart: Terminator 6"/>
          <p:cNvSpPr/>
          <p:nvPr/>
        </p:nvSpPr>
        <p:spPr bwMode="auto">
          <a:xfrm>
            <a:off x="3276600" y="101263"/>
            <a:ext cx="2514600" cy="584537"/>
          </a:xfrm>
          <a:prstGeom prst="flowChartTerminator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latin typeface="+mj-lt"/>
              </a:rPr>
              <a:t>TIẾT 3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32537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313" y="873125"/>
          <a:ext cx="8715374" cy="586899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836711"/>
                <a:gridCol w="1260488"/>
                <a:gridCol w="1656641"/>
                <a:gridCol w="1728083"/>
                <a:gridCol w="2233451"/>
              </a:tblGrid>
              <a:tr h="978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endParaRPr lang="en-US" sz="14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endParaRPr lang="en-US" sz="14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endParaRPr lang="en-US" sz="14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giáo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viên</a:t>
                      </a:r>
                      <a:endParaRPr lang="en-US" sz="14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Tỉ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lệ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HS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dân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tộc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thiểu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lang="en-US" sz="14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9781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2000 - 2001</a:t>
                      </a:r>
                      <a:endParaRPr lang="en-US" sz="14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81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2001 - 2001</a:t>
                      </a:r>
                      <a:endParaRPr lang="en-US" sz="14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81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2002 - 2003</a:t>
                      </a:r>
                      <a:endParaRPr lang="en-US" sz="14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81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2003 - 2004</a:t>
                      </a:r>
                      <a:endParaRPr lang="en-US" sz="14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81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2004 - 2005</a:t>
                      </a:r>
                      <a:endParaRPr lang="en-US" sz="14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30" name="TextBox 4"/>
          <p:cNvSpPr txBox="1">
            <a:spLocks noChangeArrowheads="1"/>
          </p:cNvSpPr>
          <p:nvPr/>
        </p:nvSpPr>
        <p:spPr bwMode="auto">
          <a:xfrm>
            <a:off x="358775" y="80963"/>
            <a:ext cx="87852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03042B"/>
                </a:solidFill>
                <a:latin typeface="Trebuchet MS" pitchFamily="34" charset="0"/>
              </a:defRPr>
            </a:lvl1pPr>
            <a:lvl2pPr>
              <a:defRPr sz="2800">
                <a:solidFill>
                  <a:srgbClr val="03042B"/>
                </a:solidFill>
                <a:latin typeface="Trebuchet MS" pitchFamily="34" charset="0"/>
              </a:defRPr>
            </a:lvl2pPr>
            <a:lvl3pPr>
              <a:defRPr sz="2400">
                <a:solidFill>
                  <a:srgbClr val="03042B"/>
                </a:solidFill>
                <a:latin typeface="Trebuchet MS" pitchFamily="34" charset="0"/>
              </a:defRPr>
            </a:lvl3pPr>
            <a:lvl4pPr>
              <a:defRPr sz="2000">
                <a:solidFill>
                  <a:srgbClr val="03042B"/>
                </a:solidFill>
                <a:latin typeface="Trebuchet MS" pitchFamily="34" charset="0"/>
              </a:defRPr>
            </a:lvl4pPr>
            <a:lvl5pPr>
              <a:defRPr sz="2000">
                <a:solidFill>
                  <a:srgbClr val="03042B"/>
                </a:solidFill>
                <a:latin typeface="Trebuchet MS" pitchFamily="34" charset="0"/>
              </a:defRPr>
            </a:lvl5pPr>
            <a:lvl6pPr eaLnBrk="0" hangingPunct="0">
              <a:defRPr sz="2000">
                <a:solidFill>
                  <a:srgbClr val="03042B"/>
                </a:solidFill>
                <a:latin typeface="Trebuchet MS" pitchFamily="34" charset="0"/>
              </a:defRPr>
            </a:lvl6pPr>
            <a:lvl7pPr eaLnBrk="0" hangingPunct="0">
              <a:defRPr sz="2000">
                <a:solidFill>
                  <a:srgbClr val="03042B"/>
                </a:solidFill>
                <a:latin typeface="Trebuchet MS" pitchFamily="34" charset="0"/>
              </a:defRPr>
            </a:lvl7pPr>
            <a:lvl8pPr eaLnBrk="0" hangingPunct="0">
              <a:defRPr sz="2000">
                <a:solidFill>
                  <a:srgbClr val="03042B"/>
                </a:solidFill>
                <a:latin typeface="Trebuchet MS" pitchFamily="34" charset="0"/>
              </a:defRPr>
            </a:lvl8pPr>
            <a:lvl9pPr eaLnBrk="0" hangingPunct="0">
              <a:defRPr sz="2000">
                <a:solidFill>
                  <a:srgbClr val="03042B"/>
                </a:solidFill>
                <a:latin typeface="Trebuchet MS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en-US" sz="20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BẢNG THỐNG KÊ VỀ TÌNH HÌNH PHÁT TRIỂN GIÁO DỤC TIỂU HỌC CỦA NƯỚC TA TỪ NĂM HỌC 2000 - 2001 ĐẾN NĂM HỌC 2004 - 2005</a:t>
            </a:r>
            <a:endParaRPr lang="en-US" altLang="en-US" sz="2000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87563" y="1844675"/>
          <a:ext cx="6877050" cy="97790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260193"/>
                <a:gridCol w="1656253"/>
                <a:gridCol w="1569639"/>
                <a:gridCol w="2390965"/>
              </a:tblGrid>
              <a:tr h="9779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13 859</a:t>
                      </a:r>
                      <a:endParaRPr lang="en-US" sz="16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9 741 100</a:t>
                      </a:r>
                      <a:endParaRPr lang="en-US" sz="16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355 900</a:t>
                      </a:r>
                      <a:endParaRPr lang="en-US" sz="16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15,2%</a:t>
                      </a:r>
                      <a:endParaRPr lang="en-US" sz="16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016125" y="2997200"/>
          <a:ext cx="6877050" cy="71755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260193"/>
                <a:gridCol w="1656253"/>
                <a:gridCol w="1569639"/>
                <a:gridCol w="2390965"/>
              </a:tblGrid>
              <a:tr h="7175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13 903</a:t>
                      </a: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9 315 300</a:t>
                      </a: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359 900</a:t>
                      </a: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15,8%</a:t>
                      </a: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051050" y="3933825"/>
          <a:ext cx="6878638" cy="725488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260484"/>
                <a:gridCol w="1656635"/>
                <a:gridCol w="1570002"/>
                <a:gridCol w="2391517"/>
              </a:tblGrid>
              <a:tr h="7254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14 163</a:t>
                      </a: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8 815 700</a:t>
                      </a: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363 100</a:t>
                      </a: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16,7%</a:t>
                      </a: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071688" y="4724400"/>
          <a:ext cx="6877050" cy="979488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260193"/>
                <a:gridCol w="1656253"/>
                <a:gridCol w="1569639"/>
                <a:gridCol w="2390965"/>
              </a:tblGrid>
              <a:tr h="9794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14 346</a:t>
                      </a: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8 346 000</a:t>
                      </a: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366 200</a:t>
                      </a: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17,7%</a:t>
                      </a: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995488" y="5732463"/>
          <a:ext cx="6877050" cy="979487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260193"/>
                <a:gridCol w="1656253"/>
                <a:gridCol w="1569639"/>
                <a:gridCol w="2390965"/>
              </a:tblGrid>
              <a:tr h="9794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14 518</a:t>
                      </a: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7 744 800</a:t>
                      </a: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362 400</a:t>
                      </a: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19,2%</a:t>
                      </a:r>
                      <a:endParaRPr lang="en-US" sz="16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48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1" y="337771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alt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3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. Qua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bảng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thống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kê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em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rút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ra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những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nhận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xét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gì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?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altLang="en-US" sz="2400" b="1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Chọn</a:t>
            </a:r>
            <a:r>
              <a:rPr lang="en-US" altLang="en-US" sz="24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ý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trả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lời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đúng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.</a:t>
            </a:r>
            <a:endParaRPr lang="en-US" altLang="en-US" sz="2400" b="1" dirty="0">
              <a:solidFill>
                <a:srgbClr val="000000"/>
              </a:solidFill>
              <a:latin typeface="+mj-lt"/>
              <a:ea typeface="SimSun" pitchFamily="2" charset="-122"/>
              <a:cs typeface="Times New Roman" pitchFamily="18" charset="0"/>
            </a:endParaRP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4264025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1457325"/>
            <a:ext cx="4211638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4" name="Picture 6" descr="Yellow and White Striped Border: Clip Art, Page Border, and Vector Graphic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4016375"/>
            <a:ext cx="4271962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6" descr="Yellow and White Striped Border: Clip Art, Page Border, and Vector Graphic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963" y="4049713"/>
            <a:ext cx="419417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6" name="Content Placeholder 2"/>
          <p:cNvSpPr txBox="1">
            <a:spLocks noChangeArrowheads="1"/>
          </p:cNvSpPr>
          <p:nvPr/>
        </p:nvSpPr>
        <p:spPr bwMode="auto">
          <a:xfrm>
            <a:off x="5148263" y="1628775"/>
            <a:ext cx="4703762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3042B"/>
                </a:solidFill>
                <a:latin typeface="Trebuchet MS" pitchFamily="34" charset="0"/>
              </a:defRPr>
            </a:lvl1pPr>
            <a:lvl2pPr>
              <a:defRPr sz="2800">
                <a:solidFill>
                  <a:srgbClr val="03042B"/>
                </a:solidFill>
                <a:latin typeface="Trebuchet MS" pitchFamily="34" charset="0"/>
              </a:defRPr>
            </a:lvl2pPr>
            <a:lvl3pPr>
              <a:defRPr sz="2400">
                <a:solidFill>
                  <a:srgbClr val="03042B"/>
                </a:solidFill>
                <a:latin typeface="Trebuchet MS" pitchFamily="34" charset="0"/>
              </a:defRPr>
            </a:lvl3pPr>
            <a:lvl4pPr>
              <a:defRPr sz="2000">
                <a:solidFill>
                  <a:srgbClr val="03042B"/>
                </a:solidFill>
                <a:latin typeface="Trebuchet MS" pitchFamily="34" charset="0"/>
              </a:defRPr>
            </a:lvl4pPr>
            <a:lvl5pPr>
              <a:defRPr sz="2000">
                <a:solidFill>
                  <a:srgbClr val="03042B"/>
                </a:solidFill>
                <a:latin typeface="Trebuchet MS" pitchFamily="34" charset="0"/>
              </a:defRPr>
            </a:lvl5pPr>
            <a:lvl6pPr eaLnBrk="0" hangingPunct="0">
              <a:defRPr sz="2000">
                <a:solidFill>
                  <a:srgbClr val="03042B"/>
                </a:solidFill>
                <a:latin typeface="Trebuchet MS" pitchFamily="34" charset="0"/>
              </a:defRPr>
            </a:lvl6pPr>
            <a:lvl7pPr eaLnBrk="0" hangingPunct="0">
              <a:defRPr sz="2000">
                <a:solidFill>
                  <a:srgbClr val="03042B"/>
                </a:solidFill>
                <a:latin typeface="Trebuchet MS" pitchFamily="34" charset="0"/>
              </a:defRPr>
            </a:lvl7pPr>
            <a:lvl8pPr eaLnBrk="0" hangingPunct="0">
              <a:defRPr sz="2000">
                <a:solidFill>
                  <a:srgbClr val="03042B"/>
                </a:solidFill>
                <a:latin typeface="Trebuchet MS" pitchFamily="34" charset="0"/>
              </a:defRPr>
            </a:lvl8pPr>
            <a:lvl9pPr eaLnBrk="0" hangingPunct="0">
              <a:defRPr sz="2000">
                <a:solidFill>
                  <a:srgbClr val="03042B"/>
                </a:solidFill>
                <a:latin typeface="Trebuchet MS" pitchFamily="34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+mj-lt"/>
                <a:cs typeface="Times New Roman" pitchFamily="18" charset="0"/>
              </a:rPr>
              <a:t>b. Số học sinh hàng năm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+mj-lt"/>
                <a:cs typeface="Times New Roman" pitchFamily="18" charset="0"/>
              </a:rPr>
              <a:t>tăng hay giảm?</a:t>
            </a:r>
            <a:endParaRPr lang="en-US" altLang="en-US" sz="2400" b="1">
              <a:solidFill>
                <a:srgbClr val="000000"/>
              </a:solidFill>
              <a:latin typeface="+mj-lt"/>
              <a:ea typeface="SimSun" pitchFamily="2" charset="-122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+mj-lt"/>
                <a:cs typeface="Times New Roman" pitchFamily="18" charset="0"/>
              </a:rPr>
              <a:t>-   </a:t>
            </a:r>
            <a:r>
              <a:rPr lang="en-US" altLang="en-US" sz="2400">
                <a:solidFill>
                  <a:srgbClr val="000000"/>
                </a:solidFill>
                <a:latin typeface="+mj-lt"/>
                <a:ea typeface="Open Sans" pitchFamily="34" charset="0"/>
                <a:cs typeface="Open Sans" pitchFamily="34" charset="0"/>
              </a:rPr>
              <a:t>Tăng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+mj-lt"/>
                <a:ea typeface="Open Sans" pitchFamily="34" charset="0"/>
                <a:cs typeface="Open Sans" pitchFamily="34" charset="0"/>
              </a:rPr>
              <a:t>   Giảm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+mj-lt"/>
                <a:ea typeface="Open Sans" pitchFamily="34" charset="0"/>
                <a:cs typeface="Open Sans" pitchFamily="34" charset="0"/>
              </a:rPr>
              <a:t>   Lúc tăng lúc giảm</a:t>
            </a:r>
            <a:endParaRPr lang="en-US" altLang="en-US" sz="2400">
              <a:solidFill>
                <a:srgbClr val="000000"/>
              </a:solidFill>
              <a:latin typeface="+mj-lt"/>
              <a:ea typeface="SimSun" pitchFamily="2" charset="-122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5" name="Content Placeholder 2"/>
          <p:cNvSpPr txBox="1">
            <a:spLocks noChangeArrowheads="1"/>
          </p:cNvSpPr>
          <p:nvPr/>
        </p:nvSpPr>
        <p:spPr bwMode="auto">
          <a:xfrm>
            <a:off x="501650" y="1571993"/>
            <a:ext cx="3763962" cy="205227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4800" b="1">
                <a:solidFill>
                  <a:srgbClr val="0000CC"/>
                </a:solidFill>
                <a:latin typeface="VNI-Times" pitchFamily="2" charset="0"/>
              </a:defRPr>
            </a:lvl1pPr>
            <a:lvl2pPr marL="742950" indent="-285750">
              <a:defRPr sz="4800" b="1">
                <a:solidFill>
                  <a:srgbClr val="0000CC"/>
                </a:solidFill>
                <a:latin typeface="VNI-Times" pitchFamily="2" charset="0"/>
              </a:defRPr>
            </a:lvl2pPr>
            <a:lvl3pPr marL="1143000" indent="-228600">
              <a:defRPr sz="4800" b="1">
                <a:solidFill>
                  <a:srgbClr val="0000CC"/>
                </a:solidFill>
                <a:latin typeface="VNI-Times" pitchFamily="2" charset="0"/>
              </a:defRPr>
            </a:lvl3pPr>
            <a:lvl4pPr marL="1600200" indent="-228600">
              <a:defRPr sz="4800" b="1">
                <a:solidFill>
                  <a:srgbClr val="0000CC"/>
                </a:solidFill>
                <a:latin typeface="VNI-Times" pitchFamily="2" charset="0"/>
              </a:defRPr>
            </a:lvl4pPr>
            <a:lvl5pPr marL="2057400" indent="-228600">
              <a:defRPr sz="4800" b="1">
                <a:solidFill>
                  <a:srgbClr val="0000CC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9pPr>
          </a:lstStyle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lphaLcPeriod"/>
              <a:defRPr/>
            </a:pPr>
            <a:r>
              <a:rPr lang="en-US" altLang="en-US" sz="2400" dirty="0" err="1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Số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trường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hàng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năm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 dirty="0" err="1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tăng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 hay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giảm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?</a:t>
            </a:r>
            <a:endParaRPr lang="en-US" altLang="en-US" sz="2400" dirty="0">
              <a:solidFill>
                <a:srgbClr val="000000"/>
              </a:solidFill>
              <a:latin typeface="+mj-lt"/>
              <a:ea typeface="SimSun" pitchFamily="2" charset="-122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altLang="en-US" sz="2400" b="0" dirty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  </a:t>
            </a:r>
            <a:r>
              <a:rPr lang="en-US" altLang="en-US" sz="2400" b="0" dirty="0" err="1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Tăng</a:t>
            </a:r>
            <a:endParaRPr lang="en-US" altLang="en-US" sz="2400" b="0" dirty="0">
              <a:solidFill>
                <a:srgbClr val="000000"/>
              </a:solidFill>
              <a:latin typeface="+mj-lt"/>
              <a:ea typeface="Open Sans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altLang="en-US" sz="2400" b="0" dirty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  </a:t>
            </a:r>
            <a:r>
              <a:rPr lang="en-US" altLang="en-US" sz="2400" b="0" dirty="0" err="1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Giảm</a:t>
            </a:r>
            <a:endParaRPr lang="en-US" altLang="en-US" sz="2400" b="0" dirty="0">
              <a:solidFill>
                <a:srgbClr val="000000"/>
              </a:solidFill>
              <a:latin typeface="+mj-lt"/>
              <a:ea typeface="Open Sans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altLang="en-US" sz="2400" b="0" dirty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  </a:t>
            </a:r>
            <a:r>
              <a:rPr lang="en-US" altLang="en-US" sz="2400" b="0" dirty="0" err="1" smtClean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Lúc</a:t>
            </a:r>
            <a:r>
              <a:rPr lang="en-US" altLang="en-US" sz="2400" b="0" dirty="0" smtClean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tăng</a:t>
            </a:r>
            <a:r>
              <a:rPr lang="en-US" altLang="en-US" sz="2400" b="0" dirty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lúc</a:t>
            </a:r>
            <a:r>
              <a:rPr lang="en-US" altLang="en-US" sz="2400" b="0" dirty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 </a:t>
            </a:r>
            <a:r>
              <a:rPr lang="en-US" altLang="en-US" sz="2400" b="0" dirty="0" err="1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giảm</a:t>
            </a:r>
            <a:endParaRPr lang="en-US" altLang="en-US" sz="2400" b="0" dirty="0">
              <a:solidFill>
                <a:srgbClr val="000000"/>
              </a:solidFill>
              <a:latin typeface="+mj-lt"/>
              <a:ea typeface="SimSun" pitchFamily="2" charset="-122"/>
              <a:cs typeface="Times New Roman" pitchFamily="18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altLang="en-US" sz="2400" b="0" dirty="0">
              <a:solidFill>
                <a:srgbClr val="00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7418" name="Content Placeholder 2"/>
          <p:cNvSpPr txBox="1">
            <a:spLocks noChangeArrowheads="1"/>
          </p:cNvSpPr>
          <p:nvPr/>
        </p:nvSpPr>
        <p:spPr bwMode="auto">
          <a:xfrm>
            <a:off x="579438" y="4111625"/>
            <a:ext cx="3886200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3042B"/>
                </a:solidFill>
                <a:latin typeface="Trebuchet MS" pitchFamily="34" charset="0"/>
              </a:defRPr>
            </a:lvl1pPr>
            <a:lvl2pPr>
              <a:defRPr sz="2800">
                <a:solidFill>
                  <a:srgbClr val="03042B"/>
                </a:solidFill>
                <a:latin typeface="Trebuchet MS" pitchFamily="34" charset="0"/>
              </a:defRPr>
            </a:lvl2pPr>
            <a:lvl3pPr>
              <a:defRPr sz="2400">
                <a:solidFill>
                  <a:srgbClr val="03042B"/>
                </a:solidFill>
                <a:latin typeface="Trebuchet MS" pitchFamily="34" charset="0"/>
              </a:defRPr>
            </a:lvl3pPr>
            <a:lvl4pPr>
              <a:defRPr sz="2000">
                <a:solidFill>
                  <a:srgbClr val="03042B"/>
                </a:solidFill>
                <a:latin typeface="Trebuchet MS" pitchFamily="34" charset="0"/>
              </a:defRPr>
            </a:lvl4pPr>
            <a:lvl5pPr>
              <a:defRPr sz="2000">
                <a:solidFill>
                  <a:srgbClr val="03042B"/>
                </a:solidFill>
                <a:latin typeface="Trebuchet MS" pitchFamily="34" charset="0"/>
              </a:defRPr>
            </a:lvl5pPr>
            <a:lvl6pPr eaLnBrk="0" hangingPunct="0">
              <a:defRPr sz="2000">
                <a:solidFill>
                  <a:srgbClr val="03042B"/>
                </a:solidFill>
                <a:latin typeface="Trebuchet MS" pitchFamily="34" charset="0"/>
              </a:defRPr>
            </a:lvl6pPr>
            <a:lvl7pPr eaLnBrk="0" hangingPunct="0">
              <a:defRPr sz="2000">
                <a:solidFill>
                  <a:srgbClr val="03042B"/>
                </a:solidFill>
                <a:latin typeface="Trebuchet MS" pitchFamily="34" charset="0"/>
              </a:defRPr>
            </a:lvl7pPr>
            <a:lvl8pPr eaLnBrk="0" hangingPunct="0">
              <a:defRPr sz="2000">
                <a:solidFill>
                  <a:srgbClr val="03042B"/>
                </a:solidFill>
                <a:latin typeface="Trebuchet MS" pitchFamily="34" charset="0"/>
              </a:defRPr>
            </a:lvl8pPr>
            <a:lvl9pPr eaLnBrk="0" hangingPunct="0">
              <a:defRPr sz="2000">
                <a:solidFill>
                  <a:srgbClr val="03042B"/>
                </a:solidFill>
                <a:latin typeface="Trebuchet MS" pitchFamily="34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c.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giáo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viên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hàng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năm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tăng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hay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giảm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?</a:t>
            </a:r>
            <a:endParaRPr lang="en-US" altLang="en-US" sz="2400" b="1" dirty="0">
              <a:solidFill>
                <a:srgbClr val="000000"/>
              </a:solidFill>
              <a:latin typeface="+mj-lt"/>
              <a:ea typeface="SimSun" pitchFamily="2" charset="-122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dirty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  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Tăng</a:t>
            </a:r>
            <a:endParaRPr lang="en-US" altLang="en-US" sz="2400" dirty="0">
              <a:solidFill>
                <a:srgbClr val="000000"/>
              </a:solidFill>
              <a:latin typeface="+mj-lt"/>
              <a:ea typeface="Open Sans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dirty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   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Giảm</a:t>
            </a:r>
            <a:endParaRPr lang="en-US" altLang="en-US" sz="2400" dirty="0">
              <a:solidFill>
                <a:srgbClr val="000000"/>
              </a:solidFill>
              <a:latin typeface="+mj-lt"/>
              <a:ea typeface="Open Sans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dirty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   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Lúc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tăng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lúc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  <a:ea typeface="Open Sans" pitchFamily="34" charset="0"/>
                <a:cs typeface="Times New Roman" pitchFamily="18" charset="0"/>
              </a:rPr>
              <a:t>giảm</a:t>
            </a:r>
            <a:endParaRPr lang="en-US" altLang="en-US" sz="2400" dirty="0">
              <a:solidFill>
                <a:srgbClr val="000000"/>
              </a:solidFill>
              <a:latin typeface="+mj-lt"/>
              <a:ea typeface="SimSun" pitchFamily="2" charset="-122"/>
              <a:cs typeface="Times New Roman" pitchFamily="18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altLang="en-US" sz="2400" dirty="0">
              <a:solidFill>
                <a:srgbClr val="00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7419" name="Content Placeholder 2"/>
          <p:cNvSpPr txBox="1">
            <a:spLocks noChangeArrowheads="1"/>
          </p:cNvSpPr>
          <p:nvPr/>
        </p:nvSpPr>
        <p:spPr bwMode="auto">
          <a:xfrm>
            <a:off x="5080000" y="4071938"/>
            <a:ext cx="3683000" cy="223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3042B"/>
                </a:solidFill>
                <a:latin typeface="Trebuchet MS" pitchFamily="34" charset="0"/>
              </a:defRPr>
            </a:lvl1pPr>
            <a:lvl2pPr>
              <a:defRPr sz="2800">
                <a:solidFill>
                  <a:srgbClr val="03042B"/>
                </a:solidFill>
                <a:latin typeface="Trebuchet MS" pitchFamily="34" charset="0"/>
              </a:defRPr>
            </a:lvl2pPr>
            <a:lvl3pPr>
              <a:defRPr sz="2400">
                <a:solidFill>
                  <a:srgbClr val="03042B"/>
                </a:solidFill>
                <a:latin typeface="Trebuchet MS" pitchFamily="34" charset="0"/>
              </a:defRPr>
            </a:lvl3pPr>
            <a:lvl4pPr>
              <a:defRPr sz="2000">
                <a:solidFill>
                  <a:srgbClr val="03042B"/>
                </a:solidFill>
                <a:latin typeface="Trebuchet MS" pitchFamily="34" charset="0"/>
              </a:defRPr>
            </a:lvl4pPr>
            <a:lvl5pPr>
              <a:defRPr sz="2000">
                <a:solidFill>
                  <a:srgbClr val="03042B"/>
                </a:solidFill>
                <a:latin typeface="Trebuchet MS" pitchFamily="34" charset="0"/>
              </a:defRPr>
            </a:lvl5pPr>
            <a:lvl6pPr eaLnBrk="0" hangingPunct="0">
              <a:defRPr sz="2000">
                <a:solidFill>
                  <a:srgbClr val="03042B"/>
                </a:solidFill>
                <a:latin typeface="Trebuchet MS" pitchFamily="34" charset="0"/>
              </a:defRPr>
            </a:lvl6pPr>
            <a:lvl7pPr eaLnBrk="0" hangingPunct="0">
              <a:defRPr sz="2000">
                <a:solidFill>
                  <a:srgbClr val="03042B"/>
                </a:solidFill>
                <a:latin typeface="Trebuchet MS" pitchFamily="34" charset="0"/>
              </a:defRPr>
            </a:lvl7pPr>
            <a:lvl8pPr eaLnBrk="0" hangingPunct="0">
              <a:defRPr sz="2000">
                <a:solidFill>
                  <a:srgbClr val="03042B"/>
                </a:solidFill>
                <a:latin typeface="Trebuchet MS" pitchFamily="34" charset="0"/>
              </a:defRPr>
            </a:lvl8pPr>
            <a:lvl9pPr eaLnBrk="0" hangingPunct="0">
              <a:defRPr sz="2000">
                <a:solidFill>
                  <a:srgbClr val="03042B"/>
                </a:solidFill>
                <a:latin typeface="Trebuchet MS" pitchFamily="34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d.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Tỉ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lệ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học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sinh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dân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tộc</a:t>
            </a:r>
            <a:endParaRPr lang="en-US" altLang="en-US" sz="2400" b="1" dirty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thiểu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hàng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năm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tăng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hay 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giảm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?</a:t>
            </a:r>
            <a:endParaRPr lang="en-US" altLang="en-US" sz="2400" b="1" dirty="0">
              <a:solidFill>
                <a:srgbClr val="000000"/>
              </a:solidFill>
              <a:latin typeface="+mj-lt"/>
              <a:ea typeface="SimSun" pitchFamily="2" charset="-122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-  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  <a:ea typeface="Open Sans" pitchFamily="34" charset="0"/>
                <a:cs typeface="Open Sans" pitchFamily="34" charset="0"/>
              </a:rPr>
              <a:t>Tăng</a:t>
            </a:r>
            <a:endParaRPr lang="en-US" altLang="en-US" sz="2400" dirty="0">
              <a:solidFill>
                <a:srgbClr val="000000"/>
              </a:solidFill>
              <a:latin typeface="+mj-lt"/>
              <a:ea typeface="Open Sans" pitchFamily="34" charset="0"/>
              <a:cs typeface="Open Sans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+mj-lt"/>
                <a:ea typeface="Open Sans" pitchFamily="34" charset="0"/>
                <a:cs typeface="Open Sans" pitchFamily="34" charset="0"/>
              </a:rPr>
              <a:t>-  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  <a:ea typeface="Open Sans" pitchFamily="34" charset="0"/>
                <a:cs typeface="Open Sans" pitchFamily="34" charset="0"/>
              </a:rPr>
              <a:t>Giảm</a:t>
            </a:r>
            <a:endParaRPr lang="en-US" altLang="en-US" sz="2400" dirty="0">
              <a:solidFill>
                <a:srgbClr val="000000"/>
              </a:solidFill>
              <a:latin typeface="+mj-lt"/>
              <a:ea typeface="Open Sans" pitchFamily="34" charset="0"/>
              <a:cs typeface="Open Sans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+mj-lt"/>
                <a:ea typeface="Open Sans" pitchFamily="34" charset="0"/>
                <a:cs typeface="Open Sans" pitchFamily="34" charset="0"/>
              </a:rPr>
              <a:t>-  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  <a:ea typeface="Open Sans" pitchFamily="34" charset="0"/>
                <a:cs typeface="Open Sans" pitchFamily="34" charset="0"/>
              </a:rPr>
              <a:t>Lúc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ea typeface="Open Sans" pitchFamily="34" charset="0"/>
                <a:cs typeface="Open Sans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  <a:ea typeface="Open Sans" pitchFamily="34" charset="0"/>
                <a:cs typeface="Open Sans" pitchFamily="34" charset="0"/>
              </a:rPr>
              <a:t>tăng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ea typeface="Open Sans" pitchFamily="34" charset="0"/>
                <a:cs typeface="Open Sans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  <a:ea typeface="Open Sans" pitchFamily="34" charset="0"/>
                <a:cs typeface="Open Sans" pitchFamily="34" charset="0"/>
              </a:rPr>
              <a:t>lúc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ea typeface="Open Sans" pitchFamily="34" charset="0"/>
                <a:cs typeface="Open Sans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  <a:ea typeface="Open Sans" pitchFamily="34" charset="0"/>
                <a:cs typeface="Open Sans" pitchFamily="34" charset="0"/>
              </a:rPr>
              <a:t>giảm</a:t>
            </a:r>
            <a:endParaRPr lang="en-US" altLang="en-US" sz="2400" dirty="0">
              <a:solidFill>
                <a:srgbClr val="000000"/>
              </a:solidFill>
              <a:latin typeface="+mj-lt"/>
              <a:ea typeface="SimSun" pitchFamily="2" charset="-122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altLang="en-US" sz="2400" dirty="0">
              <a:solidFill>
                <a:srgbClr val="00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73112" y="2324099"/>
            <a:ext cx="105410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4800" b="1">
                <a:solidFill>
                  <a:srgbClr val="0000CC"/>
                </a:solidFill>
                <a:latin typeface="VNI-Times" pitchFamily="2" charset="0"/>
              </a:defRPr>
            </a:lvl1pPr>
            <a:lvl2pPr marL="742950" indent="-285750">
              <a:defRPr sz="4800" b="1">
                <a:solidFill>
                  <a:srgbClr val="0000CC"/>
                </a:solidFill>
                <a:latin typeface="VNI-Times" pitchFamily="2" charset="0"/>
              </a:defRPr>
            </a:lvl2pPr>
            <a:lvl3pPr marL="1143000" indent="-228600">
              <a:defRPr sz="4800" b="1">
                <a:solidFill>
                  <a:srgbClr val="0000CC"/>
                </a:solidFill>
                <a:latin typeface="VNI-Times" pitchFamily="2" charset="0"/>
              </a:defRPr>
            </a:lvl3pPr>
            <a:lvl4pPr marL="1600200" indent="-228600">
              <a:defRPr sz="4800" b="1">
                <a:solidFill>
                  <a:srgbClr val="0000CC"/>
                </a:solidFill>
                <a:latin typeface="VNI-Times" pitchFamily="2" charset="0"/>
              </a:defRPr>
            </a:lvl4pPr>
            <a:lvl5pPr marL="2057400" indent="-228600">
              <a:defRPr sz="4800" b="1">
                <a:solidFill>
                  <a:srgbClr val="0000CC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Tăng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486400" y="2740025"/>
            <a:ext cx="1252537" cy="460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4800" b="1">
                <a:solidFill>
                  <a:srgbClr val="0000CC"/>
                </a:solidFill>
                <a:latin typeface="VNI-Times" pitchFamily="2" charset="0"/>
              </a:defRPr>
            </a:lvl1pPr>
            <a:lvl2pPr marL="742950" indent="-285750">
              <a:defRPr sz="4800" b="1">
                <a:solidFill>
                  <a:srgbClr val="0000CC"/>
                </a:solidFill>
                <a:latin typeface="VNI-Times" pitchFamily="2" charset="0"/>
              </a:defRPr>
            </a:lvl2pPr>
            <a:lvl3pPr marL="1143000" indent="-228600">
              <a:defRPr sz="4800" b="1">
                <a:solidFill>
                  <a:srgbClr val="0000CC"/>
                </a:solidFill>
                <a:latin typeface="VNI-Times" pitchFamily="2" charset="0"/>
              </a:defRPr>
            </a:lvl3pPr>
            <a:lvl4pPr marL="1600200" indent="-228600">
              <a:defRPr sz="4800" b="1">
                <a:solidFill>
                  <a:srgbClr val="0000CC"/>
                </a:solidFill>
                <a:latin typeface="VNI-Times" pitchFamily="2" charset="0"/>
              </a:defRPr>
            </a:lvl4pPr>
            <a:lvl5pPr marL="2057400" indent="-228600">
              <a:defRPr sz="4800" b="1">
                <a:solidFill>
                  <a:srgbClr val="0000CC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FF0000"/>
                </a:solidFill>
                <a:latin typeface="+mj-lt"/>
                <a:cs typeface="Times New Roman" pitchFamily="18" charset="0"/>
              </a:rPr>
              <a:t>Giảm</a:t>
            </a:r>
            <a:endParaRPr lang="en-US" sz="24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35038" y="5595938"/>
            <a:ext cx="2944812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 b="1">
                <a:solidFill>
                  <a:srgbClr val="0000CC"/>
                </a:solidFill>
                <a:latin typeface="VNI-Times" pitchFamily="2" charset="0"/>
              </a:defRPr>
            </a:lvl1pPr>
            <a:lvl2pPr marL="742950" indent="-285750">
              <a:defRPr sz="4800" b="1">
                <a:solidFill>
                  <a:srgbClr val="0000CC"/>
                </a:solidFill>
                <a:latin typeface="VNI-Times" pitchFamily="2" charset="0"/>
              </a:defRPr>
            </a:lvl2pPr>
            <a:lvl3pPr marL="1143000" indent="-228600">
              <a:defRPr sz="4800" b="1">
                <a:solidFill>
                  <a:srgbClr val="0000CC"/>
                </a:solidFill>
                <a:latin typeface="VNI-Times" pitchFamily="2" charset="0"/>
              </a:defRPr>
            </a:lvl3pPr>
            <a:lvl4pPr marL="1600200" indent="-228600">
              <a:defRPr sz="4800" b="1">
                <a:solidFill>
                  <a:srgbClr val="0000CC"/>
                </a:solidFill>
                <a:latin typeface="VNI-Times" pitchFamily="2" charset="0"/>
              </a:defRPr>
            </a:lvl4pPr>
            <a:lvl5pPr marL="2057400" indent="-228600">
              <a:defRPr sz="4800" b="1">
                <a:solidFill>
                  <a:srgbClr val="0000CC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FF0000"/>
                </a:solidFill>
                <a:latin typeface="+mj-lt"/>
                <a:cs typeface="Times New Roman" pitchFamily="18" charset="0"/>
              </a:rPr>
              <a:t>Lúc tăng lúc giảm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364163" y="5153025"/>
            <a:ext cx="1512887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 b="1">
                <a:solidFill>
                  <a:srgbClr val="0000CC"/>
                </a:solidFill>
                <a:latin typeface="VNI-Times" pitchFamily="2" charset="0"/>
              </a:defRPr>
            </a:lvl1pPr>
            <a:lvl2pPr marL="742950" indent="-285750">
              <a:defRPr sz="4800" b="1">
                <a:solidFill>
                  <a:srgbClr val="0000CC"/>
                </a:solidFill>
                <a:latin typeface="VNI-Times" pitchFamily="2" charset="0"/>
              </a:defRPr>
            </a:lvl2pPr>
            <a:lvl3pPr marL="1143000" indent="-228600">
              <a:defRPr sz="4800" b="1">
                <a:solidFill>
                  <a:srgbClr val="0000CC"/>
                </a:solidFill>
                <a:latin typeface="VNI-Times" pitchFamily="2" charset="0"/>
              </a:defRPr>
            </a:lvl3pPr>
            <a:lvl4pPr marL="1600200" indent="-228600">
              <a:defRPr sz="4800" b="1">
                <a:solidFill>
                  <a:srgbClr val="0000CC"/>
                </a:solidFill>
                <a:latin typeface="VNI-Times" pitchFamily="2" charset="0"/>
              </a:defRPr>
            </a:lvl4pPr>
            <a:lvl5pPr marL="2057400" indent="-228600">
              <a:defRPr sz="4800" b="1">
                <a:solidFill>
                  <a:srgbClr val="0000CC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00CC"/>
                </a:solidFill>
                <a:latin typeface="VNI-Times" pitchFamily="2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Tăng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819400" y="6523038"/>
            <a:ext cx="40386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endParaRPr lang="en-US" sz="1800" dirty="0">
              <a:solidFill>
                <a:prstClr val="white">
                  <a:lumMod val="75000"/>
                </a:prst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072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38400"/>
            <a:ext cx="91358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en-US" sz="120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Thank you!</a:t>
            </a:r>
            <a:endParaRPr lang="en-US" altLang="en-US" sz="12000" b="1" i="1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2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ducation">
  <a:themeElements>
    <a:clrScheme name="Educ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ducation">
      <a:majorFont>
        <a:latin typeface="Arial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1" i="0" u="none" strike="noStrike" cap="none" normalizeH="0" baseline="0" smtClean="0">
            <a:ln>
              <a:noFill/>
            </a:ln>
            <a:solidFill>
              <a:srgbClr val="0000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1" i="0" u="none" strike="noStrike" cap="none" normalizeH="0" baseline="0" smtClean="0">
            <a:ln>
              <a:noFill/>
            </a:ln>
            <a:solidFill>
              <a:srgbClr val="0000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Times" pitchFamily="2" charset="0"/>
          </a:defRPr>
        </a:defPPr>
      </a:lstStyle>
    </a:lnDef>
  </a:objectDefaults>
  <a:extraClrSchemeLst>
    <a:extraClrScheme>
      <a:clrScheme name="Educ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274</Words>
  <Application>Microsoft Office PowerPoint</Application>
  <PresentationFormat>On-screen Show (4:3)</PresentationFormat>
  <Paragraphs>100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1_Office Theme</vt:lpstr>
      <vt:lpstr>Education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sáu này 21 tháng 5 năm 2021 Tiếng việt</dc:title>
  <dc:creator>ACER</dc:creator>
  <cp:lastModifiedBy>M0</cp:lastModifiedBy>
  <cp:revision>23</cp:revision>
  <dcterms:created xsi:type="dcterms:W3CDTF">2021-05-19T08:28:08Z</dcterms:created>
  <dcterms:modified xsi:type="dcterms:W3CDTF">2023-05-16T07:58:27Z</dcterms:modified>
</cp:coreProperties>
</file>