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24" r:id="rId2"/>
  </p:sldMasterIdLst>
  <p:notesMasterIdLst>
    <p:notesMasterId r:id="rId24"/>
  </p:notesMasterIdLst>
  <p:sldIdLst>
    <p:sldId id="385" r:id="rId3"/>
    <p:sldId id="263" r:id="rId4"/>
    <p:sldId id="283" r:id="rId5"/>
    <p:sldId id="284" r:id="rId6"/>
    <p:sldId id="310" r:id="rId7"/>
    <p:sldId id="306" r:id="rId8"/>
    <p:sldId id="364" r:id="rId9"/>
    <p:sldId id="372" r:id="rId10"/>
    <p:sldId id="336" r:id="rId11"/>
    <p:sldId id="331" r:id="rId12"/>
    <p:sldId id="373" r:id="rId13"/>
    <p:sldId id="377" r:id="rId14"/>
    <p:sldId id="378" r:id="rId15"/>
    <p:sldId id="379" r:id="rId16"/>
    <p:sldId id="382" r:id="rId17"/>
    <p:sldId id="380" r:id="rId18"/>
    <p:sldId id="383" r:id="rId19"/>
    <p:sldId id="381" r:id="rId20"/>
    <p:sldId id="384" r:id="rId21"/>
    <p:sldId id="376" r:id="rId22"/>
    <p:sldId id="359"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BA"/>
    <a:srgbClr val="33A3DC"/>
    <a:srgbClr val="353535"/>
    <a:srgbClr val="23A5BB"/>
    <a:srgbClr val="67B458"/>
    <a:srgbClr val="FF9830"/>
    <a:srgbClr val="3ECFA0"/>
    <a:srgbClr val="4BD88A"/>
    <a:srgbClr val="EA7E7E"/>
    <a:srgbClr val="41BB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434" autoAdjust="0"/>
  </p:normalViewPr>
  <p:slideViewPr>
    <p:cSldViewPr snapToGrid="0">
      <p:cViewPr>
        <p:scale>
          <a:sx n="73" d="100"/>
          <a:sy n="73" d="100"/>
        </p:scale>
        <p:origin x="-498" y="-72"/>
      </p:cViewPr>
      <p:guideLst>
        <p:guide orient="horz" pos="2160"/>
        <p:guide pos="384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FCE5D-CA8F-4F64-970C-1893990B6229}" type="datetimeFigureOut">
              <a:rPr lang="en-US" smtClean="0"/>
              <a:t>12/27/2023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92DDC-5723-4348-B74C-D46FE223E68B}" type="slidenum">
              <a:rPr lang="en-US" smtClean="0"/>
              <a:t>‹#›</a:t>
            </a:fld>
            <a:endParaRPr lang="en-US"/>
          </a:p>
        </p:txBody>
      </p:sp>
    </p:spTree>
    <p:extLst>
      <p:ext uri="{BB962C8B-B14F-4D97-AF65-F5344CB8AC3E}">
        <p14:creationId xmlns:p14="http://schemas.microsoft.com/office/powerpoint/2010/main" val="34669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B92DDC-5723-4348-B74C-D46FE223E6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1838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3.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Chủ Đề - Mục tiêu chủ đề">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12/27/2023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8" name="Picture 7"/>
          <p:cNvPicPr>
            <a:picLocks noChangeAspect="1"/>
          </p:cNvPicPr>
          <p:nvPr userDrawn="1"/>
        </p:nvPicPr>
        <p:blipFill>
          <a:blip r:embed="rId2"/>
          <a:stretch>
            <a:fillRect/>
          </a:stretch>
        </p:blipFill>
        <p:spPr>
          <a:xfrm>
            <a:off x="452980" y="262439"/>
            <a:ext cx="1289022" cy="1327500"/>
          </a:xfrm>
          <a:prstGeom prst="rect">
            <a:avLst/>
          </a:prstGeom>
        </p:spPr>
      </p:pic>
      <p:pic>
        <p:nvPicPr>
          <p:cNvPr id="9" name="Picture 8"/>
          <p:cNvPicPr>
            <a:picLocks noChangeAspect="1"/>
          </p:cNvPicPr>
          <p:nvPr userDrawn="1"/>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grpSp>
        <p:nvGrpSpPr>
          <p:cNvPr id="13" name="Group 12"/>
          <p:cNvGrpSpPr/>
          <p:nvPr userDrawn="1"/>
        </p:nvGrpSpPr>
        <p:grpSpPr>
          <a:xfrm>
            <a:off x="3517905" y="460004"/>
            <a:ext cx="4157131" cy="1475193"/>
            <a:chOff x="3634320" y="261051"/>
            <a:chExt cx="4157131" cy="1475193"/>
          </a:xfrm>
        </p:grpSpPr>
        <p:pic>
          <p:nvPicPr>
            <p:cNvPr id="11" name="Picture 10"/>
            <p:cNvPicPr>
              <a:picLocks noChangeAspect="1"/>
            </p:cNvPicPr>
            <p:nvPr userDrawn="1"/>
          </p:nvPicPr>
          <p:blipFill rotWithShape="1">
            <a:blip r:embed="rId4" cstate="screen">
              <a:duotone>
                <a:prstClr val="black"/>
                <a:schemeClr val="accent6">
                  <a:tint val="45000"/>
                  <a:satMod val="400000"/>
                </a:schemeClr>
              </a:duotone>
              <a:extLst>
                <a:ext uri="{28A0092B-C50C-407E-A947-70E740481C1C}">
                  <a14:useLocalDpi xmlns:a14="http://schemas.microsoft.com/office/drawing/2010/main"/>
                </a:ext>
              </a:extLst>
            </a:blip>
            <a:srcRect b="81730"/>
            <a:stretch/>
          </p:blipFill>
          <p:spPr>
            <a:xfrm>
              <a:off x="4095749" y="261051"/>
              <a:ext cx="3695702" cy="341046"/>
            </a:xfrm>
            <a:prstGeom prst="rect">
              <a:avLst/>
            </a:prstGeom>
          </p:spPr>
        </p:pic>
        <p:pic>
          <p:nvPicPr>
            <p:cNvPr id="12" name="Picture 11"/>
            <p:cNvPicPr>
              <a:picLocks noChangeAspect="1"/>
            </p:cNvPicPr>
            <p:nvPr userDrawn="1"/>
          </p:nvPicPr>
          <p:blipFill rotWithShape="1">
            <a:blip r:embed="rId4">
              <a:duotone>
                <a:prstClr val="black"/>
                <a:schemeClr val="accent6">
                  <a:tint val="45000"/>
                  <a:satMod val="400000"/>
                </a:schemeClr>
              </a:duotone>
            </a:blip>
            <a:srcRect t="40212"/>
            <a:stretch/>
          </p:blipFill>
          <p:spPr>
            <a:xfrm>
              <a:off x="3634320" y="620207"/>
              <a:ext cx="3695702" cy="1116037"/>
            </a:xfrm>
            <a:prstGeom prst="rect">
              <a:avLst/>
            </a:prstGeom>
          </p:spPr>
        </p:pic>
      </p:grpSp>
    </p:spTree>
    <p:extLst>
      <p:ext uri="{BB962C8B-B14F-4D97-AF65-F5344CB8AC3E}">
        <p14:creationId xmlns:p14="http://schemas.microsoft.com/office/powerpoint/2010/main" val="426478829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8_Tiêu Đề Bài 1-Quyển 3-Internet">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BD2B39-EB6D-4221-8FBC-AEF76462664C}"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pic>
        <p:nvPicPr>
          <p:cNvPr id="10" name="Picture 9"/>
          <p:cNvPicPr>
            <a:picLocks noChangeAspect="1"/>
          </p:cNvPicPr>
          <p:nvPr userDrawn="1"/>
        </p:nvPicPr>
        <p:blipFill>
          <a:blip r:embed="rId2">
            <a:duotone>
              <a:schemeClr val="accent4">
                <a:shade val="45000"/>
                <a:satMod val="135000"/>
              </a:schemeClr>
              <a:prstClr val="white"/>
            </a:duotone>
          </a:blip>
          <a:stretch>
            <a:fillRect/>
          </a:stretch>
        </p:blipFill>
        <p:spPr>
          <a:xfrm>
            <a:off x="365759" y="-15913"/>
            <a:ext cx="1943100" cy="2057026"/>
          </a:xfrm>
          <a:prstGeom prst="rect">
            <a:avLst/>
          </a:prstGeom>
        </p:spPr>
      </p:pic>
      <p:pic>
        <p:nvPicPr>
          <p:cNvPr id="12" name="Picture 11"/>
          <p:cNvPicPr>
            <a:picLocks noChangeAspect="1"/>
          </p:cNvPicPr>
          <p:nvPr userDrawn="1"/>
        </p:nvPicPr>
        <p:blipFill>
          <a:blip r:embed="rId3">
            <a:duotone>
              <a:prstClr val="black"/>
              <a:schemeClr val="accent6">
                <a:tint val="45000"/>
                <a:satMod val="400000"/>
              </a:schemeClr>
            </a:duotone>
          </a:blip>
          <a:stretch>
            <a:fillRect/>
          </a:stretch>
        </p:blipFill>
        <p:spPr>
          <a:xfrm>
            <a:off x="10325088" y="115342"/>
            <a:ext cx="1502698" cy="2118710"/>
          </a:xfrm>
          <a:prstGeom prst="rect">
            <a:avLst/>
          </a:prstGeom>
        </p:spPr>
      </p:pic>
      <p:pic>
        <p:nvPicPr>
          <p:cNvPr id="14" name="Picture 13"/>
          <p:cNvPicPr>
            <a:picLocks noChangeAspect="1"/>
          </p:cNvPicPr>
          <p:nvPr userDrawn="1"/>
        </p:nvPicPr>
        <p:blipFill>
          <a:blip r:embed="rId4">
            <a:duotone>
              <a:schemeClr val="accent2">
                <a:shade val="45000"/>
                <a:satMod val="135000"/>
              </a:schemeClr>
              <a:prstClr val="white"/>
            </a:duotone>
          </a:blip>
          <a:stretch>
            <a:fillRect/>
          </a:stretch>
        </p:blipFill>
        <p:spPr>
          <a:xfrm>
            <a:off x="9454036" y="4523280"/>
            <a:ext cx="2373750" cy="1901250"/>
          </a:xfrm>
          <a:prstGeom prst="rect">
            <a:avLst/>
          </a:prstGeom>
        </p:spPr>
      </p:pic>
      <p:pic>
        <p:nvPicPr>
          <p:cNvPr id="15" name="Picture 14"/>
          <p:cNvPicPr>
            <a:picLocks noChangeAspect="1"/>
          </p:cNvPicPr>
          <p:nvPr userDrawn="1"/>
        </p:nvPicPr>
        <p:blipFill>
          <a:blip r:embed="rId5"/>
          <a:stretch>
            <a:fillRect/>
          </a:stretch>
        </p:blipFill>
        <p:spPr>
          <a:xfrm>
            <a:off x="720976" y="5023060"/>
            <a:ext cx="1232666" cy="1232666"/>
          </a:xfrm>
          <a:prstGeom prst="rect">
            <a:avLst/>
          </a:prstGeom>
        </p:spPr>
      </p:pic>
    </p:spTree>
    <p:extLst>
      <p:ext uri="{BB962C8B-B14F-4D97-AF65-F5344CB8AC3E}">
        <p14:creationId xmlns:p14="http://schemas.microsoft.com/office/powerpoint/2010/main" val="3606574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 Phan 2-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3385863" cy="369332"/>
          </a:xfrm>
          <a:prstGeom prst="rect">
            <a:avLst/>
          </a:prstGeom>
          <a:noFill/>
        </p:spPr>
        <p:txBody>
          <a:bodyPr wrap="none" rtlCol="0">
            <a:spAutoFit/>
          </a:bodyPr>
          <a:lstStyle/>
          <a:p>
            <a:r>
              <a:rPr lang="en-US">
                <a:latin typeface="UTM Duepuntozero" panose="02040603050506020204" pitchFamily="18" charset="0"/>
              </a:rPr>
              <a:t>Chủ</a:t>
            </a:r>
            <a:r>
              <a:rPr lang="en-US" baseline="0">
                <a:latin typeface="UTM Duepuntozero" panose="02040603050506020204" pitchFamily="18" charset="0"/>
              </a:rPr>
              <a:t> đề A</a:t>
            </a:r>
            <a:r>
              <a:rPr lang="en-US">
                <a:latin typeface="UTM Duepuntozero" panose="02040603050506020204" pitchFamily="18" charset="0"/>
              </a:rPr>
              <a:t>. Internet và truyền thông số</a:t>
            </a:r>
          </a:p>
        </p:txBody>
      </p:sp>
      <p:sp>
        <p:nvSpPr>
          <p:cNvPr id="9" name="TextBox 8"/>
          <p:cNvSpPr txBox="1"/>
          <p:nvPr userDrawn="1"/>
        </p:nvSpPr>
        <p:spPr>
          <a:xfrm>
            <a:off x="5535370" y="161842"/>
            <a:ext cx="6656630" cy="369332"/>
          </a:xfrm>
          <a:prstGeom prst="rect">
            <a:avLst/>
          </a:prstGeom>
          <a:noFill/>
        </p:spPr>
        <p:txBody>
          <a:bodyPr wrap="none" rtlCol="0">
            <a:spAutoFit/>
          </a:bodyPr>
          <a:lstStyle>
            <a:defPPr>
              <a:defRPr lang="en-US"/>
            </a:defPPr>
            <a:lvl1pPr>
              <a:defRPr>
                <a:latin typeface="UTM Duepuntozero" panose="02040603050506020204" pitchFamily="18" charset="0"/>
              </a:defRPr>
            </a:lvl1pPr>
          </a:lstStyle>
          <a:p>
            <a:pPr>
              <a:spcBef>
                <a:spcPts val="600"/>
              </a:spcBef>
              <a:spcAft>
                <a:spcPts val="600"/>
              </a:spcAft>
              <a:tabLst>
                <a:tab pos="4749165" algn="l"/>
              </a:tabLst>
            </a:pPr>
            <a:r>
              <a:rPr lang="en-US" sz="1800" b="1" dirty="0" err="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Bài</a:t>
            </a: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2: </a:t>
            </a:r>
            <a:r>
              <a:rPr lang="en-US" sz="1800" b="1" dirty="0" err="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Tớ</a:t>
            </a: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dirty="0" err="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liên</a:t>
            </a: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dirty="0" err="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lạc</a:t>
            </a: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dirty="0" err="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được</a:t>
            </a: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dirty="0" err="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với</a:t>
            </a: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dirty="0" err="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mọi</a:t>
            </a: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dirty="0" err="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người</a:t>
            </a: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ở </a:t>
            </a:r>
            <a:r>
              <a:rPr lang="en-US" sz="1800" b="1" dirty="0" err="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khắp</a:t>
            </a: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dirty="0" err="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mọi</a:t>
            </a: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dirty="0" err="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nơi</a:t>
            </a: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dirty="0" err="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trên</a:t>
            </a: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dirty="0" err="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thế</a:t>
            </a: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dirty="0" err="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giới</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1" name="Text Placeholder 10"/>
          <p:cNvSpPr>
            <a:spLocks noGrp="1"/>
          </p:cNvSpPr>
          <p:nvPr>
            <p:ph type="body" sz="quarter" idx="13"/>
          </p:nvPr>
        </p:nvSpPr>
        <p:spPr>
          <a:xfrm>
            <a:off x="1275744" y="795485"/>
            <a:ext cx="9784733" cy="7779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a:stretch>
            <a:fillRect/>
          </a:stretch>
        </p:blipFill>
        <p:spPr>
          <a:xfrm>
            <a:off x="10086975" y="5597612"/>
            <a:ext cx="1600200" cy="825242"/>
          </a:xfrm>
          <a:prstGeom prst="rect">
            <a:avLst/>
          </a:prstGeom>
        </p:spPr>
      </p:pic>
      <p:pic>
        <p:nvPicPr>
          <p:cNvPr id="13" name="Picture 12"/>
          <p:cNvPicPr>
            <a:picLocks noChangeAspect="1"/>
          </p:cNvPicPr>
          <p:nvPr userDrawn="1"/>
        </p:nvPicPr>
        <p:blipFill>
          <a:blip r:embed="rId3"/>
          <a:stretch>
            <a:fillRect/>
          </a:stretch>
        </p:blipFill>
        <p:spPr>
          <a:xfrm>
            <a:off x="318818" y="5265259"/>
            <a:ext cx="2335746" cy="1489948"/>
          </a:xfrm>
          <a:prstGeom prst="rect">
            <a:avLst/>
          </a:prstGeom>
        </p:spPr>
      </p:pic>
    </p:spTree>
    <p:extLst>
      <p:ext uri="{BB962C8B-B14F-4D97-AF65-F5344CB8AC3E}">
        <p14:creationId xmlns:p14="http://schemas.microsoft.com/office/powerpoint/2010/main" val="3811873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Bài 8- Phan 2-Chủ đề B-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3385863" cy="369332"/>
          </a:xfrm>
          <a:prstGeom prst="rect">
            <a:avLst/>
          </a:prstGeom>
          <a:noFill/>
        </p:spPr>
        <p:txBody>
          <a:bodyPr wrap="none" rtlCol="0">
            <a:spAutoFit/>
          </a:bodyPr>
          <a:lstStyle/>
          <a:p>
            <a:r>
              <a:rPr lang="en-US">
                <a:latin typeface="UTM Duepuntozero" panose="02040603050506020204" pitchFamily="18" charset="0"/>
              </a:rPr>
              <a:t>Chủ</a:t>
            </a:r>
            <a:r>
              <a:rPr lang="en-US" baseline="0">
                <a:latin typeface="UTM Duepuntozero" panose="02040603050506020204" pitchFamily="18" charset="0"/>
              </a:rPr>
              <a:t> đề A</a:t>
            </a:r>
            <a:r>
              <a:rPr lang="en-US">
                <a:latin typeface="UTM Duepuntozero" panose="02040603050506020204" pitchFamily="18" charset="0"/>
              </a:rPr>
              <a:t>. Internet và truyền thông số</a:t>
            </a:r>
          </a:p>
        </p:txBody>
      </p:sp>
      <p:sp>
        <p:nvSpPr>
          <p:cNvPr id="9" name="TextBox 8"/>
          <p:cNvSpPr txBox="1"/>
          <p:nvPr userDrawn="1"/>
        </p:nvSpPr>
        <p:spPr>
          <a:xfrm>
            <a:off x="5908151" y="161842"/>
            <a:ext cx="5402441" cy="369332"/>
          </a:xfrm>
          <a:prstGeom prst="rect">
            <a:avLst/>
          </a:prstGeom>
          <a:noFill/>
        </p:spPr>
        <p:txBody>
          <a:bodyPr wrap="none" rtlCol="0">
            <a:spAutoFit/>
          </a:bodyPr>
          <a:lstStyle>
            <a:defPPr>
              <a:defRPr lang="en-US"/>
            </a:defPPr>
            <a:lvl1pPr>
              <a:defRPr>
                <a:latin typeface="UTM Duepuntozero" panose="02040603050506020204" pitchFamily="18" charset="0"/>
              </a:defRPr>
            </a:lvl1pPr>
          </a:lstStyle>
          <a:p>
            <a:pPr lvl="0"/>
            <a:r>
              <a:rPr lang="en-US" dirty="0" err="1"/>
              <a:t>Bài</a:t>
            </a:r>
            <a:r>
              <a:rPr lang="en-US" baseline="0" dirty="0"/>
              <a:t> 2</a:t>
            </a:r>
            <a:r>
              <a:rPr lang="vi-VN" dirty="0"/>
              <a:t>. Tớ liên lạc được với mọi người ở khắp mọi nơi trên thế giới</a:t>
            </a:r>
          </a:p>
        </p:txBody>
      </p:sp>
      <p:sp>
        <p:nvSpPr>
          <p:cNvPr id="11" name="Text Placeholder 10"/>
          <p:cNvSpPr>
            <a:spLocks noGrp="1"/>
          </p:cNvSpPr>
          <p:nvPr>
            <p:ph type="body" sz="quarter" idx="13"/>
          </p:nvPr>
        </p:nvSpPr>
        <p:spPr>
          <a:xfrm>
            <a:off x="1275744" y="795485"/>
            <a:ext cx="9784733" cy="7779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a:duotone>
              <a:prstClr val="black"/>
              <a:schemeClr val="accent6">
                <a:lumMod val="75000"/>
                <a:tint val="45000"/>
                <a:satMod val="400000"/>
              </a:schemeClr>
            </a:duotone>
          </a:blip>
          <a:stretch>
            <a:fillRect/>
          </a:stretch>
        </p:blipFill>
        <p:spPr>
          <a:xfrm>
            <a:off x="510139" y="5094603"/>
            <a:ext cx="2600794" cy="1693376"/>
          </a:xfrm>
          <a:prstGeom prst="rect">
            <a:avLst/>
          </a:prstGeom>
        </p:spPr>
      </p:pic>
      <p:pic>
        <p:nvPicPr>
          <p:cNvPr id="13" name="Picture 12"/>
          <p:cNvPicPr>
            <a:picLocks noChangeAspect="1"/>
          </p:cNvPicPr>
          <p:nvPr userDrawn="1"/>
        </p:nvPicPr>
        <p:blipFill>
          <a:blip r:embed="rId3"/>
          <a:stretch>
            <a:fillRect/>
          </a:stretch>
        </p:blipFill>
        <p:spPr>
          <a:xfrm>
            <a:off x="9877425" y="5425844"/>
            <a:ext cx="1943100" cy="1030894"/>
          </a:xfrm>
          <a:prstGeom prst="rect">
            <a:avLst/>
          </a:prstGeom>
        </p:spPr>
      </p:pic>
    </p:spTree>
    <p:extLst>
      <p:ext uri="{BB962C8B-B14F-4D97-AF65-F5344CB8AC3E}">
        <p14:creationId xmlns:p14="http://schemas.microsoft.com/office/powerpoint/2010/main" val="2309235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Chủ Đề - Mục tiêu chủ đề">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12/27/2023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8" name="Picture 7"/>
          <p:cNvPicPr>
            <a:picLocks noChangeAspect="1"/>
          </p:cNvPicPr>
          <p:nvPr userDrawn="1"/>
        </p:nvPicPr>
        <p:blipFill>
          <a:blip r:embed="rId2"/>
          <a:stretch>
            <a:fillRect/>
          </a:stretch>
        </p:blipFill>
        <p:spPr>
          <a:xfrm>
            <a:off x="452980" y="262439"/>
            <a:ext cx="1289022" cy="1327500"/>
          </a:xfrm>
          <a:prstGeom prst="rect">
            <a:avLst/>
          </a:prstGeom>
        </p:spPr>
      </p:pic>
      <p:pic>
        <p:nvPicPr>
          <p:cNvPr id="9" name="Picture 8"/>
          <p:cNvPicPr>
            <a:picLocks noChangeAspect="1"/>
          </p:cNvPicPr>
          <p:nvPr userDrawn="1"/>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grpSp>
        <p:nvGrpSpPr>
          <p:cNvPr id="13" name="Group 12"/>
          <p:cNvGrpSpPr/>
          <p:nvPr userDrawn="1"/>
        </p:nvGrpSpPr>
        <p:grpSpPr>
          <a:xfrm>
            <a:off x="3517905" y="460004"/>
            <a:ext cx="4157131" cy="1475193"/>
            <a:chOff x="3634320" y="261051"/>
            <a:chExt cx="4157131" cy="1475193"/>
          </a:xfrm>
        </p:grpSpPr>
        <p:pic>
          <p:nvPicPr>
            <p:cNvPr id="11" name="Picture 10"/>
            <p:cNvPicPr>
              <a:picLocks noChangeAspect="1"/>
            </p:cNvPicPr>
            <p:nvPr userDrawn="1"/>
          </p:nvPicPr>
          <p:blipFill rotWithShape="1">
            <a:blip r:embed="rId4" cstate="screen">
              <a:duotone>
                <a:prstClr val="black"/>
                <a:schemeClr val="accent6">
                  <a:tint val="45000"/>
                  <a:satMod val="400000"/>
                </a:schemeClr>
              </a:duotone>
              <a:extLst>
                <a:ext uri="{28A0092B-C50C-407E-A947-70E740481C1C}">
                  <a14:useLocalDpi xmlns:a14="http://schemas.microsoft.com/office/drawing/2010/main"/>
                </a:ext>
              </a:extLst>
            </a:blip>
            <a:srcRect b="81730"/>
            <a:stretch/>
          </p:blipFill>
          <p:spPr>
            <a:xfrm>
              <a:off x="4095749" y="261051"/>
              <a:ext cx="3695702" cy="341046"/>
            </a:xfrm>
            <a:prstGeom prst="rect">
              <a:avLst/>
            </a:prstGeom>
          </p:spPr>
        </p:pic>
        <p:pic>
          <p:nvPicPr>
            <p:cNvPr id="12" name="Picture 11"/>
            <p:cNvPicPr>
              <a:picLocks noChangeAspect="1"/>
            </p:cNvPicPr>
            <p:nvPr userDrawn="1"/>
          </p:nvPicPr>
          <p:blipFill rotWithShape="1">
            <a:blip r:embed="rId4">
              <a:duotone>
                <a:prstClr val="black"/>
                <a:schemeClr val="accent6">
                  <a:tint val="45000"/>
                  <a:satMod val="400000"/>
                </a:schemeClr>
              </a:duotone>
            </a:blip>
            <a:srcRect t="40212"/>
            <a:stretch/>
          </p:blipFill>
          <p:spPr>
            <a:xfrm>
              <a:off x="3634320" y="620207"/>
              <a:ext cx="3695702" cy="1116037"/>
            </a:xfrm>
            <a:prstGeom prst="rect">
              <a:avLst/>
            </a:prstGeom>
          </p:spPr>
        </p:pic>
      </p:grpSp>
    </p:spTree>
    <p:extLst>
      <p:ext uri="{BB962C8B-B14F-4D97-AF65-F5344CB8AC3E}">
        <p14:creationId xmlns:p14="http://schemas.microsoft.com/office/powerpoint/2010/main" val="172445139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8_Tiêu Đề Bài 1-Quyển 3-Internet">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BD2B39-EB6D-4221-8FBC-AEF76462664C}"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pic>
        <p:nvPicPr>
          <p:cNvPr id="10" name="Picture 9"/>
          <p:cNvPicPr>
            <a:picLocks noChangeAspect="1"/>
          </p:cNvPicPr>
          <p:nvPr userDrawn="1"/>
        </p:nvPicPr>
        <p:blipFill>
          <a:blip r:embed="rId2">
            <a:duotone>
              <a:schemeClr val="accent4">
                <a:shade val="45000"/>
                <a:satMod val="135000"/>
              </a:schemeClr>
              <a:prstClr val="white"/>
            </a:duotone>
          </a:blip>
          <a:stretch>
            <a:fillRect/>
          </a:stretch>
        </p:blipFill>
        <p:spPr>
          <a:xfrm>
            <a:off x="365759" y="-15913"/>
            <a:ext cx="1943100" cy="2057026"/>
          </a:xfrm>
          <a:prstGeom prst="rect">
            <a:avLst/>
          </a:prstGeom>
        </p:spPr>
      </p:pic>
      <p:pic>
        <p:nvPicPr>
          <p:cNvPr id="12" name="Picture 11"/>
          <p:cNvPicPr>
            <a:picLocks noChangeAspect="1"/>
          </p:cNvPicPr>
          <p:nvPr userDrawn="1"/>
        </p:nvPicPr>
        <p:blipFill>
          <a:blip r:embed="rId3">
            <a:duotone>
              <a:prstClr val="black"/>
              <a:schemeClr val="accent6">
                <a:tint val="45000"/>
                <a:satMod val="400000"/>
              </a:schemeClr>
            </a:duotone>
          </a:blip>
          <a:stretch>
            <a:fillRect/>
          </a:stretch>
        </p:blipFill>
        <p:spPr>
          <a:xfrm>
            <a:off x="10325088" y="115342"/>
            <a:ext cx="1502698" cy="2118710"/>
          </a:xfrm>
          <a:prstGeom prst="rect">
            <a:avLst/>
          </a:prstGeom>
        </p:spPr>
      </p:pic>
      <p:pic>
        <p:nvPicPr>
          <p:cNvPr id="14" name="Picture 13"/>
          <p:cNvPicPr>
            <a:picLocks noChangeAspect="1"/>
          </p:cNvPicPr>
          <p:nvPr userDrawn="1"/>
        </p:nvPicPr>
        <p:blipFill>
          <a:blip r:embed="rId4">
            <a:duotone>
              <a:schemeClr val="accent2">
                <a:shade val="45000"/>
                <a:satMod val="135000"/>
              </a:schemeClr>
              <a:prstClr val="white"/>
            </a:duotone>
          </a:blip>
          <a:stretch>
            <a:fillRect/>
          </a:stretch>
        </p:blipFill>
        <p:spPr>
          <a:xfrm>
            <a:off x="9454036" y="4523280"/>
            <a:ext cx="2373750" cy="1901250"/>
          </a:xfrm>
          <a:prstGeom prst="rect">
            <a:avLst/>
          </a:prstGeom>
        </p:spPr>
      </p:pic>
      <p:pic>
        <p:nvPicPr>
          <p:cNvPr id="15" name="Picture 14"/>
          <p:cNvPicPr>
            <a:picLocks noChangeAspect="1"/>
          </p:cNvPicPr>
          <p:nvPr userDrawn="1"/>
        </p:nvPicPr>
        <p:blipFill>
          <a:blip r:embed="rId5"/>
          <a:stretch>
            <a:fillRect/>
          </a:stretch>
        </p:blipFill>
        <p:spPr>
          <a:xfrm>
            <a:off x="720976" y="5023060"/>
            <a:ext cx="1232666" cy="1232666"/>
          </a:xfrm>
          <a:prstGeom prst="rect">
            <a:avLst/>
          </a:prstGeom>
        </p:spPr>
      </p:pic>
    </p:spTree>
    <p:extLst>
      <p:ext uri="{BB962C8B-B14F-4D97-AF65-F5344CB8AC3E}">
        <p14:creationId xmlns:p14="http://schemas.microsoft.com/office/powerpoint/2010/main" val="1750265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 Phan 2-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3385863" cy="369332"/>
          </a:xfrm>
          <a:prstGeom prst="rect">
            <a:avLst/>
          </a:prstGeom>
          <a:noFill/>
        </p:spPr>
        <p:txBody>
          <a:bodyPr wrap="none" rtlCol="0">
            <a:spAutoFit/>
          </a:bodyPr>
          <a:lstStyle/>
          <a:p>
            <a:r>
              <a:rPr lang="en-US">
                <a:latin typeface="UTM Duepuntozero" panose="02040603050506020204" pitchFamily="18" charset="0"/>
              </a:rPr>
              <a:t>Chủ</a:t>
            </a:r>
            <a:r>
              <a:rPr lang="en-US" baseline="0">
                <a:latin typeface="UTM Duepuntozero" panose="02040603050506020204" pitchFamily="18" charset="0"/>
              </a:rPr>
              <a:t> đề A</a:t>
            </a:r>
            <a:r>
              <a:rPr lang="en-US">
                <a:latin typeface="UTM Duepuntozero" panose="02040603050506020204" pitchFamily="18" charset="0"/>
              </a:rPr>
              <a:t>. Internet và truyền thông số</a:t>
            </a:r>
          </a:p>
        </p:txBody>
      </p:sp>
      <p:sp>
        <p:nvSpPr>
          <p:cNvPr id="9" name="TextBox 8"/>
          <p:cNvSpPr txBox="1"/>
          <p:nvPr userDrawn="1"/>
        </p:nvSpPr>
        <p:spPr>
          <a:xfrm>
            <a:off x="5596471" y="210151"/>
            <a:ext cx="6652912" cy="369332"/>
          </a:xfrm>
          <a:prstGeom prst="rect">
            <a:avLst/>
          </a:prstGeom>
          <a:noFill/>
        </p:spPr>
        <p:txBody>
          <a:bodyPr wrap="none" rtlCol="0">
            <a:spAutoFit/>
          </a:bodyPr>
          <a:lstStyle>
            <a:defPPr>
              <a:defRPr lang="en-US"/>
            </a:defPPr>
            <a:lvl1pPr>
              <a:defRPr>
                <a:latin typeface="UTM Duepuntozero" panose="02040603050506020204" pitchFamily="18" charset="0"/>
              </a:defRPr>
            </a:lvl1pPr>
          </a:lstStyle>
          <a:p>
            <a:pPr lvl="0"/>
            <a:r>
              <a:rPr lang="en-US" b="1" dirty="0" err="1"/>
              <a:t>Bài</a:t>
            </a:r>
            <a:r>
              <a:rPr lang="en-US" b="1" dirty="0"/>
              <a:t> </a:t>
            </a:r>
            <a:r>
              <a:rPr lang="en-GB" b="1" dirty="0"/>
              <a:t>2. </a:t>
            </a:r>
            <a:r>
              <a:rPr lang="en-GB" b="1" dirty="0" err="1"/>
              <a:t>Tớ</a:t>
            </a:r>
            <a:r>
              <a:rPr lang="en-GB" b="1" dirty="0"/>
              <a:t> </a:t>
            </a:r>
            <a:r>
              <a:rPr lang="en-GB" b="1" dirty="0" err="1"/>
              <a:t>liên</a:t>
            </a:r>
            <a:r>
              <a:rPr lang="en-GB" b="1" dirty="0"/>
              <a:t> </a:t>
            </a:r>
            <a:r>
              <a:rPr lang="en-GB" b="1" dirty="0" err="1"/>
              <a:t>lạc</a:t>
            </a:r>
            <a:r>
              <a:rPr lang="en-GB" b="1" dirty="0"/>
              <a:t> </a:t>
            </a:r>
            <a:r>
              <a:rPr lang="en-GB" b="1" dirty="0" err="1"/>
              <a:t>được</a:t>
            </a:r>
            <a:r>
              <a:rPr lang="en-GB" b="1" dirty="0"/>
              <a:t> </a:t>
            </a:r>
            <a:r>
              <a:rPr lang="en-GB" b="1" dirty="0" err="1"/>
              <a:t>với</a:t>
            </a:r>
            <a:r>
              <a:rPr lang="en-GB" b="1" dirty="0"/>
              <a:t> </a:t>
            </a:r>
            <a:r>
              <a:rPr lang="en-GB" b="1" dirty="0" err="1"/>
              <a:t>tất</a:t>
            </a:r>
            <a:r>
              <a:rPr lang="en-GB" b="1" dirty="0"/>
              <a:t> </a:t>
            </a:r>
            <a:r>
              <a:rPr lang="en-GB" b="1" dirty="0" err="1"/>
              <a:t>cả</a:t>
            </a:r>
            <a:r>
              <a:rPr lang="en-GB" b="1" dirty="0"/>
              <a:t> </a:t>
            </a:r>
            <a:r>
              <a:rPr lang="en-GB" b="1" dirty="0" err="1"/>
              <a:t>mọi</a:t>
            </a:r>
            <a:r>
              <a:rPr lang="en-GB" b="1" dirty="0"/>
              <a:t> </a:t>
            </a:r>
            <a:r>
              <a:rPr lang="en-GB" b="1" dirty="0" err="1"/>
              <a:t>người</a:t>
            </a:r>
            <a:r>
              <a:rPr lang="en-GB" b="1" dirty="0"/>
              <a:t> ở </a:t>
            </a:r>
            <a:r>
              <a:rPr lang="en-GB" b="1" dirty="0" err="1"/>
              <a:t>khắp</a:t>
            </a:r>
            <a:r>
              <a:rPr lang="en-GB" b="1" dirty="0"/>
              <a:t> </a:t>
            </a:r>
            <a:r>
              <a:rPr lang="en-GB" b="1" dirty="0" err="1"/>
              <a:t>nơi</a:t>
            </a:r>
            <a:r>
              <a:rPr lang="en-GB" b="1" dirty="0"/>
              <a:t> </a:t>
            </a:r>
            <a:r>
              <a:rPr lang="en-GB" b="1" dirty="0" err="1"/>
              <a:t>trên</a:t>
            </a:r>
            <a:r>
              <a:rPr lang="en-GB" b="1" dirty="0"/>
              <a:t> </a:t>
            </a:r>
            <a:r>
              <a:rPr lang="en-GB" b="1" dirty="0" err="1"/>
              <a:t>thế</a:t>
            </a:r>
            <a:r>
              <a:rPr lang="en-GB" b="1" dirty="0"/>
              <a:t> </a:t>
            </a:r>
            <a:r>
              <a:rPr lang="en-GB" b="1" dirty="0" err="1"/>
              <a:t>giới</a:t>
            </a:r>
            <a:endParaRPr lang="vi-VN" b="1" dirty="0"/>
          </a:p>
        </p:txBody>
      </p:sp>
      <p:sp>
        <p:nvSpPr>
          <p:cNvPr id="11" name="Text Placeholder 10"/>
          <p:cNvSpPr>
            <a:spLocks noGrp="1"/>
          </p:cNvSpPr>
          <p:nvPr>
            <p:ph type="body" sz="quarter" idx="13"/>
          </p:nvPr>
        </p:nvSpPr>
        <p:spPr>
          <a:xfrm>
            <a:off x="1275744" y="795485"/>
            <a:ext cx="9784733" cy="7779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a:stretch>
            <a:fillRect/>
          </a:stretch>
        </p:blipFill>
        <p:spPr>
          <a:xfrm>
            <a:off x="10086975" y="5597612"/>
            <a:ext cx="1600200" cy="825242"/>
          </a:xfrm>
          <a:prstGeom prst="rect">
            <a:avLst/>
          </a:prstGeom>
        </p:spPr>
      </p:pic>
      <p:pic>
        <p:nvPicPr>
          <p:cNvPr id="13" name="Picture 12"/>
          <p:cNvPicPr>
            <a:picLocks noChangeAspect="1"/>
          </p:cNvPicPr>
          <p:nvPr userDrawn="1"/>
        </p:nvPicPr>
        <p:blipFill>
          <a:blip r:embed="rId3"/>
          <a:stretch>
            <a:fillRect/>
          </a:stretch>
        </p:blipFill>
        <p:spPr>
          <a:xfrm>
            <a:off x="318818" y="5265259"/>
            <a:ext cx="2335746" cy="1489948"/>
          </a:xfrm>
          <a:prstGeom prst="rect">
            <a:avLst/>
          </a:prstGeom>
        </p:spPr>
      </p:pic>
    </p:spTree>
    <p:extLst>
      <p:ext uri="{BB962C8B-B14F-4D97-AF65-F5344CB8AC3E}">
        <p14:creationId xmlns:p14="http://schemas.microsoft.com/office/powerpoint/2010/main" val="1515531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Bài 8- Phan 2-Chủ đề B-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3385863" cy="369332"/>
          </a:xfrm>
          <a:prstGeom prst="rect">
            <a:avLst/>
          </a:prstGeom>
          <a:noFill/>
        </p:spPr>
        <p:txBody>
          <a:bodyPr wrap="none" rtlCol="0">
            <a:spAutoFit/>
          </a:bodyPr>
          <a:lstStyle/>
          <a:p>
            <a:r>
              <a:rPr lang="en-US">
                <a:latin typeface="UTM Duepuntozero" panose="02040603050506020204" pitchFamily="18" charset="0"/>
              </a:rPr>
              <a:t>Chủ</a:t>
            </a:r>
            <a:r>
              <a:rPr lang="en-US" baseline="0">
                <a:latin typeface="UTM Duepuntozero" panose="02040603050506020204" pitchFamily="18" charset="0"/>
              </a:rPr>
              <a:t> đề A</a:t>
            </a:r>
            <a:r>
              <a:rPr lang="en-US">
                <a:latin typeface="UTM Duepuntozero" panose="02040603050506020204" pitchFamily="18" charset="0"/>
              </a:rPr>
              <a:t>. Internet và truyền thông số</a:t>
            </a:r>
          </a:p>
        </p:txBody>
      </p:sp>
      <p:sp>
        <p:nvSpPr>
          <p:cNvPr id="9" name="TextBox 8"/>
          <p:cNvSpPr txBox="1"/>
          <p:nvPr userDrawn="1"/>
        </p:nvSpPr>
        <p:spPr>
          <a:xfrm>
            <a:off x="6162675" y="161842"/>
            <a:ext cx="5402441" cy="369332"/>
          </a:xfrm>
          <a:prstGeom prst="rect">
            <a:avLst/>
          </a:prstGeom>
          <a:noFill/>
        </p:spPr>
        <p:txBody>
          <a:bodyPr wrap="none" rtlCol="0">
            <a:spAutoFit/>
          </a:bodyPr>
          <a:lstStyle>
            <a:defPPr>
              <a:defRPr lang="en-US"/>
            </a:defPPr>
            <a:lvl1pPr>
              <a:defRPr>
                <a:latin typeface="UTM Duepuntozero" panose="02040603050506020204" pitchFamily="18" charset="0"/>
              </a:defRPr>
            </a:lvl1pPr>
          </a:lstStyle>
          <a:p>
            <a:pPr lvl="0"/>
            <a:r>
              <a:rPr lang="en-US"/>
              <a:t>Bài</a:t>
            </a:r>
            <a:r>
              <a:rPr lang="en-US" baseline="0"/>
              <a:t> 2</a:t>
            </a:r>
            <a:r>
              <a:rPr lang="vi-VN"/>
              <a:t>. Tớ liên lạc được với mọi người ở khắp mọi nơi trên thế giới</a:t>
            </a:r>
          </a:p>
        </p:txBody>
      </p:sp>
      <p:sp>
        <p:nvSpPr>
          <p:cNvPr id="11" name="Text Placeholder 10"/>
          <p:cNvSpPr>
            <a:spLocks noGrp="1"/>
          </p:cNvSpPr>
          <p:nvPr>
            <p:ph type="body" sz="quarter" idx="13"/>
          </p:nvPr>
        </p:nvSpPr>
        <p:spPr>
          <a:xfrm>
            <a:off x="1275744" y="795485"/>
            <a:ext cx="9784733" cy="7779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a:duotone>
              <a:prstClr val="black"/>
              <a:schemeClr val="accent6">
                <a:lumMod val="75000"/>
                <a:tint val="45000"/>
                <a:satMod val="400000"/>
              </a:schemeClr>
            </a:duotone>
          </a:blip>
          <a:stretch>
            <a:fillRect/>
          </a:stretch>
        </p:blipFill>
        <p:spPr>
          <a:xfrm>
            <a:off x="510139" y="5094603"/>
            <a:ext cx="2600794" cy="1693376"/>
          </a:xfrm>
          <a:prstGeom prst="rect">
            <a:avLst/>
          </a:prstGeom>
        </p:spPr>
      </p:pic>
      <p:pic>
        <p:nvPicPr>
          <p:cNvPr id="13" name="Picture 12"/>
          <p:cNvPicPr>
            <a:picLocks noChangeAspect="1"/>
          </p:cNvPicPr>
          <p:nvPr userDrawn="1"/>
        </p:nvPicPr>
        <p:blipFill>
          <a:blip r:embed="rId3"/>
          <a:stretch>
            <a:fillRect/>
          </a:stretch>
        </p:blipFill>
        <p:spPr>
          <a:xfrm>
            <a:off x="9877425" y="5425844"/>
            <a:ext cx="1943100" cy="1030894"/>
          </a:xfrm>
          <a:prstGeom prst="rect">
            <a:avLst/>
          </a:prstGeom>
        </p:spPr>
      </p:pic>
    </p:spTree>
    <p:extLst>
      <p:ext uri="{BB962C8B-B14F-4D97-AF65-F5344CB8AC3E}">
        <p14:creationId xmlns:p14="http://schemas.microsoft.com/office/powerpoint/2010/main" val="4061358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Báo hiệu Bài tập">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47BD2B39-EB6D-4221-8FBC-AEF76462664C}" type="datetimeFigureOut">
              <a:rPr lang="en-US" smtClean="0"/>
              <a:t>12/27/2023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C7AEF0F-3B20-4D09-BCE9-D55428049EF7}" type="slidenum">
              <a:rPr lang="en-US" smtClean="0"/>
              <a:t>‹#›</a:t>
            </a:fld>
            <a:endParaRPr lang="en-US"/>
          </a:p>
        </p:txBody>
      </p:sp>
      <p:pic>
        <p:nvPicPr>
          <p:cNvPr id="8" name="Picture 7"/>
          <p:cNvPicPr>
            <a:picLocks noChangeAspect="1"/>
          </p:cNvPicPr>
          <p:nvPr/>
        </p:nvPicPr>
        <p:blipFill>
          <a:blip r:embed="rId2"/>
          <a:stretch>
            <a:fillRect/>
          </a:stretch>
        </p:blipFill>
        <p:spPr>
          <a:xfrm>
            <a:off x="452980" y="262439"/>
            <a:ext cx="1289022" cy="1327500"/>
          </a:xfrm>
          <a:prstGeom prst="rect">
            <a:avLst/>
          </a:prstGeom>
        </p:spPr>
      </p:pic>
      <p:pic>
        <p:nvPicPr>
          <p:cNvPr id="9" name="Picture 8"/>
          <p:cNvPicPr>
            <a:picLocks noChangeAspect="1"/>
          </p:cNvPicPr>
          <p:nvPr/>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4" name="Picture 13"/>
          <p:cNvPicPr>
            <a:picLocks noChangeAspect="1"/>
          </p:cNvPicPr>
          <p:nvPr/>
        </p:nvPicPr>
        <p:blipFill>
          <a:blip r:embed="rId4"/>
          <a:stretch>
            <a:fillRect/>
          </a:stretch>
        </p:blipFill>
        <p:spPr>
          <a:xfrm>
            <a:off x="2361000" y="1044000"/>
            <a:ext cx="7470001" cy="4770001"/>
          </a:xfrm>
          <a:prstGeom prst="rect">
            <a:avLst/>
          </a:prstGeom>
        </p:spPr>
      </p:pic>
    </p:spTree>
    <p:extLst>
      <p:ext uri="{BB962C8B-B14F-4D97-AF65-F5344CB8AC3E}">
        <p14:creationId xmlns:p14="http://schemas.microsoft.com/office/powerpoint/2010/main" val="367370251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47BD2B39-EB6D-4221-8FBC-AEF76462664C}" type="datetimeFigureOut">
              <a:rPr lang="en-US" smtClean="0"/>
              <a:t>12/27/2023</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AC7AEF0F-3B20-4D09-BCE9-D55428049EF7}" type="slidenum">
              <a:rPr lang="en-US" smtClean="0"/>
              <a:t>‹#›</a:t>
            </a:fld>
            <a:endParaRPr lang="en-US"/>
          </a:p>
        </p:txBody>
      </p:sp>
    </p:spTree>
    <p:extLst>
      <p:ext uri="{BB962C8B-B14F-4D97-AF65-F5344CB8AC3E}">
        <p14:creationId xmlns:p14="http://schemas.microsoft.com/office/powerpoint/2010/main" val="1244372513"/>
      </p:ext>
    </p:extLst>
  </p:cSld>
  <p:clrMap bg1="dk1" tx1="lt1" bg2="dk2" tx2="lt2" accent1="accent1" accent2="accent2" accent3="accent3" accent4="accent4" accent5="accent5" accent6="accent6" hlink="hlink" folHlink="folHlink"/>
  <p:sldLayoutIdLst>
    <p:sldLayoutId id="2147483723" r:id="rId1"/>
    <p:sldLayoutId id="2147483702" r:id="rId2"/>
    <p:sldLayoutId id="2147483719" r:id="rId3"/>
    <p:sldLayoutId id="2147483720" r:id="rId4"/>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47BD2B39-EB6D-4221-8FBC-AEF76462664C}" type="datetimeFigureOut">
              <a:rPr lang="en-US" smtClean="0"/>
              <a:t>12/27/2023</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AC7AEF0F-3B20-4D09-BCE9-D55428049EF7}" type="slidenum">
              <a:rPr lang="en-US" smtClean="0"/>
              <a:t>‹#›</a:t>
            </a:fld>
            <a:endParaRPr lang="en-US"/>
          </a:p>
        </p:txBody>
      </p:sp>
    </p:spTree>
    <p:extLst>
      <p:ext uri="{BB962C8B-B14F-4D97-AF65-F5344CB8AC3E}">
        <p14:creationId xmlns:p14="http://schemas.microsoft.com/office/powerpoint/2010/main" val="2928240001"/>
      </p:ext>
    </p:extLst>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31" y="2104466"/>
            <a:ext cx="11844337" cy="1746173"/>
          </a:xfrm>
        </p:spPr>
        <p:txBody>
          <a:bodyPr>
            <a:noAutofit/>
          </a:bodyPr>
          <a:lstStyle/>
          <a:p>
            <a:pPr>
              <a:lnSpc>
                <a:spcPct val="100000"/>
              </a:lnSpc>
            </a:pPr>
            <a:r>
              <a:rPr lang="en-US" sz="6600" b="1" dirty="0">
                <a:solidFill>
                  <a:srgbClr val="FFFF00"/>
                </a:solidFill>
              </a:rPr>
              <a:t>Tin 5 – </a:t>
            </a:r>
            <a:r>
              <a:rPr lang="en-US" sz="6600" b="1" dirty="0" err="1">
                <a:solidFill>
                  <a:srgbClr val="FFFF00"/>
                </a:solidFill>
              </a:rPr>
              <a:t>Tuần</a:t>
            </a:r>
            <a:r>
              <a:rPr lang="en-US" sz="6600" b="1" dirty="0">
                <a:solidFill>
                  <a:srgbClr val="FFFF00"/>
                </a:solidFill>
              </a:rPr>
              <a:t> </a:t>
            </a:r>
            <a:r>
              <a:rPr lang="en-US" sz="6600" b="1" dirty="0" smtClean="0">
                <a:solidFill>
                  <a:srgbClr val="FFFF00"/>
                </a:solidFill>
              </a:rPr>
              <a:t>19</a:t>
            </a:r>
            <a:endParaRPr lang="en-US" sz="8000" b="1" dirty="0">
              <a:solidFill>
                <a:srgbClr val="FF0000"/>
              </a:solidFill>
            </a:endParaRPr>
          </a:p>
        </p:txBody>
      </p:sp>
    </p:spTree>
    <p:extLst>
      <p:ext uri="{BB962C8B-B14F-4D97-AF65-F5344CB8AC3E}">
        <p14:creationId xmlns:p14="http://schemas.microsoft.com/office/powerpoint/2010/main" val="34723163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37F523A-77D0-0956-DD46-ED6956271942}"/>
              </a:ext>
            </a:extLst>
          </p:cNvPr>
          <p:cNvSpPr txBox="1"/>
          <p:nvPr/>
        </p:nvSpPr>
        <p:spPr>
          <a:xfrm>
            <a:off x="3454400" y="926975"/>
            <a:ext cx="5648960" cy="646986"/>
          </a:xfrm>
          <a:prstGeom prst="round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ysClr val="windowText" lastClr="000000"/>
                </a:solidFill>
                <a:effectLst/>
                <a:uLnTx/>
                <a:uFillTx/>
                <a:latin typeface="UTM Duepuntozero"/>
                <a:ea typeface="+mn-ea"/>
                <a:cs typeface="+mn-cs"/>
              </a:rPr>
              <a:t>ÔN TẬP KIẾN THỨC CŨ</a:t>
            </a:r>
          </a:p>
        </p:txBody>
      </p:sp>
      <p:pic>
        <p:nvPicPr>
          <p:cNvPr id="5122" name="Picture 2" descr="Kiểm tra bài cũ Pick a name trong ClassPoint | Tinh hoa Công ...">
            <a:extLst>
              <a:ext uri="{FF2B5EF4-FFF2-40B4-BE49-F238E27FC236}">
                <a16:creationId xmlns="" xmlns:a16="http://schemas.microsoft.com/office/drawing/2014/main" id="{82E79D01-2CB0-125C-DFBA-893584D27A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4620" y="3768671"/>
            <a:ext cx="2311400" cy="2311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 xmlns:a16="http://schemas.microsoft.com/office/drawing/2014/main" id="{9CEE9932-2A28-3F79-4ADA-B0070C99756A}"/>
              </a:ext>
            </a:extLst>
          </p:cNvPr>
          <p:cNvGraphicFramePr>
            <a:graphicFrameLocks noGrp="1"/>
          </p:cNvGraphicFramePr>
          <p:nvPr>
            <p:extLst>
              <p:ext uri="{D42A27DB-BD31-4B8C-83A1-F6EECF244321}">
                <p14:modId xmlns:p14="http://schemas.microsoft.com/office/powerpoint/2010/main" val="3194242630"/>
              </p:ext>
            </p:extLst>
          </p:nvPr>
        </p:nvGraphicFramePr>
        <p:xfrm>
          <a:off x="1344930" y="1932810"/>
          <a:ext cx="9867900" cy="1770698"/>
        </p:xfrm>
        <a:graphic>
          <a:graphicData uri="http://schemas.openxmlformats.org/drawingml/2006/table">
            <a:tbl>
              <a:tblPr>
                <a:tableStyleId>{5C22544A-7EE6-4342-B048-85BDC9FD1C3A}</a:tableStyleId>
              </a:tblPr>
              <a:tblGrid>
                <a:gridCol w="9867900">
                  <a:extLst>
                    <a:ext uri="{9D8B030D-6E8A-4147-A177-3AD203B41FA5}">
                      <a16:colId xmlns="" xmlns:a16="http://schemas.microsoft.com/office/drawing/2014/main" val="2274537537"/>
                    </a:ext>
                  </a:extLst>
                </a:gridCol>
              </a:tblGrid>
              <a:tr h="1232030">
                <a:tc>
                  <a:txBody>
                    <a:bodyPr/>
                    <a:lstStyle/>
                    <a:p>
                      <a:pPr>
                        <a:lnSpc>
                          <a:spcPct val="107000"/>
                        </a:lnSpc>
                      </a:pPr>
                      <a:r>
                        <a:rPr lang="en-US" sz="3600" dirty="0">
                          <a:effectLst/>
                        </a:rPr>
                        <a:t>- </a:t>
                      </a:r>
                      <a:r>
                        <a:rPr lang="en-US" sz="3600" dirty="0" err="1">
                          <a:effectLst/>
                        </a:rPr>
                        <a:t>Hội</a:t>
                      </a:r>
                      <a:r>
                        <a:rPr lang="en-US" sz="3600" dirty="0">
                          <a:effectLst/>
                        </a:rPr>
                        <a:t> </a:t>
                      </a:r>
                      <a:r>
                        <a:rPr lang="en-US" sz="3600" dirty="0" err="1">
                          <a:effectLst/>
                        </a:rPr>
                        <a:t>nghị</a:t>
                      </a:r>
                      <a:r>
                        <a:rPr lang="en-US" sz="3600" dirty="0">
                          <a:effectLst/>
                        </a:rPr>
                        <a:t> </a:t>
                      </a:r>
                      <a:r>
                        <a:rPr lang="en-US" sz="3600" dirty="0" err="1">
                          <a:effectLst/>
                        </a:rPr>
                        <a:t>truyền</a:t>
                      </a:r>
                      <a:r>
                        <a:rPr lang="en-US" sz="3600" dirty="0">
                          <a:effectLst/>
                        </a:rPr>
                        <a:t> </a:t>
                      </a:r>
                      <a:r>
                        <a:rPr lang="en-US" sz="3600" dirty="0" err="1">
                          <a:effectLst/>
                        </a:rPr>
                        <a:t>hình</a:t>
                      </a:r>
                      <a:r>
                        <a:rPr lang="en-US" sz="3600" dirty="0">
                          <a:effectLst/>
                        </a:rPr>
                        <a:t> </a:t>
                      </a:r>
                      <a:r>
                        <a:rPr lang="en-US" sz="3600" dirty="0" err="1">
                          <a:effectLst/>
                        </a:rPr>
                        <a:t>là</a:t>
                      </a:r>
                      <a:r>
                        <a:rPr lang="en-US" sz="3600" dirty="0">
                          <a:effectLst/>
                        </a:rPr>
                        <a:t> </a:t>
                      </a:r>
                      <a:r>
                        <a:rPr lang="en-US" sz="3600" dirty="0" err="1">
                          <a:effectLst/>
                        </a:rPr>
                        <a:t>gì</a:t>
                      </a:r>
                      <a:r>
                        <a:rPr lang="en-US" sz="3600" dirty="0">
                          <a:effectLst/>
                        </a:rPr>
                        <a:t>?</a:t>
                      </a:r>
                    </a:p>
                    <a:p>
                      <a:pPr>
                        <a:lnSpc>
                          <a:spcPct val="107000"/>
                        </a:lnSpc>
                      </a:pPr>
                      <a:r>
                        <a:rPr lang="en-US" sz="3600" dirty="0">
                          <a:effectLst/>
                        </a:rPr>
                        <a:t>- </a:t>
                      </a:r>
                      <a:r>
                        <a:rPr lang="en-US" sz="3600" dirty="0" err="1">
                          <a:effectLst/>
                        </a:rPr>
                        <a:t>Những</a:t>
                      </a:r>
                      <a:r>
                        <a:rPr lang="en-US" sz="3600" dirty="0">
                          <a:effectLst/>
                        </a:rPr>
                        <a:t> </a:t>
                      </a:r>
                      <a:r>
                        <a:rPr lang="en-US" sz="3600" dirty="0" err="1">
                          <a:effectLst/>
                        </a:rPr>
                        <a:t>thiết</a:t>
                      </a:r>
                      <a:r>
                        <a:rPr lang="en-US" sz="3600" dirty="0">
                          <a:effectLst/>
                        </a:rPr>
                        <a:t> </a:t>
                      </a:r>
                      <a:r>
                        <a:rPr lang="en-US" sz="3600" dirty="0" err="1">
                          <a:effectLst/>
                        </a:rPr>
                        <a:t>bị</a:t>
                      </a:r>
                      <a:r>
                        <a:rPr lang="en-US" sz="3600" dirty="0">
                          <a:effectLst/>
                        </a:rPr>
                        <a:t> </a:t>
                      </a:r>
                      <a:r>
                        <a:rPr lang="en-US" sz="3600" dirty="0" err="1">
                          <a:effectLst/>
                        </a:rPr>
                        <a:t>nào</a:t>
                      </a:r>
                      <a:r>
                        <a:rPr lang="en-US" sz="3600" dirty="0">
                          <a:effectLst/>
                        </a:rPr>
                        <a:t> </a:t>
                      </a:r>
                      <a:r>
                        <a:rPr lang="en-US" sz="3600" dirty="0" err="1">
                          <a:effectLst/>
                        </a:rPr>
                        <a:t>cần</a:t>
                      </a:r>
                      <a:r>
                        <a:rPr lang="en-US" sz="3600" dirty="0">
                          <a:effectLst/>
                        </a:rPr>
                        <a:t> </a:t>
                      </a:r>
                      <a:r>
                        <a:rPr lang="en-US" sz="3600" dirty="0" err="1">
                          <a:effectLst/>
                        </a:rPr>
                        <a:t>thiết</a:t>
                      </a:r>
                      <a:r>
                        <a:rPr lang="en-US" sz="3600" dirty="0">
                          <a:effectLst/>
                        </a:rPr>
                        <a:t> </a:t>
                      </a:r>
                      <a:r>
                        <a:rPr lang="en-US" sz="3600" dirty="0" err="1">
                          <a:effectLst/>
                        </a:rPr>
                        <a:t>để</a:t>
                      </a:r>
                      <a:r>
                        <a:rPr lang="en-US" sz="3600" dirty="0">
                          <a:effectLst/>
                        </a:rPr>
                        <a:t> </a:t>
                      </a:r>
                      <a:r>
                        <a:rPr lang="en-US" sz="3600" dirty="0" err="1">
                          <a:effectLst/>
                        </a:rPr>
                        <a:t>tổ</a:t>
                      </a:r>
                      <a:r>
                        <a:rPr lang="en-US" sz="3600" dirty="0">
                          <a:effectLst/>
                        </a:rPr>
                        <a:t> </a:t>
                      </a:r>
                      <a:r>
                        <a:rPr lang="en-US" sz="3600" dirty="0" err="1">
                          <a:effectLst/>
                        </a:rPr>
                        <a:t>chức</a:t>
                      </a:r>
                      <a:r>
                        <a:rPr lang="en-US" sz="3600" dirty="0">
                          <a:effectLst/>
                        </a:rPr>
                        <a:t> </a:t>
                      </a:r>
                      <a:r>
                        <a:rPr lang="en-US" sz="3600" dirty="0" err="1">
                          <a:effectLst/>
                        </a:rPr>
                        <a:t>hội</a:t>
                      </a:r>
                      <a:r>
                        <a:rPr lang="en-US" sz="3600" dirty="0">
                          <a:effectLst/>
                        </a:rPr>
                        <a:t> </a:t>
                      </a:r>
                      <a:r>
                        <a:rPr lang="en-US" sz="3600" dirty="0" err="1">
                          <a:effectLst/>
                        </a:rPr>
                        <a:t>nghị</a:t>
                      </a:r>
                      <a:r>
                        <a:rPr lang="en-US" sz="3600" dirty="0">
                          <a:effectLst/>
                        </a:rPr>
                        <a:t> </a:t>
                      </a:r>
                      <a:r>
                        <a:rPr lang="en-US" sz="3600" dirty="0" err="1">
                          <a:effectLst/>
                        </a:rPr>
                        <a:t>truyền</a:t>
                      </a:r>
                      <a:r>
                        <a:rPr lang="en-US" sz="3600" dirty="0">
                          <a:effectLst/>
                        </a:rPr>
                        <a:t> </a:t>
                      </a:r>
                      <a:r>
                        <a:rPr lang="en-US" sz="3600" dirty="0" err="1">
                          <a:effectLst/>
                        </a:rPr>
                        <a:t>hình</a:t>
                      </a:r>
                      <a:r>
                        <a:rPr lang="en-US" sz="3600" dirty="0">
                          <a:effectLst/>
                        </a:rPr>
                        <a:t>?</a:t>
                      </a:r>
                    </a:p>
                  </a:txBody>
                  <a:tcPr marL="68580" marR="68580" marT="9525" marB="0" anchor="ctr">
                    <a:noFill/>
                  </a:tcPr>
                </a:tc>
                <a:extLst>
                  <a:ext uri="{0D108BD9-81ED-4DB2-BD59-A6C34878D82A}">
                    <a16:rowId xmlns="" xmlns:a16="http://schemas.microsoft.com/office/drawing/2014/main" val="1650995278"/>
                  </a:ext>
                </a:extLst>
              </a:tr>
            </a:tbl>
          </a:graphicData>
        </a:graphic>
      </p:graphicFrame>
    </p:spTree>
    <p:extLst>
      <p:ext uri="{BB962C8B-B14F-4D97-AF65-F5344CB8AC3E}">
        <p14:creationId xmlns:p14="http://schemas.microsoft.com/office/powerpoint/2010/main" val="2466028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591D6A37-A661-5222-82E8-9A9658A129E9}"/>
              </a:ext>
            </a:extLst>
          </p:cNvPr>
          <p:cNvSpPr>
            <a:spLocks noGrp="1"/>
          </p:cNvSpPr>
          <p:nvPr>
            <p:ph type="body" sz="quarter" idx="13"/>
          </p:nvPr>
        </p:nvSpPr>
        <p:spPr>
          <a:xfrm>
            <a:off x="239424" y="825965"/>
            <a:ext cx="9784733" cy="777996"/>
          </a:xfrm>
        </p:spPr>
        <p:txBody>
          <a:bodyPr>
            <a:normAutofit fontScale="92500"/>
          </a:bodyPr>
          <a:lstStyle/>
          <a:p>
            <a:r>
              <a:rPr lang="en-US" sz="3200" b="1" dirty="0" err="1">
                <a:solidFill>
                  <a:srgbClr val="FF0000"/>
                </a:solidFill>
                <a:effectLst/>
                <a:latin typeface="Times New Roman" panose="02020603050405020304" pitchFamily="18" charset="0"/>
                <a:ea typeface="Times New Roman" panose="02020603050405020304" pitchFamily="18" charset="0"/>
              </a:rPr>
              <a:t>Một</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số</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chương</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trình</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ứng</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dụng</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cho</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hội</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nghị</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truyền</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hình</a:t>
            </a:r>
            <a:r>
              <a:rPr lang="en-US" sz="3200" b="1" dirty="0">
                <a:solidFill>
                  <a:srgbClr val="FF0000"/>
                </a:solidFill>
                <a:effectLst/>
                <a:latin typeface="Times New Roman" panose="02020603050405020304" pitchFamily="18" charset="0"/>
                <a:ea typeface="Times New Roman" panose="02020603050405020304" pitchFamily="18" charset="0"/>
              </a:rPr>
              <a:t> </a:t>
            </a:r>
            <a:endParaRPr lang="en-GB" sz="3600" dirty="0">
              <a:solidFill>
                <a:srgbClr val="FF0000"/>
              </a:solidFill>
            </a:endParaRPr>
          </a:p>
        </p:txBody>
      </p:sp>
      <p:pic>
        <p:nvPicPr>
          <p:cNvPr id="5" name="Picture 4">
            <a:extLst>
              <a:ext uri="{FF2B5EF4-FFF2-40B4-BE49-F238E27FC236}">
                <a16:creationId xmlns="" xmlns:a16="http://schemas.microsoft.com/office/drawing/2014/main" id="{AA0A55AC-4E1C-6F71-DBEA-99EA063454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190" y="5213107"/>
            <a:ext cx="3147852" cy="1432242"/>
          </a:xfrm>
          <a:prstGeom prst="rect">
            <a:avLst/>
          </a:prstGeom>
        </p:spPr>
      </p:pic>
      <p:pic>
        <p:nvPicPr>
          <p:cNvPr id="6" name="Picture 5">
            <a:extLst>
              <a:ext uri="{FF2B5EF4-FFF2-40B4-BE49-F238E27FC236}">
                <a16:creationId xmlns="" xmlns:a16="http://schemas.microsoft.com/office/drawing/2014/main" id="{A09B4056-41E9-823A-CDA9-9F3A8B88F8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513" t="13860" r="16414" b="20702"/>
          <a:stretch/>
        </p:blipFill>
        <p:spPr>
          <a:xfrm>
            <a:off x="9007735" y="5315914"/>
            <a:ext cx="2999723" cy="1432242"/>
          </a:xfrm>
          <a:prstGeom prst="rect">
            <a:avLst/>
          </a:prstGeom>
        </p:spPr>
      </p:pic>
      <p:pic>
        <p:nvPicPr>
          <p:cNvPr id="7" name="Picture 6">
            <a:extLst>
              <a:ext uri="{FF2B5EF4-FFF2-40B4-BE49-F238E27FC236}">
                <a16:creationId xmlns="" xmlns:a16="http://schemas.microsoft.com/office/drawing/2014/main" id="{A5F4BEDB-F44E-AC00-568E-9719DC18A5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8165" y="5643037"/>
            <a:ext cx="2600898" cy="1150620"/>
          </a:xfrm>
          <a:prstGeom prst="rect">
            <a:avLst/>
          </a:prstGeom>
        </p:spPr>
      </p:pic>
      <p:pic>
        <p:nvPicPr>
          <p:cNvPr id="8" name="Picture 7">
            <a:extLst>
              <a:ext uri="{FF2B5EF4-FFF2-40B4-BE49-F238E27FC236}">
                <a16:creationId xmlns="" xmlns:a16="http://schemas.microsoft.com/office/drawing/2014/main" id="{16BE79C9-471A-FEC3-1EBC-3AAC3F8B6010}"/>
              </a:ext>
            </a:extLst>
          </p:cNvPr>
          <p:cNvPicPr>
            <a:picLocks noChangeAspect="1"/>
          </p:cNvPicPr>
          <p:nvPr/>
        </p:nvPicPr>
        <p:blipFill>
          <a:blip r:embed="rId5"/>
          <a:stretch>
            <a:fillRect/>
          </a:stretch>
        </p:blipFill>
        <p:spPr>
          <a:xfrm>
            <a:off x="6702298" y="5381049"/>
            <a:ext cx="1873904" cy="1432243"/>
          </a:xfrm>
          <a:prstGeom prst="rect">
            <a:avLst/>
          </a:prstGeom>
        </p:spPr>
      </p:pic>
      <p:pic>
        <p:nvPicPr>
          <p:cNvPr id="9" name="Picture 8">
            <a:extLst>
              <a:ext uri="{FF2B5EF4-FFF2-40B4-BE49-F238E27FC236}">
                <a16:creationId xmlns="" xmlns:a16="http://schemas.microsoft.com/office/drawing/2014/main" id="{A51F30BE-20E5-33F1-D5BE-17985A4E7609}"/>
              </a:ext>
            </a:extLst>
          </p:cNvPr>
          <p:cNvPicPr>
            <a:picLocks noChangeAspect="1"/>
          </p:cNvPicPr>
          <p:nvPr/>
        </p:nvPicPr>
        <p:blipFill>
          <a:blip r:embed="rId6"/>
          <a:stretch>
            <a:fillRect/>
          </a:stretch>
        </p:blipFill>
        <p:spPr>
          <a:xfrm>
            <a:off x="7952140" y="1603960"/>
            <a:ext cx="4055318" cy="3394759"/>
          </a:xfrm>
          <a:prstGeom prst="rect">
            <a:avLst/>
          </a:prstGeom>
        </p:spPr>
      </p:pic>
      <p:sp>
        <p:nvSpPr>
          <p:cNvPr id="11" name="TextBox 10">
            <a:extLst>
              <a:ext uri="{FF2B5EF4-FFF2-40B4-BE49-F238E27FC236}">
                <a16:creationId xmlns="" xmlns:a16="http://schemas.microsoft.com/office/drawing/2014/main" id="{5B4562A0-E6CF-47C3-732B-A9BF404E52AF}"/>
              </a:ext>
            </a:extLst>
          </p:cNvPr>
          <p:cNvSpPr txBox="1"/>
          <p:nvPr/>
        </p:nvSpPr>
        <p:spPr>
          <a:xfrm>
            <a:off x="532378" y="1349176"/>
            <a:ext cx="7106872" cy="4031873"/>
          </a:xfrm>
          <a:prstGeom prst="rect">
            <a:avLst/>
          </a:prstGeom>
          <a:solidFill>
            <a:schemeClr val="tx1">
              <a:lumMod val="95000"/>
            </a:schemeClr>
          </a:solidFill>
        </p:spPr>
        <p:txBody>
          <a:bodyPr wrap="square">
            <a:spAutoFit/>
          </a:bodyPr>
          <a:lstStyle/>
          <a:p>
            <a:pPr algn="just" fontAlgn="base"/>
            <a:r>
              <a:rPr lang="en-US" sz="3200" b="1" dirty="0">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Skype</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mềm</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nhắn</a:t>
            </a:r>
            <a:r>
              <a:rPr lang="en-US" sz="3200" b="1" dirty="0">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3200" b="1" dirty="0" err="1">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3200" b="1" dirty="0">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3200" b="1" dirty="0">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3200" b="1" dirty="0">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b="1" dirty="0">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3200" b="1" dirty="0">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 video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miễn</a:t>
            </a:r>
            <a:r>
              <a:rPr lang="en-US" sz="3200" b="1" dirty="0">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phí</a:t>
            </a:r>
            <a:r>
              <a:rPr lang="en-US" sz="3200" b="1" dirty="0">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được phát triển bởi Skype Technologies, ra mắt đầu tiên vào năm 2003</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skype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hỗ</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trợ</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3200" b="1" dirty="0">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3200" b="1" dirty="0">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hỗ</a:t>
            </a:r>
            <a:r>
              <a:rPr lang="en-US" sz="3200" b="1" dirty="0">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trợ</a:t>
            </a:r>
            <a:r>
              <a:rPr lang="en-US" sz="3200" b="1" dirty="0">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b="1" dirty="0">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họp</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endParaRPr lang="en-GB"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842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591D6A37-A661-5222-82E8-9A9658A129E9}"/>
              </a:ext>
            </a:extLst>
          </p:cNvPr>
          <p:cNvSpPr>
            <a:spLocks noGrp="1"/>
          </p:cNvSpPr>
          <p:nvPr>
            <p:ph type="body" sz="quarter" idx="13"/>
          </p:nvPr>
        </p:nvSpPr>
        <p:spPr>
          <a:xfrm>
            <a:off x="465882" y="775995"/>
            <a:ext cx="9784733" cy="777996"/>
          </a:xfrm>
        </p:spPr>
        <p:txBody>
          <a:bodyPr>
            <a:normAutofit fontScale="92500"/>
          </a:bodyPr>
          <a:lstStyle/>
          <a:p>
            <a:r>
              <a:rPr lang="en-US" sz="3200" b="1" dirty="0" err="1">
                <a:solidFill>
                  <a:srgbClr val="FF0000"/>
                </a:solidFill>
                <a:effectLst/>
                <a:latin typeface="Times New Roman" panose="02020603050405020304" pitchFamily="18" charset="0"/>
                <a:ea typeface="Times New Roman" panose="02020603050405020304" pitchFamily="18" charset="0"/>
              </a:rPr>
              <a:t>Một</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số</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chương</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trình</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ứng</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dụng</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cho</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hội</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nghị</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truyền</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smtClean="0">
                <a:solidFill>
                  <a:srgbClr val="FF0000"/>
                </a:solidFill>
                <a:effectLst/>
                <a:latin typeface="Times New Roman" panose="02020603050405020304" pitchFamily="18" charset="0"/>
                <a:ea typeface="Times New Roman" panose="02020603050405020304" pitchFamily="18" charset="0"/>
              </a:rPr>
              <a:t>hình</a:t>
            </a:r>
            <a:endParaRPr lang="en-GB" sz="3600" dirty="0">
              <a:solidFill>
                <a:srgbClr val="FF0000"/>
              </a:solidFill>
            </a:endParaRPr>
          </a:p>
        </p:txBody>
      </p:sp>
      <p:pic>
        <p:nvPicPr>
          <p:cNvPr id="5" name="Picture 4">
            <a:extLst>
              <a:ext uri="{FF2B5EF4-FFF2-40B4-BE49-F238E27FC236}">
                <a16:creationId xmlns="" xmlns:a16="http://schemas.microsoft.com/office/drawing/2014/main" id="{AA0A55AC-4E1C-6F71-DBEA-99EA063454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190" y="5213107"/>
            <a:ext cx="3147852" cy="1432242"/>
          </a:xfrm>
          <a:prstGeom prst="rect">
            <a:avLst/>
          </a:prstGeom>
        </p:spPr>
      </p:pic>
      <p:pic>
        <p:nvPicPr>
          <p:cNvPr id="6" name="Picture 5">
            <a:extLst>
              <a:ext uri="{FF2B5EF4-FFF2-40B4-BE49-F238E27FC236}">
                <a16:creationId xmlns="" xmlns:a16="http://schemas.microsoft.com/office/drawing/2014/main" id="{A09B4056-41E9-823A-CDA9-9F3A8B88F8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513" t="13860" r="16414" b="20702"/>
          <a:stretch/>
        </p:blipFill>
        <p:spPr>
          <a:xfrm>
            <a:off x="9007735" y="5315914"/>
            <a:ext cx="2999723" cy="1432242"/>
          </a:xfrm>
          <a:prstGeom prst="rect">
            <a:avLst/>
          </a:prstGeom>
        </p:spPr>
      </p:pic>
      <p:pic>
        <p:nvPicPr>
          <p:cNvPr id="7" name="Picture 6">
            <a:extLst>
              <a:ext uri="{FF2B5EF4-FFF2-40B4-BE49-F238E27FC236}">
                <a16:creationId xmlns="" xmlns:a16="http://schemas.microsoft.com/office/drawing/2014/main" id="{A5F4BEDB-F44E-AC00-568E-9719DC18A5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8165" y="5643037"/>
            <a:ext cx="2600898" cy="1150620"/>
          </a:xfrm>
          <a:prstGeom prst="rect">
            <a:avLst/>
          </a:prstGeom>
        </p:spPr>
      </p:pic>
      <p:pic>
        <p:nvPicPr>
          <p:cNvPr id="8" name="Picture 7">
            <a:extLst>
              <a:ext uri="{FF2B5EF4-FFF2-40B4-BE49-F238E27FC236}">
                <a16:creationId xmlns="" xmlns:a16="http://schemas.microsoft.com/office/drawing/2014/main" id="{16BE79C9-471A-FEC3-1EBC-3AAC3F8B6010}"/>
              </a:ext>
            </a:extLst>
          </p:cNvPr>
          <p:cNvPicPr>
            <a:picLocks noChangeAspect="1"/>
          </p:cNvPicPr>
          <p:nvPr/>
        </p:nvPicPr>
        <p:blipFill>
          <a:blip r:embed="rId5"/>
          <a:stretch>
            <a:fillRect/>
          </a:stretch>
        </p:blipFill>
        <p:spPr>
          <a:xfrm>
            <a:off x="6702298" y="5381049"/>
            <a:ext cx="1873904" cy="1432243"/>
          </a:xfrm>
          <a:prstGeom prst="rect">
            <a:avLst/>
          </a:prstGeom>
        </p:spPr>
      </p:pic>
      <p:pic>
        <p:nvPicPr>
          <p:cNvPr id="2" name="Picture 1">
            <a:extLst>
              <a:ext uri="{FF2B5EF4-FFF2-40B4-BE49-F238E27FC236}">
                <a16:creationId xmlns="" xmlns:a16="http://schemas.microsoft.com/office/drawing/2014/main" id="{7B65E1E1-0B52-C16B-99B3-04F6CF77EF8F}"/>
              </a:ext>
            </a:extLst>
          </p:cNvPr>
          <p:cNvPicPr>
            <a:picLocks noChangeAspect="1"/>
          </p:cNvPicPr>
          <p:nvPr/>
        </p:nvPicPr>
        <p:blipFill>
          <a:blip r:embed="rId6"/>
          <a:stretch>
            <a:fillRect/>
          </a:stretch>
        </p:blipFill>
        <p:spPr>
          <a:xfrm>
            <a:off x="9093199" y="1164993"/>
            <a:ext cx="2999723" cy="4230810"/>
          </a:xfrm>
          <a:prstGeom prst="rect">
            <a:avLst/>
          </a:prstGeom>
        </p:spPr>
      </p:pic>
      <p:sp>
        <p:nvSpPr>
          <p:cNvPr id="3" name="TextBox 2">
            <a:extLst>
              <a:ext uri="{FF2B5EF4-FFF2-40B4-BE49-F238E27FC236}">
                <a16:creationId xmlns="" xmlns:a16="http://schemas.microsoft.com/office/drawing/2014/main" id="{884C8380-F5F3-72C7-561C-0BA4F56F90D3}"/>
              </a:ext>
            </a:extLst>
          </p:cNvPr>
          <p:cNvSpPr txBox="1"/>
          <p:nvPr/>
        </p:nvSpPr>
        <p:spPr>
          <a:xfrm>
            <a:off x="123191" y="1255590"/>
            <a:ext cx="8970010" cy="4093428"/>
          </a:xfrm>
          <a:prstGeom prst="rect">
            <a:avLst/>
          </a:prstGeom>
          <a:solidFill>
            <a:schemeClr val="tx1">
              <a:lumMod val="95000"/>
            </a:schemeClr>
          </a:solidFill>
        </p:spPr>
        <p:txBody>
          <a:bodyPr wrap="square">
            <a:spAutoFit/>
          </a:bodyPr>
          <a:lstStyle/>
          <a:p>
            <a:pPr algn="just"/>
            <a:r>
              <a:rPr lang="en-US" sz="2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Google </a:t>
            </a:r>
            <a:r>
              <a:rPr lang="en-US" sz="26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Hangout</a:t>
            </a:r>
            <a:r>
              <a:rPr lang="en-US" sz="2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solidFill>
                  <a:schemeClr val="bg1"/>
                </a:solidFill>
                <a:latin typeface="Times New Roman" panose="02020603050405020304" pitchFamily="18" charset="0"/>
                <a:cs typeface="Times New Roman" panose="02020603050405020304" pitchFamily="18" charset="0"/>
              </a:rPr>
              <a:t>là phần mềm họp trực tuyến cho phép người dùng tổ chức các cuộc họp, hội thảo từ xa được phát triển bởi </a:t>
            </a:r>
            <a:r>
              <a:rPr lang="vi-VN" sz="2600" b="1" dirty="0">
                <a:solidFill>
                  <a:schemeClr val="bg1"/>
                </a:solidFill>
                <a:latin typeface="Times New Roman" panose="02020603050405020304" pitchFamily="18" charset="0"/>
                <a:cs typeface="Times New Roman" panose="02020603050405020304" pitchFamily="18" charset="0"/>
              </a:rPr>
              <a:t>Google</a:t>
            </a:r>
            <a:r>
              <a:rPr lang="en-GB" sz="2600" dirty="0">
                <a:solidFill>
                  <a:schemeClr val="bg1"/>
                </a:solidFill>
                <a:latin typeface="Times New Roman" panose="02020603050405020304" pitchFamily="18" charset="0"/>
                <a:cs typeface="Times New Roman" panose="02020603050405020304" pitchFamily="18" charset="0"/>
              </a:rPr>
              <a:t>. </a:t>
            </a:r>
            <a:r>
              <a:rPr lang="vi-VN" sz="2600" dirty="0">
                <a:solidFill>
                  <a:schemeClr val="bg1"/>
                </a:solidFill>
                <a:latin typeface="Times New Roman" panose="02020603050405020304" pitchFamily="18" charset="0"/>
                <a:cs typeface="Times New Roman" panose="02020603050405020304" pitchFamily="18" charset="0"/>
              </a:rPr>
              <a:t>Ngoài tính năng chat, gọi điện thoại, gọi video, phần mềm </a:t>
            </a:r>
            <a:r>
              <a:rPr lang="vi-VN" sz="2600" b="1" dirty="0">
                <a:solidFill>
                  <a:schemeClr val="bg1"/>
                </a:solidFill>
                <a:latin typeface="Times New Roman" panose="02020603050405020304" pitchFamily="18" charset="0"/>
                <a:cs typeface="Times New Roman" panose="02020603050405020304" pitchFamily="18" charset="0"/>
              </a:rPr>
              <a:t>Google Hangouts Meet </a:t>
            </a:r>
            <a:r>
              <a:rPr lang="vi-VN" sz="2600" dirty="0">
                <a:solidFill>
                  <a:schemeClr val="bg1"/>
                </a:solidFill>
                <a:latin typeface="Times New Roman" panose="02020603050405020304" pitchFamily="18" charset="0"/>
                <a:cs typeface="Times New Roman" panose="02020603050405020304" pitchFamily="18" charset="0"/>
              </a:rPr>
              <a:t>còn cập nhật thêm nhiều tính năng mới như:</a:t>
            </a:r>
          </a:p>
          <a:p>
            <a:pPr marL="342900" indent="-342900" algn="just">
              <a:buFontTx/>
              <a:buChar char="-"/>
            </a:pPr>
            <a:r>
              <a:rPr lang="vi-VN" sz="2600" b="1" dirty="0">
                <a:solidFill>
                  <a:srgbClr val="0070C0"/>
                </a:solidFill>
                <a:latin typeface="Times New Roman" panose="02020603050405020304" pitchFamily="18" charset="0"/>
                <a:cs typeface="Times New Roman" panose="02020603050405020304" pitchFamily="18" charset="0"/>
              </a:rPr>
              <a:t>Cho phép chia sẻ link </a:t>
            </a:r>
            <a:r>
              <a:rPr lang="vi-VN" sz="2600" dirty="0">
                <a:solidFill>
                  <a:schemeClr val="bg1"/>
                </a:solidFill>
                <a:latin typeface="Times New Roman" panose="02020603050405020304" pitchFamily="18" charset="0"/>
                <a:cs typeface="Times New Roman" panose="02020603050405020304" pitchFamily="18" charset="0"/>
              </a:rPr>
              <a:t>để nhiều người cùng tham gia </a:t>
            </a:r>
            <a:endParaRPr lang="en-GB" sz="2600" dirty="0">
              <a:solidFill>
                <a:schemeClr val="bg1"/>
              </a:solidFill>
              <a:latin typeface="Times New Roman" panose="02020603050405020304" pitchFamily="18" charset="0"/>
              <a:cs typeface="Times New Roman" panose="02020603050405020304" pitchFamily="18" charset="0"/>
            </a:endParaRPr>
          </a:p>
          <a:p>
            <a:pPr marL="342900" indent="-342900" algn="just">
              <a:buFontTx/>
              <a:buChar char="-"/>
            </a:pPr>
            <a:r>
              <a:rPr lang="vi-VN" sz="2600" dirty="0">
                <a:solidFill>
                  <a:schemeClr val="bg1"/>
                </a:solidFill>
                <a:latin typeface="Times New Roman" panose="02020603050405020304" pitchFamily="18" charset="0"/>
                <a:cs typeface="Times New Roman" panose="02020603050405020304" pitchFamily="18" charset="0"/>
              </a:rPr>
              <a:t>Có thể </a:t>
            </a:r>
            <a:r>
              <a:rPr lang="vi-VN" sz="2600" b="1" dirty="0">
                <a:solidFill>
                  <a:srgbClr val="0070C0"/>
                </a:solidFill>
                <a:latin typeface="Times New Roman" panose="02020603050405020304" pitchFamily="18" charset="0"/>
                <a:cs typeface="Times New Roman" panose="02020603050405020304" pitchFamily="18" charset="0"/>
              </a:rPr>
              <a:t>gọi khi đang di chuyển bằng thiết bị di động</a:t>
            </a:r>
            <a:r>
              <a:rPr lang="vi-VN" sz="2600" dirty="0">
                <a:solidFill>
                  <a:schemeClr val="bg1"/>
                </a:solidFill>
                <a:latin typeface="Times New Roman" panose="02020603050405020304" pitchFamily="18" charset="0"/>
                <a:cs typeface="Times New Roman" panose="02020603050405020304" pitchFamily="18" charset="0"/>
              </a:rPr>
              <a:t>.</a:t>
            </a:r>
            <a:endParaRPr lang="en-GB" sz="2600" dirty="0">
              <a:solidFill>
                <a:schemeClr val="bg1"/>
              </a:solidFill>
              <a:latin typeface="Times New Roman" panose="02020603050405020304" pitchFamily="18" charset="0"/>
              <a:cs typeface="Times New Roman" panose="02020603050405020304" pitchFamily="18" charset="0"/>
            </a:endParaRPr>
          </a:p>
          <a:p>
            <a:pPr marL="342900" indent="-342900" algn="just">
              <a:buFontTx/>
              <a:buChar char="-"/>
            </a:pPr>
            <a:r>
              <a:rPr lang="vi-VN" sz="2600" dirty="0">
                <a:solidFill>
                  <a:schemeClr val="bg1"/>
                </a:solidFill>
                <a:latin typeface="Times New Roman" panose="02020603050405020304" pitchFamily="18" charset="0"/>
                <a:cs typeface="Times New Roman" panose="02020603050405020304" pitchFamily="18" charset="0"/>
              </a:rPr>
              <a:t>Số lượng người tham gia tối đa lên đến </a:t>
            </a:r>
            <a:r>
              <a:rPr lang="vi-VN" sz="2600" b="1" dirty="0">
                <a:solidFill>
                  <a:srgbClr val="0070C0"/>
                </a:solidFill>
                <a:latin typeface="Times New Roman" panose="02020603050405020304" pitchFamily="18" charset="0"/>
                <a:cs typeface="Times New Roman" panose="02020603050405020304" pitchFamily="18" charset="0"/>
              </a:rPr>
              <a:t>100 người </a:t>
            </a:r>
            <a:r>
              <a:rPr lang="vi-VN" sz="2600" dirty="0">
                <a:solidFill>
                  <a:schemeClr val="bg1"/>
                </a:solidFill>
                <a:latin typeface="Times New Roman" panose="02020603050405020304" pitchFamily="18" charset="0"/>
                <a:cs typeface="Times New Roman" panose="02020603050405020304" pitchFamily="18" charset="0"/>
              </a:rPr>
              <a:t>và </a:t>
            </a:r>
            <a:r>
              <a:rPr lang="vi-VN" sz="2600" b="1" dirty="0">
                <a:solidFill>
                  <a:srgbClr val="0070C0"/>
                </a:solidFill>
                <a:latin typeface="Times New Roman" panose="02020603050405020304" pitchFamily="18" charset="0"/>
                <a:cs typeface="Times New Roman" panose="02020603050405020304" pitchFamily="18" charset="0"/>
              </a:rPr>
              <a:t>không</a:t>
            </a:r>
            <a:r>
              <a:rPr lang="vi-VN" sz="2600" dirty="0">
                <a:solidFill>
                  <a:schemeClr val="bg1"/>
                </a:solidFill>
                <a:latin typeface="Times New Roman" panose="02020603050405020304" pitchFamily="18" charset="0"/>
                <a:cs typeface="Times New Roman" panose="02020603050405020304" pitchFamily="18" charset="0"/>
              </a:rPr>
              <a:t> </a:t>
            </a:r>
            <a:r>
              <a:rPr lang="vi-VN" sz="2600" b="1" dirty="0">
                <a:solidFill>
                  <a:srgbClr val="0070C0"/>
                </a:solidFill>
                <a:latin typeface="Times New Roman" panose="02020603050405020304" pitchFamily="18" charset="0"/>
                <a:cs typeface="Times New Roman" panose="02020603050405020304" pitchFamily="18" charset="0"/>
              </a:rPr>
              <a:t>giới hạn thời gian cuộc gọi</a:t>
            </a:r>
            <a:endParaRPr lang="en-GB" sz="2600" b="1" dirty="0">
              <a:solidFill>
                <a:srgbClr val="0070C0"/>
              </a:solidFill>
              <a:latin typeface="Times New Roman" panose="02020603050405020304" pitchFamily="18" charset="0"/>
              <a:cs typeface="Times New Roman" panose="02020603050405020304" pitchFamily="18" charset="0"/>
            </a:endParaRPr>
          </a:p>
          <a:p>
            <a:pPr marL="342900" indent="-342900" algn="just">
              <a:buFontTx/>
              <a:buChar char="-"/>
            </a:pPr>
            <a:r>
              <a:rPr lang="vi-VN" sz="2600" dirty="0">
                <a:solidFill>
                  <a:schemeClr val="bg1"/>
                </a:solidFill>
                <a:latin typeface="Times New Roman" panose="02020603050405020304" pitchFamily="18" charset="0"/>
                <a:cs typeface="Times New Roman" panose="02020603050405020304" pitchFamily="18" charset="0"/>
              </a:rPr>
              <a:t>Dễ dàng lên lịch các cuộc họp và chia sẻ với những người khác.</a:t>
            </a:r>
          </a:p>
        </p:txBody>
      </p:sp>
    </p:spTree>
    <p:extLst>
      <p:ext uri="{BB962C8B-B14F-4D97-AF65-F5344CB8AC3E}">
        <p14:creationId xmlns:p14="http://schemas.microsoft.com/office/powerpoint/2010/main" val="309006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591D6A37-A661-5222-82E8-9A9658A129E9}"/>
              </a:ext>
            </a:extLst>
          </p:cNvPr>
          <p:cNvSpPr>
            <a:spLocks noGrp="1"/>
          </p:cNvSpPr>
          <p:nvPr>
            <p:ph type="body" sz="quarter" idx="13"/>
          </p:nvPr>
        </p:nvSpPr>
        <p:spPr>
          <a:xfrm>
            <a:off x="239424" y="825965"/>
            <a:ext cx="9784733" cy="777996"/>
          </a:xfrm>
        </p:spPr>
        <p:txBody>
          <a:bodyPr>
            <a:normAutofit fontScale="92500"/>
          </a:bodyPr>
          <a:lstStyle/>
          <a:p>
            <a:r>
              <a:rPr lang="en-US" sz="3200" b="1" dirty="0" err="1">
                <a:solidFill>
                  <a:srgbClr val="FF0000"/>
                </a:solidFill>
                <a:effectLst/>
                <a:latin typeface="Times New Roman" panose="02020603050405020304" pitchFamily="18" charset="0"/>
                <a:ea typeface="Times New Roman" panose="02020603050405020304" pitchFamily="18" charset="0"/>
              </a:rPr>
              <a:t>Một</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số</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chương</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trình</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ứng</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dụng</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cho</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hội</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nghị</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truyền</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hình</a:t>
            </a:r>
            <a:r>
              <a:rPr lang="en-US" sz="3200" b="1" dirty="0">
                <a:solidFill>
                  <a:srgbClr val="FF0000"/>
                </a:solidFill>
                <a:effectLst/>
                <a:latin typeface="Times New Roman" panose="02020603050405020304" pitchFamily="18" charset="0"/>
                <a:ea typeface="Times New Roman" panose="02020603050405020304" pitchFamily="18" charset="0"/>
              </a:rPr>
              <a:t> </a:t>
            </a:r>
            <a:endParaRPr lang="en-GB" sz="3600" dirty="0">
              <a:solidFill>
                <a:srgbClr val="FF0000"/>
              </a:solidFill>
            </a:endParaRPr>
          </a:p>
        </p:txBody>
      </p:sp>
      <p:pic>
        <p:nvPicPr>
          <p:cNvPr id="5" name="Picture 4">
            <a:extLst>
              <a:ext uri="{FF2B5EF4-FFF2-40B4-BE49-F238E27FC236}">
                <a16:creationId xmlns="" xmlns:a16="http://schemas.microsoft.com/office/drawing/2014/main" id="{AA0A55AC-4E1C-6F71-DBEA-99EA063454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190" y="5213107"/>
            <a:ext cx="3147852" cy="1432242"/>
          </a:xfrm>
          <a:prstGeom prst="rect">
            <a:avLst/>
          </a:prstGeom>
        </p:spPr>
      </p:pic>
      <p:pic>
        <p:nvPicPr>
          <p:cNvPr id="6" name="Picture 5">
            <a:extLst>
              <a:ext uri="{FF2B5EF4-FFF2-40B4-BE49-F238E27FC236}">
                <a16:creationId xmlns="" xmlns:a16="http://schemas.microsoft.com/office/drawing/2014/main" id="{A09B4056-41E9-823A-CDA9-9F3A8B88F8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513" t="13860" r="16414" b="20702"/>
          <a:stretch/>
        </p:blipFill>
        <p:spPr>
          <a:xfrm>
            <a:off x="9007735" y="5315914"/>
            <a:ext cx="2999723" cy="1432242"/>
          </a:xfrm>
          <a:prstGeom prst="rect">
            <a:avLst/>
          </a:prstGeom>
        </p:spPr>
      </p:pic>
      <p:pic>
        <p:nvPicPr>
          <p:cNvPr id="7" name="Picture 6">
            <a:extLst>
              <a:ext uri="{FF2B5EF4-FFF2-40B4-BE49-F238E27FC236}">
                <a16:creationId xmlns="" xmlns:a16="http://schemas.microsoft.com/office/drawing/2014/main" id="{A5F4BEDB-F44E-AC00-568E-9719DC18A5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8165" y="5643037"/>
            <a:ext cx="2600898" cy="1150620"/>
          </a:xfrm>
          <a:prstGeom prst="rect">
            <a:avLst/>
          </a:prstGeom>
        </p:spPr>
      </p:pic>
      <p:pic>
        <p:nvPicPr>
          <p:cNvPr id="8" name="Picture 7">
            <a:extLst>
              <a:ext uri="{FF2B5EF4-FFF2-40B4-BE49-F238E27FC236}">
                <a16:creationId xmlns="" xmlns:a16="http://schemas.microsoft.com/office/drawing/2014/main" id="{16BE79C9-471A-FEC3-1EBC-3AAC3F8B6010}"/>
              </a:ext>
            </a:extLst>
          </p:cNvPr>
          <p:cNvPicPr>
            <a:picLocks noChangeAspect="1"/>
          </p:cNvPicPr>
          <p:nvPr/>
        </p:nvPicPr>
        <p:blipFill>
          <a:blip r:embed="rId5"/>
          <a:stretch>
            <a:fillRect/>
          </a:stretch>
        </p:blipFill>
        <p:spPr>
          <a:xfrm>
            <a:off x="6702298" y="5381049"/>
            <a:ext cx="1873904" cy="1432243"/>
          </a:xfrm>
          <a:prstGeom prst="rect">
            <a:avLst/>
          </a:prstGeom>
        </p:spPr>
      </p:pic>
      <p:sp>
        <p:nvSpPr>
          <p:cNvPr id="3" name="TextBox 2">
            <a:extLst>
              <a:ext uri="{FF2B5EF4-FFF2-40B4-BE49-F238E27FC236}">
                <a16:creationId xmlns="" xmlns:a16="http://schemas.microsoft.com/office/drawing/2014/main" id="{884C8380-F5F3-72C7-561C-0BA4F56F90D3}"/>
              </a:ext>
            </a:extLst>
          </p:cNvPr>
          <p:cNvSpPr txBox="1"/>
          <p:nvPr/>
        </p:nvSpPr>
        <p:spPr>
          <a:xfrm>
            <a:off x="367539" y="1475949"/>
            <a:ext cx="7059421" cy="3293209"/>
          </a:xfrm>
          <a:prstGeom prst="rect">
            <a:avLst/>
          </a:prstGeom>
          <a:solidFill>
            <a:schemeClr val="tx1">
              <a:lumMod val="95000"/>
            </a:schemeClr>
          </a:solidFill>
        </p:spPr>
        <p:txBody>
          <a:bodyPr wrap="square">
            <a:spAutoFit/>
          </a:bodyPr>
          <a:lstStyle/>
          <a:p>
            <a:pPr algn="just" fontAlgn="base"/>
            <a:r>
              <a:rPr lang="en-US" sz="4000" b="1" dirty="0">
                <a:solidFill>
                  <a:srgbClr val="005DBA"/>
                </a:solidFill>
                <a:latin typeface="Times New Roman" panose="02020603050405020304" pitchFamily="18" charset="0"/>
                <a:ea typeface="Times New Roman" panose="02020603050405020304" pitchFamily="18" charset="0"/>
                <a:cs typeface="Times New Roman" panose="02020603050405020304" pitchFamily="18" charset="0"/>
              </a:rPr>
              <a:t>Zoom: </a:t>
            </a:r>
            <a:r>
              <a:rPr lang="en-US" sz="2800" dirty="0">
                <a:solidFill>
                  <a:schemeClr val="bg1"/>
                </a:solidFill>
              </a:rPr>
              <a:t>Zoom meetings </a:t>
            </a:r>
            <a:r>
              <a:rPr lang="en-US" sz="2800" dirty="0" err="1">
                <a:solidFill>
                  <a:schemeClr val="bg1"/>
                </a:solidFill>
              </a:rPr>
              <a:t>tạo</a:t>
            </a:r>
            <a:r>
              <a:rPr lang="en-US" sz="2800" dirty="0">
                <a:solidFill>
                  <a:schemeClr val="bg1"/>
                </a:solidFill>
              </a:rPr>
              <a:t> </a:t>
            </a:r>
            <a:r>
              <a:rPr lang="en-US" sz="2800" dirty="0" err="1">
                <a:solidFill>
                  <a:schemeClr val="bg1"/>
                </a:solidFill>
              </a:rPr>
              <a:t>ra</a:t>
            </a:r>
            <a:r>
              <a:rPr lang="en-US" sz="2800" dirty="0">
                <a:solidFill>
                  <a:schemeClr val="bg1"/>
                </a:solidFill>
              </a:rPr>
              <a:t> </a:t>
            </a:r>
            <a:r>
              <a:rPr lang="en-US" sz="2800" dirty="0" err="1">
                <a:solidFill>
                  <a:schemeClr val="bg1"/>
                </a:solidFill>
              </a:rPr>
              <a:t>những</a:t>
            </a:r>
            <a:r>
              <a:rPr lang="en-US" sz="2800" dirty="0">
                <a:solidFill>
                  <a:schemeClr val="bg1"/>
                </a:solidFill>
              </a:rPr>
              <a:t> </a:t>
            </a:r>
            <a:r>
              <a:rPr lang="en-US" sz="2800" dirty="0" err="1">
                <a:solidFill>
                  <a:schemeClr val="bg1"/>
                </a:solidFill>
              </a:rPr>
              <a:t>cuộc</a:t>
            </a:r>
            <a:r>
              <a:rPr lang="en-US" sz="2800" dirty="0">
                <a:solidFill>
                  <a:schemeClr val="bg1"/>
                </a:solidFill>
              </a:rPr>
              <a:t> </a:t>
            </a:r>
            <a:r>
              <a:rPr lang="en-US" sz="2800" dirty="0" err="1">
                <a:solidFill>
                  <a:schemeClr val="bg1"/>
                </a:solidFill>
              </a:rPr>
              <a:t>họp</a:t>
            </a:r>
            <a:r>
              <a:rPr lang="en-US" sz="2800" dirty="0">
                <a:solidFill>
                  <a:schemeClr val="bg1"/>
                </a:solidFill>
              </a:rPr>
              <a:t> online </a:t>
            </a:r>
            <a:r>
              <a:rPr lang="en-US" sz="2800" dirty="0" err="1">
                <a:solidFill>
                  <a:schemeClr val="bg1"/>
                </a:solidFill>
              </a:rPr>
              <a:t>với</a:t>
            </a:r>
            <a:r>
              <a:rPr lang="en-US" sz="2800" dirty="0">
                <a:solidFill>
                  <a:schemeClr val="bg1"/>
                </a:solidFill>
              </a:rPr>
              <a:t> video </a:t>
            </a:r>
            <a:r>
              <a:rPr lang="en-US" sz="2800" dirty="0" err="1">
                <a:solidFill>
                  <a:schemeClr val="bg1"/>
                </a:solidFill>
              </a:rPr>
              <a:t>hoặc</a:t>
            </a:r>
            <a:r>
              <a:rPr lang="en-US" sz="2800" dirty="0">
                <a:solidFill>
                  <a:schemeClr val="bg1"/>
                </a:solidFill>
              </a:rPr>
              <a:t> voice </a:t>
            </a:r>
            <a:r>
              <a:rPr lang="en-US" sz="2800" dirty="0" err="1">
                <a:solidFill>
                  <a:schemeClr val="bg1"/>
                </a:solidFill>
              </a:rPr>
              <a:t>nhanh</a:t>
            </a:r>
            <a:r>
              <a:rPr lang="en-US" sz="2800" dirty="0">
                <a:solidFill>
                  <a:schemeClr val="bg1"/>
                </a:solidFill>
              </a:rPr>
              <a:t> </a:t>
            </a:r>
            <a:r>
              <a:rPr lang="en-US" sz="2800" dirty="0" err="1">
                <a:solidFill>
                  <a:schemeClr val="bg1"/>
                </a:solidFill>
              </a:rPr>
              <a:t>chóng</a:t>
            </a:r>
            <a:r>
              <a:rPr lang="en-US" sz="2800" dirty="0">
                <a:solidFill>
                  <a:schemeClr val="bg1"/>
                </a:solidFill>
              </a:rPr>
              <a:t>, </a:t>
            </a:r>
            <a:r>
              <a:rPr lang="en-US" sz="2800" dirty="0" err="1">
                <a:solidFill>
                  <a:schemeClr val="bg1"/>
                </a:solidFill>
              </a:rPr>
              <a:t>đơn</a:t>
            </a:r>
            <a:r>
              <a:rPr lang="en-US" sz="2800" dirty="0">
                <a:solidFill>
                  <a:schemeClr val="bg1"/>
                </a:solidFill>
              </a:rPr>
              <a:t> </a:t>
            </a:r>
            <a:r>
              <a:rPr lang="en-US" sz="2800" dirty="0" err="1">
                <a:solidFill>
                  <a:schemeClr val="bg1"/>
                </a:solidFill>
              </a:rPr>
              <a:t>giản</a:t>
            </a:r>
            <a:r>
              <a:rPr lang="en-US" sz="2800" dirty="0">
                <a:solidFill>
                  <a:schemeClr val="bg1"/>
                </a:solidFill>
              </a:rPr>
              <a:t>, ở </a:t>
            </a:r>
            <a:r>
              <a:rPr lang="en-US" sz="2800" dirty="0" err="1">
                <a:solidFill>
                  <a:schemeClr val="bg1"/>
                </a:solidFill>
              </a:rPr>
              <a:t>bất</a:t>
            </a:r>
            <a:r>
              <a:rPr lang="en-US" sz="2800" dirty="0">
                <a:solidFill>
                  <a:schemeClr val="bg1"/>
                </a:solidFill>
              </a:rPr>
              <a:t> </a:t>
            </a:r>
            <a:r>
              <a:rPr lang="en-US" sz="2800" dirty="0" err="1">
                <a:solidFill>
                  <a:schemeClr val="bg1"/>
                </a:solidFill>
              </a:rPr>
              <a:t>cứ</a:t>
            </a:r>
            <a:r>
              <a:rPr lang="en-US" sz="2800" dirty="0">
                <a:solidFill>
                  <a:schemeClr val="bg1"/>
                </a:solidFill>
              </a:rPr>
              <a:t> </a:t>
            </a:r>
            <a:r>
              <a:rPr lang="en-US" sz="2800" dirty="0" err="1">
                <a:solidFill>
                  <a:schemeClr val="bg1"/>
                </a:solidFill>
              </a:rPr>
              <a:t>đâu</a:t>
            </a:r>
            <a:r>
              <a:rPr lang="en-US" sz="2800" dirty="0">
                <a:solidFill>
                  <a:schemeClr val="bg1"/>
                </a:solidFill>
              </a:rPr>
              <a:t> </a:t>
            </a:r>
            <a:r>
              <a:rPr lang="en-US" sz="2800" dirty="0" err="1">
                <a:solidFill>
                  <a:schemeClr val="bg1"/>
                </a:solidFill>
              </a:rPr>
              <a:t>miễn</a:t>
            </a:r>
            <a:r>
              <a:rPr lang="en-US" sz="2800" dirty="0">
                <a:solidFill>
                  <a:schemeClr val="bg1"/>
                </a:solidFill>
              </a:rPr>
              <a:t> </a:t>
            </a:r>
            <a:r>
              <a:rPr lang="en-US" sz="2800" dirty="0" err="1">
                <a:solidFill>
                  <a:schemeClr val="bg1"/>
                </a:solidFill>
              </a:rPr>
              <a:t>là</a:t>
            </a:r>
            <a:r>
              <a:rPr lang="en-US" sz="2800" dirty="0">
                <a:solidFill>
                  <a:schemeClr val="bg1"/>
                </a:solidFill>
              </a:rPr>
              <a:t> </a:t>
            </a:r>
            <a:r>
              <a:rPr lang="en-US" sz="2800" dirty="0" err="1">
                <a:solidFill>
                  <a:schemeClr val="bg1"/>
                </a:solidFill>
              </a:rPr>
              <a:t>có</a:t>
            </a:r>
            <a:r>
              <a:rPr lang="en-US" sz="2800" dirty="0">
                <a:solidFill>
                  <a:schemeClr val="bg1"/>
                </a:solidFill>
              </a:rPr>
              <a:t> </a:t>
            </a:r>
            <a:r>
              <a:rPr lang="en-US" sz="2800" dirty="0" err="1">
                <a:solidFill>
                  <a:schemeClr val="bg1"/>
                </a:solidFill>
              </a:rPr>
              <a:t>kết</a:t>
            </a:r>
            <a:r>
              <a:rPr lang="en-US" sz="2800" dirty="0">
                <a:solidFill>
                  <a:schemeClr val="bg1"/>
                </a:solidFill>
              </a:rPr>
              <a:t> </a:t>
            </a:r>
            <a:r>
              <a:rPr lang="en-US" sz="2800" dirty="0" err="1">
                <a:solidFill>
                  <a:schemeClr val="bg1"/>
                </a:solidFill>
              </a:rPr>
              <a:t>nối</a:t>
            </a:r>
            <a:r>
              <a:rPr lang="en-US" sz="2800" dirty="0">
                <a:solidFill>
                  <a:schemeClr val="bg1"/>
                </a:solidFill>
              </a:rPr>
              <a:t> internet. </a:t>
            </a:r>
            <a:r>
              <a:rPr lang="en-US" sz="2800" dirty="0" err="1">
                <a:solidFill>
                  <a:schemeClr val="bg1"/>
                </a:solidFill>
              </a:rPr>
              <a:t>Dễ</a:t>
            </a:r>
            <a:r>
              <a:rPr lang="en-US" sz="2800" dirty="0">
                <a:solidFill>
                  <a:schemeClr val="bg1"/>
                </a:solidFill>
              </a:rPr>
              <a:t> </a:t>
            </a:r>
            <a:r>
              <a:rPr lang="en-US" sz="2800" dirty="0" err="1">
                <a:solidFill>
                  <a:schemeClr val="bg1"/>
                </a:solidFill>
              </a:rPr>
              <a:t>dàng</a:t>
            </a:r>
            <a:r>
              <a:rPr lang="en-US" sz="2800" dirty="0">
                <a:solidFill>
                  <a:schemeClr val="bg1"/>
                </a:solidFill>
              </a:rPr>
              <a:t> </a:t>
            </a:r>
            <a:r>
              <a:rPr lang="en-US" sz="2800" dirty="0" err="1">
                <a:solidFill>
                  <a:schemeClr val="bg1"/>
                </a:solidFill>
              </a:rPr>
              <a:t>cài</a:t>
            </a:r>
            <a:r>
              <a:rPr lang="en-US" sz="2800" dirty="0">
                <a:solidFill>
                  <a:schemeClr val="bg1"/>
                </a:solidFill>
              </a:rPr>
              <a:t> </a:t>
            </a:r>
            <a:r>
              <a:rPr lang="en-US" sz="2800" dirty="0" err="1">
                <a:solidFill>
                  <a:schemeClr val="bg1"/>
                </a:solidFill>
              </a:rPr>
              <a:t>đặt</a:t>
            </a:r>
            <a:r>
              <a:rPr lang="en-US" sz="2800" dirty="0">
                <a:solidFill>
                  <a:schemeClr val="bg1"/>
                </a:solidFill>
              </a:rPr>
              <a:t> </a:t>
            </a:r>
            <a:r>
              <a:rPr lang="en-US" sz="2800" dirty="0" err="1">
                <a:solidFill>
                  <a:schemeClr val="bg1"/>
                </a:solidFill>
              </a:rPr>
              <a:t>với</a:t>
            </a:r>
            <a:r>
              <a:rPr lang="en-US" sz="2800" dirty="0">
                <a:solidFill>
                  <a:schemeClr val="bg1"/>
                </a:solidFill>
              </a:rPr>
              <a:t> </a:t>
            </a:r>
            <a:r>
              <a:rPr lang="en-US" sz="2800" b="1" dirty="0" err="1">
                <a:solidFill>
                  <a:srgbClr val="0070C0"/>
                </a:solidFill>
              </a:rPr>
              <a:t>chất</a:t>
            </a:r>
            <a:r>
              <a:rPr lang="en-US" sz="2800" b="1" dirty="0">
                <a:solidFill>
                  <a:srgbClr val="0070C0"/>
                </a:solidFill>
              </a:rPr>
              <a:t> </a:t>
            </a:r>
            <a:r>
              <a:rPr lang="en-US" sz="2800" b="1" dirty="0" err="1">
                <a:solidFill>
                  <a:srgbClr val="0070C0"/>
                </a:solidFill>
              </a:rPr>
              <a:t>lượng</a:t>
            </a:r>
            <a:r>
              <a:rPr lang="en-US" sz="2800" b="1" dirty="0">
                <a:solidFill>
                  <a:srgbClr val="0070C0"/>
                </a:solidFill>
              </a:rPr>
              <a:t> </a:t>
            </a:r>
            <a:r>
              <a:rPr lang="en-US" sz="2800" b="1" dirty="0" err="1">
                <a:solidFill>
                  <a:srgbClr val="0070C0"/>
                </a:solidFill>
              </a:rPr>
              <a:t>rõ</a:t>
            </a:r>
            <a:r>
              <a:rPr lang="en-US" sz="2800" b="1" dirty="0">
                <a:solidFill>
                  <a:srgbClr val="0070C0"/>
                </a:solidFill>
              </a:rPr>
              <a:t> </a:t>
            </a:r>
            <a:r>
              <a:rPr lang="en-US" sz="2800" b="1" dirty="0" err="1">
                <a:solidFill>
                  <a:srgbClr val="0070C0"/>
                </a:solidFill>
              </a:rPr>
              <a:t>nét</a:t>
            </a:r>
            <a:r>
              <a:rPr lang="en-US" sz="2800" b="1" dirty="0">
                <a:solidFill>
                  <a:srgbClr val="0070C0"/>
                </a:solidFill>
              </a:rPr>
              <a:t>, </a:t>
            </a:r>
            <a:r>
              <a:rPr lang="en-US" sz="2800" b="1" dirty="0" err="1">
                <a:solidFill>
                  <a:srgbClr val="0070C0"/>
                </a:solidFill>
              </a:rPr>
              <a:t>mặt</a:t>
            </a:r>
            <a:r>
              <a:rPr lang="en-US" sz="2800" b="1" dirty="0">
                <a:solidFill>
                  <a:srgbClr val="0070C0"/>
                </a:solidFill>
              </a:rPr>
              <a:t> </a:t>
            </a:r>
            <a:r>
              <a:rPr lang="en-US" sz="2800" b="1" dirty="0" err="1">
                <a:solidFill>
                  <a:srgbClr val="0070C0"/>
                </a:solidFill>
              </a:rPr>
              <a:t>đối</a:t>
            </a:r>
            <a:r>
              <a:rPr lang="en-US" sz="2800" b="1" dirty="0">
                <a:solidFill>
                  <a:srgbClr val="0070C0"/>
                </a:solidFill>
              </a:rPr>
              <a:t> </a:t>
            </a:r>
            <a:r>
              <a:rPr lang="en-US" sz="2800" b="1" dirty="0" err="1">
                <a:solidFill>
                  <a:srgbClr val="0070C0"/>
                </a:solidFill>
              </a:rPr>
              <a:t>mặt</a:t>
            </a:r>
            <a:r>
              <a:rPr lang="en-US" sz="2800" b="1" dirty="0">
                <a:solidFill>
                  <a:srgbClr val="0070C0"/>
                </a:solidFill>
              </a:rPr>
              <a:t>, </a:t>
            </a:r>
            <a:r>
              <a:rPr lang="en-US" sz="2800" b="1" dirty="0" err="1">
                <a:solidFill>
                  <a:srgbClr val="0070C0"/>
                </a:solidFill>
              </a:rPr>
              <a:t>đồng</a:t>
            </a:r>
            <a:r>
              <a:rPr lang="en-US" sz="2800" b="1" dirty="0">
                <a:solidFill>
                  <a:srgbClr val="0070C0"/>
                </a:solidFill>
              </a:rPr>
              <a:t> </a:t>
            </a:r>
            <a:r>
              <a:rPr lang="en-US" sz="2800" b="1" dirty="0" err="1">
                <a:solidFill>
                  <a:srgbClr val="0070C0"/>
                </a:solidFill>
              </a:rPr>
              <a:t>thời</a:t>
            </a:r>
            <a:r>
              <a:rPr lang="en-US" sz="2800" b="1" dirty="0">
                <a:solidFill>
                  <a:srgbClr val="0070C0"/>
                </a:solidFill>
              </a:rPr>
              <a:t> </a:t>
            </a:r>
            <a:r>
              <a:rPr lang="en-US" sz="2800" b="1" dirty="0" err="1">
                <a:solidFill>
                  <a:srgbClr val="0070C0"/>
                </a:solidFill>
              </a:rPr>
              <a:t>còn</a:t>
            </a:r>
            <a:r>
              <a:rPr lang="en-US" sz="2800" b="1" dirty="0">
                <a:solidFill>
                  <a:srgbClr val="0070C0"/>
                </a:solidFill>
              </a:rPr>
              <a:t> </a:t>
            </a:r>
            <a:r>
              <a:rPr lang="en-US" sz="2800" b="1" dirty="0" err="1">
                <a:solidFill>
                  <a:srgbClr val="0070C0"/>
                </a:solidFill>
              </a:rPr>
              <a:t>có</a:t>
            </a:r>
            <a:r>
              <a:rPr lang="en-US" sz="2800" b="1" dirty="0">
                <a:solidFill>
                  <a:srgbClr val="0070C0"/>
                </a:solidFill>
              </a:rPr>
              <a:t> </a:t>
            </a:r>
            <a:r>
              <a:rPr lang="en-US" sz="2800" b="1" dirty="0" err="1">
                <a:solidFill>
                  <a:srgbClr val="0070C0"/>
                </a:solidFill>
              </a:rPr>
              <a:t>thêm</a:t>
            </a:r>
            <a:r>
              <a:rPr lang="en-US" sz="2800" b="1" dirty="0">
                <a:solidFill>
                  <a:srgbClr val="0070C0"/>
                </a:solidFill>
              </a:rPr>
              <a:t> </a:t>
            </a:r>
            <a:r>
              <a:rPr lang="en-US" sz="2800" b="1" dirty="0" err="1">
                <a:solidFill>
                  <a:srgbClr val="0070C0"/>
                </a:solidFill>
              </a:rPr>
              <a:t>tính</a:t>
            </a:r>
            <a:r>
              <a:rPr lang="en-US" sz="2800" b="1" dirty="0">
                <a:solidFill>
                  <a:srgbClr val="0070C0"/>
                </a:solidFill>
              </a:rPr>
              <a:t> </a:t>
            </a:r>
            <a:r>
              <a:rPr lang="en-US" sz="2800" b="1" dirty="0" err="1">
                <a:solidFill>
                  <a:srgbClr val="0070C0"/>
                </a:solidFill>
              </a:rPr>
              <a:t>năng</a:t>
            </a:r>
            <a:r>
              <a:rPr lang="en-US" sz="2800" b="1" dirty="0">
                <a:solidFill>
                  <a:srgbClr val="0070C0"/>
                </a:solidFill>
              </a:rPr>
              <a:t> chia </a:t>
            </a:r>
            <a:r>
              <a:rPr lang="en-US" sz="2800" b="1" dirty="0" err="1">
                <a:solidFill>
                  <a:srgbClr val="0070C0"/>
                </a:solidFill>
              </a:rPr>
              <a:t>sẻ</a:t>
            </a:r>
            <a:r>
              <a:rPr lang="en-US" sz="2800" b="1" dirty="0">
                <a:solidFill>
                  <a:srgbClr val="0070C0"/>
                </a:solidFill>
              </a:rPr>
              <a:t> video </a:t>
            </a:r>
            <a:r>
              <a:rPr lang="en-US" sz="2800" b="1" dirty="0" err="1">
                <a:solidFill>
                  <a:srgbClr val="0070C0"/>
                </a:solidFill>
              </a:rPr>
              <a:t>màn</a:t>
            </a:r>
            <a:r>
              <a:rPr lang="en-US" sz="2800" b="1" dirty="0">
                <a:solidFill>
                  <a:srgbClr val="0070C0"/>
                </a:solidFill>
              </a:rPr>
              <a:t> </a:t>
            </a:r>
            <a:r>
              <a:rPr lang="en-US" sz="2800" b="1" dirty="0" err="1">
                <a:solidFill>
                  <a:srgbClr val="0070C0"/>
                </a:solidFill>
              </a:rPr>
              <a:t>hình</a:t>
            </a:r>
            <a:r>
              <a:rPr lang="en-US" sz="2800" b="1" dirty="0">
                <a:solidFill>
                  <a:srgbClr val="0070C0"/>
                </a:solidFill>
              </a:rPr>
              <a:t> </a:t>
            </a:r>
            <a:r>
              <a:rPr lang="en-US" sz="2800" b="1" dirty="0" err="1">
                <a:solidFill>
                  <a:srgbClr val="0070C0"/>
                </a:solidFill>
              </a:rPr>
              <a:t>chất</a:t>
            </a:r>
            <a:r>
              <a:rPr lang="en-US" sz="2800" b="1" dirty="0">
                <a:solidFill>
                  <a:srgbClr val="0070C0"/>
                </a:solidFill>
              </a:rPr>
              <a:t> </a:t>
            </a:r>
            <a:r>
              <a:rPr lang="en-US" sz="2800" b="1" dirty="0" err="1">
                <a:solidFill>
                  <a:srgbClr val="0070C0"/>
                </a:solidFill>
              </a:rPr>
              <a:t>lượng</a:t>
            </a:r>
            <a:r>
              <a:rPr lang="en-US" sz="2800" b="1" dirty="0">
                <a:solidFill>
                  <a:srgbClr val="0070C0"/>
                </a:solidFill>
              </a:rPr>
              <a:t> </a:t>
            </a:r>
            <a:r>
              <a:rPr lang="en-US" sz="2800" b="1" dirty="0" err="1">
                <a:solidFill>
                  <a:srgbClr val="0070C0"/>
                </a:solidFill>
              </a:rPr>
              <a:t>cao</a:t>
            </a:r>
            <a:r>
              <a:rPr lang="en-US" sz="2800" b="1" dirty="0">
                <a:solidFill>
                  <a:srgbClr val="0070C0"/>
                </a:solidFill>
              </a:rPr>
              <a:t> </a:t>
            </a:r>
            <a:r>
              <a:rPr lang="en-US" sz="2800" b="1" dirty="0" err="1">
                <a:solidFill>
                  <a:srgbClr val="0070C0"/>
                </a:solidFill>
              </a:rPr>
              <a:t>và</a:t>
            </a:r>
            <a:r>
              <a:rPr lang="en-US" sz="2800" b="1" dirty="0">
                <a:solidFill>
                  <a:srgbClr val="0070C0"/>
                </a:solidFill>
              </a:rPr>
              <a:t> </a:t>
            </a:r>
            <a:r>
              <a:rPr lang="en-US" sz="2800" b="1" dirty="0" err="1">
                <a:solidFill>
                  <a:srgbClr val="0070C0"/>
                </a:solidFill>
              </a:rPr>
              <a:t>nhắn</a:t>
            </a:r>
            <a:r>
              <a:rPr lang="en-US" sz="2800" b="1" dirty="0">
                <a:solidFill>
                  <a:srgbClr val="0070C0"/>
                </a:solidFill>
              </a:rPr>
              <a:t> tin </a:t>
            </a:r>
            <a:r>
              <a:rPr lang="en-US" sz="2800" b="1" dirty="0" err="1">
                <a:solidFill>
                  <a:srgbClr val="0070C0"/>
                </a:solidFill>
              </a:rPr>
              <a:t>nhanh</a:t>
            </a:r>
            <a:endParaRPr lang="en-GB" sz="4000" b="1" dirty="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9" name="Picture 8">
            <a:extLst>
              <a:ext uri="{FF2B5EF4-FFF2-40B4-BE49-F238E27FC236}">
                <a16:creationId xmlns="" xmlns:a16="http://schemas.microsoft.com/office/drawing/2014/main" id="{C2E33657-9D32-3A8E-1D47-B17D55B4D6F7}"/>
              </a:ext>
            </a:extLst>
          </p:cNvPr>
          <p:cNvPicPr>
            <a:picLocks noChangeAspect="1"/>
          </p:cNvPicPr>
          <p:nvPr/>
        </p:nvPicPr>
        <p:blipFill>
          <a:blip r:embed="rId6"/>
          <a:stretch>
            <a:fillRect/>
          </a:stretch>
        </p:blipFill>
        <p:spPr>
          <a:xfrm>
            <a:off x="7639249" y="1942318"/>
            <a:ext cx="4437195" cy="3076722"/>
          </a:xfrm>
          <a:prstGeom prst="rect">
            <a:avLst/>
          </a:prstGeom>
        </p:spPr>
      </p:pic>
    </p:spTree>
    <p:extLst>
      <p:ext uri="{BB962C8B-B14F-4D97-AF65-F5344CB8AC3E}">
        <p14:creationId xmlns:p14="http://schemas.microsoft.com/office/powerpoint/2010/main" val="169931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EE64F4FD-8E27-0E07-C870-11EA181D77C4}"/>
              </a:ext>
            </a:extLst>
          </p:cNvPr>
          <p:cNvSpPr>
            <a:spLocks noGrp="1"/>
          </p:cNvSpPr>
          <p:nvPr>
            <p:ph type="body" sz="quarter" idx="13"/>
          </p:nvPr>
        </p:nvSpPr>
        <p:spPr>
          <a:xfrm>
            <a:off x="300384" y="836125"/>
            <a:ext cx="9784733" cy="777996"/>
          </a:xfrm>
        </p:spPr>
        <p:txBody>
          <a:bodyPr>
            <a:normAutofit/>
          </a:bodyPr>
          <a:lstStyle/>
          <a:p>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Sử</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dụng</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chương</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trình</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ứng</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dụng</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tổ</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chức</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hội</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nghị</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truyền</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hình</a:t>
            </a:r>
            <a:endParaRPr lang="en-GB" sz="3200" dirty="0">
              <a:solidFill>
                <a:srgbClr val="FF0000"/>
              </a:solidFill>
            </a:endParaRPr>
          </a:p>
        </p:txBody>
      </p:sp>
      <p:sp>
        <p:nvSpPr>
          <p:cNvPr id="4" name="TextBox 3">
            <a:extLst>
              <a:ext uri="{FF2B5EF4-FFF2-40B4-BE49-F238E27FC236}">
                <a16:creationId xmlns="" xmlns:a16="http://schemas.microsoft.com/office/drawing/2014/main" id="{CBF0926C-C576-A274-B2A2-DCCEB187CBFC}"/>
              </a:ext>
            </a:extLst>
          </p:cNvPr>
          <p:cNvSpPr txBox="1"/>
          <p:nvPr/>
        </p:nvSpPr>
        <p:spPr>
          <a:xfrm>
            <a:off x="589279" y="1719283"/>
            <a:ext cx="11155681" cy="3642023"/>
          </a:xfrm>
          <a:prstGeom prst="rect">
            <a:avLst/>
          </a:prstGeom>
          <a:noFill/>
        </p:spPr>
        <p:txBody>
          <a:bodyPr wrap="square">
            <a:spAutoFit/>
          </a:bodyPr>
          <a:lstStyle/>
          <a:p>
            <a:pPr algn="just">
              <a:spcAft>
                <a:spcPts val="75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Skype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hỗ</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computer hay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Tivi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US" sz="2800"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miễn</a:t>
            </a:r>
            <a:r>
              <a:rPr lang="en-US" sz="2800"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phí</a:t>
            </a:r>
            <a:r>
              <a:rPr lang="en-US" sz="2800"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100 </a:t>
            </a:r>
            <a:r>
              <a:rPr lang="en-US" sz="2800"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sang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endParaRPr lang="en-GB" sz="2800" b="1" dirty="0">
              <a:effectLst/>
              <a:latin typeface="Times New Roman" panose="02020603050405020304" pitchFamily="18" charset="0"/>
              <a:ea typeface="Times New Roman" panose="02020603050405020304" pitchFamily="18" charset="0"/>
              <a:cs typeface="Arial" panose="020B0604020202020204" pitchFamily="34" charset="0"/>
            </a:endParaRPr>
          </a:p>
          <a:p>
            <a:pPr algn="just">
              <a:spcAft>
                <a:spcPts val="750"/>
              </a:spcAft>
            </a:pP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Skype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internet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800" dirty="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5" name="Picture 4">
            <a:extLst>
              <a:ext uri="{FF2B5EF4-FFF2-40B4-BE49-F238E27FC236}">
                <a16:creationId xmlns="" xmlns:a16="http://schemas.microsoft.com/office/drawing/2014/main" id="{A5F4BEDB-F44E-AC00-568E-9719DC18A5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2648" y="5055635"/>
            <a:ext cx="2600898" cy="1150620"/>
          </a:xfrm>
          <a:prstGeom prst="rect">
            <a:avLst/>
          </a:prstGeom>
        </p:spPr>
      </p:pic>
    </p:spTree>
    <p:extLst>
      <p:ext uri="{BB962C8B-B14F-4D97-AF65-F5344CB8AC3E}">
        <p14:creationId xmlns:p14="http://schemas.microsoft.com/office/powerpoint/2010/main" val="3881144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7CBCB2E-7FAE-7AEF-7C1F-D94F70D11D07}"/>
              </a:ext>
            </a:extLst>
          </p:cNvPr>
          <p:cNvPicPr>
            <a:picLocks noChangeAspect="1"/>
          </p:cNvPicPr>
          <p:nvPr/>
        </p:nvPicPr>
        <p:blipFill rotWithShape="1">
          <a:blip r:embed="rId2"/>
          <a:srcRect r="59667"/>
          <a:stretch/>
        </p:blipFill>
        <p:spPr>
          <a:xfrm>
            <a:off x="237443" y="1562002"/>
            <a:ext cx="3677920" cy="5143579"/>
          </a:xfrm>
          <a:prstGeom prst="rect">
            <a:avLst/>
          </a:prstGeom>
        </p:spPr>
      </p:pic>
      <p:sp>
        <p:nvSpPr>
          <p:cNvPr id="4" name="Text Placeholder 1">
            <a:extLst>
              <a:ext uri="{FF2B5EF4-FFF2-40B4-BE49-F238E27FC236}">
                <a16:creationId xmlns="" xmlns:a16="http://schemas.microsoft.com/office/drawing/2014/main" id="{A8B29403-9B8A-9584-8A59-AA8702363305}"/>
              </a:ext>
            </a:extLst>
          </p:cNvPr>
          <p:cNvSpPr txBox="1">
            <a:spLocks/>
          </p:cNvSpPr>
          <p:nvPr/>
        </p:nvSpPr>
        <p:spPr>
          <a:xfrm>
            <a:off x="330864" y="784006"/>
            <a:ext cx="9784733" cy="77799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GB" sz="3200" dirty="0" err="1">
                <a:solidFill>
                  <a:srgbClr val="005DBA"/>
                </a:solidFill>
              </a:rPr>
              <a:t>Cách</a:t>
            </a:r>
            <a:r>
              <a:rPr lang="en-GB" sz="3200" dirty="0">
                <a:solidFill>
                  <a:srgbClr val="005DBA"/>
                </a:solidFill>
              </a:rPr>
              <a:t> </a:t>
            </a:r>
            <a:r>
              <a:rPr lang="en-GB" sz="3200" dirty="0" err="1">
                <a:solidFill>
                  <a:srgbClr val="005DBA"/>
                </a:solidFill>
              </a:rPr>
              <a:t>tạo</a:t>
            </a:r>
            <a:r>
              <a:rPr lang="en-GB" sz="3200" dirty="0">
                <a:solidFill>
                  <a:srgbClr val="005DBA"/>
                </a:solidFill>
              </a:rPr>
              <a:t> </a:t>
            </a:r>
            <a:r>
              <a:rPr lang="en-GB" sz="3200" dirty="0" err="1">
                <a:solidFill>
                  <a:srgbClr val="005DBA"/>
                </a:solidFill>
              </a:rPr>
              <a:t>cuộc</a:t>
            </a:r>
            <a:r>
              <a:rPr lang="en-GB" sz="3200" dirty="0">
                <a:solidFill>
                  <a:srgbClr val="005DBA"/>
                </a:solidFill>
              </a:rPr>
              <a:t> </a:t>
            </a:r>
            <a:r>
              <a:rPr lang="en-GB" sz="3200" dirty="0" err="1">
                <a:solidFill>
                  <a:srgbClr val="005DBA"/>
                </a:solidFill>
              </a:rPr>
              <a:t>họp</a:t>
            </a:r>
            <a:r>
              <a:rPr lang="en-GB" sz="3200" dirty="0">
                <a:solidFill>
                  <a:srgbClr val="005DBA"/>
                </a:solidFill>
              </a:rPr>
              <a:t> </a:t>
            </a:r>
            <a:r>
              <a:rPr lang="en-GB" sz="3200" dirty="0" err="1">
                <a:solidFill>
                  <a:srgbClr val="005DBA"/>
                </a:solidFill>
              </a:rPr>
              <a:t>với</a:t>
            </a:r>
            <a:r>
              <a:rPr lang="en-GB" sz="3200" dirty="0">
                <a:solidFill>
                  <a:srgbClr val="005DBA"/>
                </a:solidFill>
              </a:rPr>
              <a:t> Skype</a:t>
            </a:r>
          </a:p>
        </p:txBody>
      </p:sp>
      <p:pic>
        <p:nvPicPr>
          <p:cNvPr id="5" name="Picture 4">
            <a:extLst>
              <a:ext uri="{FF2B5EF4-FFF2-40B4-BE49-F238E27FC236}">
                <a16:creationId xmlns="" xmlns:a16="http://schemas.microsoft.com/office/drawing/2014/main" id="{5CC4CB21-3379-7720-0117-B2BC559DF5A1}"/>
              </a:ext>
            </a:extLst>
          </p:cNvPr>
          <p:cNvPicPr>
            <a:picLocks noChangeAspect="1"/>
          </p:cNvPicPr>
          <p:nvPr/>
        </p:nvPicPr>
        <p:blipFill>
          <a:blip r:embed="rId3"/>
          <a:stretch>
            <a:fillRect/>
          </a:stretch>
        </p:blipFill>
        <p:spPr>
          <a:xfrm>
            <a:off x="4155440" y="1562002"/>
            <a:ext cx="7705696" cy="5008702"/>
          </a:xfrm>
          <a:prstGeom prst="rect">
            <a:avLst/>
          </a:prstGeom>
        </p:spPr>
      </p:pic>
    </p:spTree>
    <p:extLst>
      <p:ext uri="{BB962C8B-B14F-4D97-AF65-F5344CB8AC3E}">
        <p14:creationId xmlns:p14="http://schemas.microsoft.com/office/powerpoint/2010/main" val="871755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EE64F4FD-8E27-0E07-C870-11EA181D77C4}"/>
              </a:ext>
            </a:extLst>
          </p:cNvPr>
          <p:cNvSpPr>
            <a:spLocks noGrp="1"/>
          </p:cNvSpPr>
          <p:nvPr>
            <p:ph type="body" sz="quarter" idx="13"/>
          </p:nvPr>
        </p:nvSpPr>
        <p:spPr>
          <a:xfrm>
            <a:off x="300384" y="836125"/>
            <a:ext cx="9784733" cy="777996"/>
          </a:xfrm>
        </p:spPr>
        <p:txBody>
          <a:bodyPr>
            <a:normAutofit/>
          </a:bodyPr>
          <a:lstStyle/>
          <a:p>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Sử</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dụng</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chương</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trình</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ứng</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dụng</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tổ</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chức</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hội</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nghị</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truyền</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hình</a:t>
            </a:r>
            <a:endParaRPr lang="en-GB" sz="3200" dirty="0">
              <a:solidFill>
                <a:srgbClr val="FF0000"/>
              </a:solidFill>
            </a:endParaRPr>
          </a:p>
        </p:txBody>
      </p:sp>
      <p:sp>
        <p:nvSpPr>
          <p:cNvPr id="4" name="TextBox 3">
            <a:extLst>
              <a:ext uri="{FF2B5EF4-FFF2-40B4-BE49-F238E27FC236}">
                <a16:creationId xmlns="" xmlns:a16="http://schemas.microsoft.com/office/drawing/2014/main" id="{CBF0926C-C576-A274-B2A2-DCCEB187CBFC}"/>
              </a:ext>
            </a:extLst>
          </p:cNvPr>
          <p:cNvSpPr txBox="1"/>
          <p:nvPr/>
        </p:nvSpPr>
        <p:spPr>
          <a:xfrm>
            <a:off x="300384" y="1394163"/>
            <a:ext cx="11592560" cy="3642023"/>
          </a:xfrm>
          <a:prstGeom prst="rect">
            <a:avLst/>
          </a:prstGeom>
          <a:solidFill>
            <a:schemeClr val="tx1"/>
          </a:solidFill>
        </p:spPr>
        <p:txBody>
          <a:bodyPr wrap="square">
            <a:spAutoFit/>
          </a:bodyPr>
          <a:lstStyle/>
          <a:p>
            <a:pPr marL="457200" indent="-457200" algn="just">
              <a:spcAft>
                <a:spcPts val="750"/>
              </a:spcAft>
              <a:buFontTx/>
              <a:buChar char="-"/>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Google Hangout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duyệt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Chrome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Google Hangout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hỗ</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iOS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Android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Android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đẻ</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Google.</a:t>
            </a:r>
            <a:endParaRPr lang="en-GB" sz="2800" dirty="0">
              <a:latin typeface="Times New Roman" panose="02020603050405020304" pitchFamily="18" charset="0"/>
              <a:ea typeface="Times New Roman" panose="02020603050405020304" pitchFamily="18" charset="0"/>
              <a:cs typeface="Arial" panose="020B0604020202020204" pitchFamily="34" charset="0"/>
            </a:endParaRPr>
          </a:p>
          <a:p>
            <a:pPr marL="457200" indent="-457200" algn="just">
              <a:spcAft>
                <a:spcPts val="750"/>
              </a:spcAft>
              <a:buFontTx/>
              <a:buChar char="-"/>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Google Hangout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Google.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Group Video Call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Google Hangout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80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50123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B7A72622-CC8B-13C5-1287-63097A15EB1F}"/>
              </a:ext>
            </a:extLst>
          </p:cNvPr>
          <p:cNvSpPr>
            <a:spLocks noGrp="1"/>
          </p:cNvSpPr>
          <p:nvPr>
            <p:ph type="body" sz="quarter" idx="13"/>
          </p:nvPr>
        </p:nvSpPr>
        <p:spPr>
          <a:xfrm>
            <a:off x="330864" y="784006"/>
            <a:ext cx="9784733" cy="777996"/>
          </a:xfrm>
        </p:spPr>
        <p:txBody>
          <a:bodyPr>
            <a:normAutofit/>
          </a:bodyPr>
          <a:lstStyle/>
          <a:p>
            <a:r>
              <a:rPr lang="en-GB" sz="3200" dirty="0" err="1">
                <a:solidFill>
                  <a:srgbClr val="005DBA"/>
                </a:solidFill>
              </a:rPr>
              <a:t>Cách</a:t>
            </a:r>
            <a:r>
              <a:rPr lang="en-GB" sz="3200" dirty="0">
                <a:solidFill>
                  <a:srgbClr val="005DBA"/>
                </a:solidFill>
              </a:rPr>
              <a:t> </a:t>
            </a:r>
            <a:r>
              <a:rPr lang="en-GB" sz="3200" dirty="0" err="1">
                <a:solidFill>
                  <a:srgbClr val="005DBA"/>
                </a:solidFill>
              </a:rPr>
              <a:t>tạo</a:t>
            </a:r>
            <a:r>
              <a:rPr lang="en-GB" sz="3200" dirty="0">
                <a:solidFill>
                  <a:srgbClr val="005DBA"/>
                </a:solidFill>
              </a:rPr>
              <a:t> </a:t>
            </a:r>
            <a:r>
              <a:rPr lang="en-GB" sz="3200" dirty="0" err="1">
                <a:solidFill>
                  <a:srgbClr val="005DBA"/>
                </a:solidFill>
              </a:rPr>
              <a:t>cuộc</a:t>
            </a:r>
            <a:r>
              <a:rPr lang="en-GB" sz="3200" dirty="0">
                <a:solidFill>
                  <a:srgbClr val="005DBA"/>
                </a:solidFill>
              </a:rPr>
              <a:t> </a:t>
            </a:r>
            <a:r>
              <a:rPr lang="en-GB" sz="3200" dirty="0" err="1">
                <a:solidFill>
                  <a:srgbClr val="005DBA"/>
                </a:solidFill>
              </a:rPr>
              <a:t>họp</a:t>
            </a:r>
            <a:r>
              <a:rPr lang="en-GB" sz="3200" dirty="0">
                <a:solidFill>
                  <a:srgbClr val="005DBA"/>
                </a:solidFill>
              </a:rPr>
              <a:t> </a:t>
            </a:r>
            <a:r>
              <a:rPr lang="en-GB" sz="3200" dirty="0" err="1">
                <a:solidFill>
                  <a:srgbClr val="005DBA"/>
                </a:solidFill>
              </a:rPr>
              <a:t>với</a:t>
            </a:r>
            <a:r>
              <a:rPr lang="en-GB" sz="3200" dirty="0">
                <a:solidFill>
                  <a:srgbClr val="005DBA"/>
                </a:solidFill>
              </a:rPr>
              <a:t> Google hangout / Google meet</a:t>
            </a:r>
          </a:p>
        </p:txBody>
      </p:sp>
      <p:pic>
        <p:nvPicPr>
          <p:cNvPr id="4" name="Picture 3">
            <a:extLst>
              <a:ext uri="{FF2B5EF4-FFF2-40B4-BE49-F238E27FC236}">
                <a16:creationId xmlns="" xmlns:a16="http://schemas.microsoft.com/office/drawing/2014/main" id="{5333EEE7-B88A-44E4-910A-1D9305EDFF27}"/>
              </a:ext>
            </a:extLst>
          </p:cNvPr>
          <p:cNvPicPr>
            <a:picLocks noChangeAspect="1"/>
          </p:cNvPicPr>
          <p:nvPr/>
        </p:nvPicPr>
        <p:blipFill>
          <a:blip r:embed="rId2"/>
          <a:stretch>
            <a:fillRect/>
          </a:stretch>
        </p:blipFill>
        <p:spPr>
          <a:xfrm>
            <a:off x="189100" y="1675081"/>
            <a:ext cx="3539620" cy="3809819"/>
          </a:xfrm>
          <a:prstGeom prst="rect">
            <a:avLst/>
          </a:prstGeom>
        </p:spPr>
      </p:pic>
      <p:pic>
        <p:nvPicPr>
          <p:cNvPr id="6" name="Picture 5">
            <a:extLst>
              <a:ext uri="{FF2B5EF4-FFF2-40B4-BE49-F238E27FC236}">
                <a16:creationId xmlns="" xmlns:a16="http://schemas.microsoft.com/office/drawing/2014/main" id="{6F9996BA-9656-7760-F96B-57E3ED7375CF}"/>
              </a:ext>
            </a:extLst>
          </p:cNvPr>
          <p:cNvPicPr>
            <a:picLocks noChangeAspect="1"/>
          </p:cNvPicPr>
          <p:nvPr/>
        </p:nvPicPr>
        <p:blipFill>
          <a:blip r:embed="rId3"/>
          <a:stretch>
            <a:fillRect/>
          </a:stretch>
        </p:blipFill>
        <p:spPr>
          <a:xfrm>
            <a:off x="4141766" y="1848460"/>
            <a:ext cx="3908467" cy="1580540"/>
          </a:xfrm>
          <a:prstGeom prst="rect">
            <a:avLst/>
          </a:prstGeom>
        </p:spPr>
      </p:pic>
      <p:pic>
        <p:nvPicPr>
          <p:cNvPr id="8" name="Picture 7">
            <a:extLst>
              <a:ext uri="{FF2B5EF4-FFF2-40B4-BE49-F238E27FC236}">
                <a16:creationId xmlns="" xmlns:a16="http://schemas.microsoft.com/office/drawing/2014/main" id="{9C926FB8-0DE5-9310-8371-63837E342581}"/>
              </a:ext>
            </a:extLst>
          </p:cNvPr>
          <p:cNvPicPr>
            <a:picLocks noChangeAspect="1"/>
          </p:cNvPicPr>
          <p:nvPr/>
        </p:nvPicPr>
        <p:blipFill>
          <a:blip r:embed="rId4"/>
          <a:stretch>
            <a:fillRect/>
          </a:stretch>
        </p:blipFill>
        <p:spPr>
          <a:xfrm>
            <a:off x="7422055" y="1848460"/>
            <a:ext cx="4708987" cy="3303319"/>
          </a:xfrm>
          <a:prstGeom prst="rect">
            <a:avLst/>
          </a:prstGeom>
        </p:spPr>
      </p:pic>
    </p:spTree>
    <p:extLst>
      <p:ext uri="{BB962C8B-B14F-4D97-AF65-F5344CB8AC3E}">
        <p14:creationId xmlns:p14="http://schemas.microsoft.com/office/powerpoint/2010/main" val="3844545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 xmlns:a16="http://schemas.microsoft.com/office/drawing/2014/main" id="{E09D2921-1943-7E80-1B55-D514D55BD90E}"/>
              </a:ext>
            </a:extLst>
          </p:cNvPr>
          <p:cNvSpPr txBox="1">
            <a:spLocks/>
          </p:cNvSpPr>
          <p:nvPr/>
        </p:nvSpPr>
        <p:spPr>
          <a:xfrm>
            <a:off x="300384" y="653245"/>
            <a:ext cx="9784733" cy="77799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800" b="1" dirty="0" err="1">
                <a:solidFill>
                  <a:srgbClr val="FF0000"/>
                </a:solidFill>
                <a:latin typeface="Times New Roman" panose="02020603050405020304" pitchFamily="18" charset="0"/>
                <a:ea typeface="Times New Roman" panose="02020603050405020304" pitchFamily="18" charset="0"/>
                <a:cs typeface="Arial" panose="020B0604020202020204" pitchFamily="34" charset="0"/>
              </a:rPr>
              <a:t>Sử</a:t>
            </a:r>
            <a:r>
              <a:rPr lang="en-US" sz="28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latin typeface="Times New Roman" panose="02020603050405020304" pitchFamily="18" charset="0"/>
                <a:ea typeface="Times New Roman" panose="02020603050405020304" pitchFamily="18" charset="0"/>
                <a:cs typeface="Arial" panose="020B0604020202020204" pitchFamily="34" charset="0"/>
              </a:rPr>
              <a:t>dụng</a:t>
            </a:r>
            <a:r>
              <a:rPr lang="en-US" sz="28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latin typeface="Times New Roman" panose="02020603050405020304" pitchFamily="18" charset="0"/>
                <a:ea typeface="Times New Roman" panose="02020603050405020304" pitchFamily="18" charset="0"/>
                <a:cs typeface="Arial" panose="020B0604020202020204" pitchFamily="34" charset="0"/>
              </a:rPr>
              <a:t>chương</a:t>
            </a:r>
            <a:r>
              <a:rPr lang="en-US" sz="28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latin typeface="Times New Roman" panose="02020603050405020304" pitchFamily="18" charset="0"/>
                <a:ea typeface="Times New Roman" panose="02020603050405020304" pitchFamily="18" charset="0"/>
                <a:cs typeface="Arial" panose="020B0604020202020204" pitchFamily="34" charset="0"/>
              </a:rPr>
              <a:t>trình</a:t>
            </a:r>
            <a:r>
              <a:rPr lang="en-US" sz="28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latin typeface="Times New Roman" panose="02020603050405020304" pitchFamily="18" charset="0"/>
                <a:ea typeface="Times New Roman" panose="02020603050405020304" pitchFamily="18" charset="0"/>
                <a:cs typeface="Arial" panose="020B0604020202020204" pitchFamily="34" charset="0"/>
              </a:rPr>
              <a:t>ứng</a:t>
            </a:r>
            <a:r>
              <a:rPr lang="en-US" sz="28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latin typeface="Times New Roman" panose="02020603050405020304" pitchFamily="18" charset="0"/>
                <a:ea typeface="Times New Roman" panose="02020603050405020304" pitchFamily="18" charset="0"/>
                <a:cs typeface="Arial" panose="020B0604020202020204" pitchFamily="34" charset="0"/>
              </a:rPr>
              <a:t>dụng</a:t>
            </a:r>
            <a:r>
              <a:rPr lang="en-US" sz="28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latin typeface="Times New Roman" panose="02020603050405020304" pitchFamily="18" charset="0"/>
                <a:ea typeface="Times New Roman" panose="02020603050405020304" pitchFamily="18" charset="0"/>
                <a:cs typeface="Arial" panose="020B0604020202020204" pitchFamily="34" charset="0"/>
              </a:rPr>
              <a:t>tổ</a:t>
            </a:r>
            <a:r>
              <a:rPr lang="en-US" sz="28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latin typeface="Times New Roman" panose="02020603050405020304" pitchFamily="18" charset="0"/>
                <a:ea typeface="Times New Roman" panose="02020603050405020304" pitchFamily="18" charset="0"/>
                <a:cs typeface="Arial" panose="020B0604020202020204" pitchFamily="34" charset="0"/>
              </a:rPr>
              <a:t>chức</a:t>
            </a:r>
            <a:r>
              <a:rPr lang="en-US" sz="28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latin typeface="Times New Roman" panose="02020603050405020304" pitchFamily="18" charset="0"/>
                <a:ea typeface="Times New Roman" panose="02020603050405020304" pitchFamily="18" charset="0"/>
                <a:cs typeface="Arial" panose="020B0604020202020204" pitchFamily="34" charset="0"/>
              </a:rPr>
              <a:t>hội</a:t>
            </a:r>
            <a:r>
              <a:rPr lang="en-US" sz="28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latin typeface="Times New Roman" panose="02020603050405020304" pitchFamily="18" charset="0"/>
                <a:ea typeface="Times New Roman" panose="02020603050405020304" pitchFamily="18" charset="0"/>
                <a:cs typeface="Arial" panose="020B0604020202020204" pitchFamily="34" charset="0"/>
              </a:rPr>
              <a:t>nghị</a:t>
            </a:r>
            <a:r>
              <a:rPr lang="en-US" sz="28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latin typeface="Times New Roman" panose="02020603050405020304" pitchFamily="18" charset="0"/>
                <a:ea typeface="Times New Roman" panose="02020603050405020304" pitchFamily="18" charset="0"/>
                <a:cs typeface="Arial" panose="020B0604020202020204" pitchFamily="34" charset="0"/>
              </a:rPr>
              <a:t>truyền</a:t>
            </a:r>
            <a:r>
              <a:rPr lang="en-US" sz="28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latin typeface="Times New Roman" panose="02020603050405020304" pitchFamily="18" charset="0"/>
                <a:ea typeface="Times New Roman" panose="02020603050405020304" pitchFamily="18" charset="0"/>
                <a:cs typeface="Arial" panose="020B0604020202020204" pitchFamily="34" charset="0"/>
              </a:rPr>
              <a:t>hình</a:t>
            </a:r>
            <a:endParaRPr lang="en-GB" sz="3200" dirty="0">
              <a:solidFill>
                <a:srgbClr val="FF0000"/>
              </a:solidFill>
            </a:endParaRPr>
          </a:p>
        </p:txBody>
      </p:sp>
      <p:sp>
        <p:nvSpPr>
          <p:cNvPr id="5" name="TextBox 4">
            <a:extLst>
              <a:ext uri="{FF2B5EF4-FFF2-40B4-BE49-F238E27FC236}">
                <a16:creationId xmlns="" xmlns:a16="http://schemas.microsoft.com/office/drawing/2014/main" id="{F9F1057D-8500-1F50-8B13-9BEDF35441AB}"/>
              </a:ext>
            </a:extLst>
          </p:cNvPr>
          <p:cNvSpPr txBox="1"/>
          <p:nvPr/>
        </p:nvSpPr>
        <p:spPr>
          <a:xfrm>
            <a:off x="300384" y="1164134"/>
            <a:ext cx="11591232" cy="3539430"/>
          </a:xfrm>
          <a:prstGeom prst="rect">
            <a:avLst/>
          </a:prstGeom>
          <a:solidFill>
            <a:schemeClr val="tx1"/>
          </a:solidFill>
        </p:spPr>
        <p:txBody>
          <a:bodyPr wrap="square">
            <a:spAutoFit/>
          </a:bodyPr>
          <a:lstStyle/>
          <a:p>
            <a:pPr algn="just"/>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Zoom</a:t>
            </a:r>
            <a:endParaRPr lang="en-GB" sz="3200" dirty="0">
              <a:effectLst/>
              <a:latin typeface="Times New Roman" panose="02020603050405020304" pitchFamily="18" charset="0"/>
              <a:ea typeface="Times New Roman" panose="02020603050405020304" pitchFamily="18" charset="0"/>
              <a:cs typeface="Arial" panose="020B0604020202020204" pitchFamily="34" charset="0"/>
            </a:endParaRPr>
          </a:p>
          <a:p>
            <a:pPr algn="just"/>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mềm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Zoom.us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mềm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laptop, smartphone hay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200" dirty="0">
              <a:effectLst/>
              <a:latin typeface="Times New Roman" panose="02020603050405020304" pitchFamily="18" charset="0"/>
              <a:ea typeface="Times New Roman" panose="02020603050405020304" pitchFamily="18" charset="0"/>
              <a:cs typeface="Arial" panose="020B0604020202020204" pitchFamily="34" charset="0"/>
            </a:endParaRPr>
          </a:p>
          <a:p>
            <a:pPr algn="just"/>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B1: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ký</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Zoom.us</a:t>
            </a:r>
            <a:endParaRPr lang="en-GB" sz="3200" dirty="0">
              <a:effectLst/>
              <a:latin typeface="Times New Roman" panose="02020603050405020304" pitchFamily="18" charset="0"/>
              <a:ea typeface="Times New Roman" panose="02020603050405020304" pitchFamily="18" charset="0"/>
              <a:cs typeface="Arial" panose="020B0604020202020204" pitchFamily="34" charset="0"/>
            </a:endParaRPr>
          </a:p>
          <a:p>
            <a:pPr algn="just"/>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B2: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a:t>
            </a:r>
            <a:endParaRPr lang="en-GB" sz="3200" dirty="0">
              <a:effectLst/>
              <a:latin typeface="Times New Roman" panose="02020603050405020304" pitchFamily="18" charset="0"/>
              <a:ea typeface="Times New Roman" panose="02020603050405020304" pitchFamily="18" charset="0"/>
              <a:cs typeface="Arial" panose="020B0604020202020204" pitchFamily="34" charset="0"/>
            </a:endParaRPr>
          </a:p>
          <a:p>
            <a:pPr algn="just"/>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B3: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nút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New meeting</a:t>
            </a:r>
            <a:endParaRPr lang="en-GB" sz="320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87120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phòng Zoom">
            <a:extLst>
              <a:ext uri="{FF2B5EF4-FFF2-40B4-BE49-F238E27FC236}">
                <a16:creationId xmlns="" xmlns:a16="http://schemas.microsoft.com/office/drawing/2014/main" id="{683D65D9-2FD2-601B-E013-AB23C5B3A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8110" y="1984204"/>
            <a:ext cx="5442659" cy="36952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ách tạo phòng Zoom">
            <a:extLst>
              <a:ext uri="{FF2B5EF4-FFF2-40B4-BE49-F238E27FC236}">
                <a16:creationId xmlns="" xmlns:a16="http://schemas.microsoft.com/office/drawing/2014/main" id="{10897DB9-71AE-43C5-5C1D-D825C09732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732" y="1949401"/>
            <a:ext cx="5595059" cy="3730039"/>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1">
            <a:extLst>
              <a:ext uri="{FF2B5EF4-FFF2-40B4-BE49-F238E27FC236}">
                <a16:creationId xmlns="" xmlns:a16="http://schemas.microsoft.com/office/drawing/2014/main" id="{22442F95-CEFB-001A-97CE-9F6B5ECE371E}"/>
              </a:ext>
            </a:extLst>
          </p:cNvPr>
          <p:cNvSpPr txBox="1">
            <a:spLocks/>
          </p:cNvSpPr>
          <p:nvPr/>
        </p:nvSpPr>
        <p:spPr>
          <a:xfrm>
            <a:off x="330864" y="784006"/>
            <a:ext cx="9784733" cy="77799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GB" sz="3200" dirty="0" err="1">
                <a:solidFill>
                  <a:srgbClr val="005DBA"/>
                </a:solidFill>
              </a:rPr>
              <a:t>Cách</a:t>
            </a:r>
            <a:r>
              <a:rPr lang="en-GB" sz="3200" dirty="0">
                <a:solidFill>
                  <a:srgbClr val="005DBA"/>
                </a:solidFill>
              </a:rPr>
              <a:t> </a:t>
            </a:r>
            <a:r>
              <a:rPr lang="en-GB" sz="3200" dirty="0" err="1">
                <a:solidFill>
                  <a:srgbClr val="005DBA"/>
                </a:solidFill>
              </a:rPr>
              <a:t>tạo</a:t>
            </a:r>
            <a:r>
              <a:rPr lang="en-GB" sz="3200" dirty="0">
                <a:solidFill>
                  <a:srgbClr val="005DBA"/>
                </a:solidFill>
              </a:rPr>
              <a:t> </a:t>
            </a:r>
            <a:r>
              <a:rPr lang="en-GB" sz="3200" dirty="0" err="1">
                <a:solidFill>
                  <a:srgbClr val="005DBA"/>
                </a:solidFill>
              </a:rPr>
              <a:t>cuộc</a:t>
            </a:r>
            <a:r>
              <a:rPr lang="en-GB" sz="3200" dirty="0">
                <a:solidFill>
                  <a:srgbClr val="005DBA"/>
                </a:solidFill>
              </a:rPr>
              <a:t> </a:t>
            </a:r>
            <a:r>
              <a:rPr lang="en-GB" sz="3200" dirty="0" err="1">
                <a:solidFill>
                  <a:srgbClr val="005DBA"/>
                </a:solidFill>
              </a:rPr>
              <a:t>họp</a:t>
            </a:r>
            <a:r>
              <a:rPr lang="en-GB" sz="3200" dirty="0">
                <a:solidFill>
                  <a:srgbClr val="005DBA"/>
                </a:solidFill>
              </a:rPr>
              <a:t> </a:t>
            </a:r>
            <a:r>
              <a:rPr lang="en-GB" sz="3200" dirty="0" err="1">
                <a:solidFill>
                  <a:srgbClr val="005DBA"/>
                </a:solidFill>
              </a:rPr>
              <a:t>với</a:t>
            </a:r>
            <a:r>
              <a:rPr lang="en-GB" sz="3200" dirty="0">
                <a:solidFill>
                  <a:srgbClr val="005DBA"/>
                </a:solidFill>
              </a:rPr>
              <a:t> Zoom</a:t>
            </a:r>
          </a:p>
        </p:txBody>
      </p:sp>
    </p:spTree>
    <p:extLst>
      <p:ext uri="{BB962C8B-B14F-4D97-AF65-F5344CB8AC3E}">
        <p14:creationId xmlns:p14="http://schemas.microsoft.com/office/powerpoint/2010/main" val="2273134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b="1" dirty="0">
                <a:solidFill>
                  <a:srgbClr val="099BDD"/>
                </a:solidFill>
                <a:latin typeface="UTM Duepuntozero"/>
              </a:rPr>
              <a:t>CUỘC SỐNG TRỰC TUYẾN</a:t>
            </a:r>
            <a:endParaRPr lang="en-US" sz="4000" b="1" dirty="0">
              <a:latin typeface="UTM Duepuntozero" panose="02040603050506020204" pitchFamily="18" charset="0"/>
            </a:endParaRPr>
          </a:p>
        </p:txBody>
      </p:sp>
      <p:sp>
        <p:nvSpPr>
          <p:cNvPr id="2" name="Subtitle 1"/>
          <p:cNvSpPr>
            <a:spLocks noGrp="1"/>
          </p:cNvSpPr>
          <p:nvPr>
            <p:ph type="subTitle" idx="1"/>
          </p:nvPr>
        </p:nvSpPr>
        <p:spPr/>
        <p:txBody>
          <a:bodyPr>
            <a:normAutofit/>
          </a:bodyPr>
          <a:lstStyle/>
          <a:p>
            <a:r>
              <a:rPr lang="en-US" sz="3000" b="1" dirty="0">
                <a:latin typeface="UTM Duepuntozero" panose="02040603050506020204" pitchFamily="18" charset="0"/>
              </a:rPr>
              <a:t>CHỦ ĐỀ A. INTERNET VÀ TRUYỀN THÔNG SỐ</a:t>
            </a:r>
          </a:p>
        </p:txBody>
      </p:sp>
    </p:spTree>
    <p:extLst>
      <p:ext uri="{BB962C8B-B14F-4D97-AF65-F5344CB8AC3E}">
        <p14:creationId xmlns:p14="http://schemas.microsoft.com/office/powerpoint/2010/main" val="298196860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468F637-BB28-FB2A-6B57-7BD1AAA025C6}"/>
              </a:ext>
            </a:extLst>
          </p:cNvPr>
          <p:cNvSpPr>
            <a:spLocks noGrp="1"/>
          </p:cNvSpPr>
          <p:nvPr>
            <p:ph type="body" sz="quarter" idx="13"/>
          </p:nvPr>
        </p:nvSpPr>
        <p:spPr/>
        <p:txBody>
          <a:bodyPr>
            <a:normAutofit/>
          </a:bodyPr>
          <a:lstStyle/>
          <a:p>
            <a:pPr algn="ctr"/>
            <a:r>
              <a:rPr lang="en-GB" sz="4800" b="1" dirty="0">
                <a:solidFill>
                  <a:srgbClr val="FF0000"/>
                </a:solidFill>
              </a:rPr>
              <a:t>THỰC HÀNH</a:t>
            </a:r>
          </a:p>
        </p:txBody>
      </p:sp>
      <p:graphicFrame>
        <p:nvGraphicFramePr>
          <p:cNvPr id="3" name="Table 2">
            <a:extLst>
              <a:ext uri="{FF2B5EF4-FFF2-40B4-BE49-F238E27FC236}">
                <a16:creationId xmlns="" xmlns:a16="http://schemas.microsoft.com/office/drawing/2014/main" id="{4D83DEA5-3BFF-6E1E-DD8B-48C8D6DC12CB}"/>
              </a:ext>
            </a:extLst>
          </p:cNvPr>
          <p:cNvGraphicFramePr>
            <a:graphicFrameLocks noGrp="1"/>
          </p:cNvGraphicFramePr>
          <p:nvPr>
            <p:extLst>
              <p:ext uri="{D42A27DB-BD31-4B8C-83A1-F6EECF244321}">
                <p14:modId xmlns:p14="http://schemas.microsoft.com/office/powerpoint/2010/main" val="3305914218"/>
              </p:ext>
            </p:extLst>
          </p:nvPr>
        </p:nvGraphicFramePr>
        <p:xfrm>
          <a:off x="828889" y="1694815"/>
          <a:ext cx="10534221" cy="1734185"/>
        </p:xfrm>
        <a:graphic>
          <a:graphicData uri="http://schemas.openxmlformats.org/drawingml/2006/table">
            <a:tbl>
              <a:tblPr>
                <a:tableStyleId>{5C22544A-7EE6-4342-B048-85BDC9FD1C3A}</a:tableStyleId>
              </a:tblPr>
              <a:tblGrid>
                <a:gridCol w="10534221">
                  <a:extLst>
                    <a:ext uri="{9D8B030D-6E8A-4147-A177-3AD203B41FA5}">
                      <a16:colId xmlns="" xmlns:a16="http://schemas.microsoft.com/office/drawing/2014/main" val="1517123540"/>
                    </a:ext>
                  </a:extLst>
                </a:gridCol>
              </a:tblGrid>
              <a:tr h="1734185">
                <a:tc>
                  <a:txBody>
                    <a:bodyPr/>
                    <a:lstStyle/>
                    <a:p>
                      <a:pPr algn="ctr">
                        <a:lnSpc>
                          <a:spcPct val="107000"/>
                        </a:lnSpc>
                      </a:pPr>
                      <a:r>
                        <a:rPr lang="en-GB" sz="4400" dirty="0" err="1">
                          <a:effectLst/>
                        </a:rPr>
                        <a:t>Tạo</a:t>
                      </a:r>
                      <a:r>
                        <a:rPr lang="en-GB" sz="4400" dirty="0">
                          <a:effectLst/>
                        </a:rPr>
                        <a:t> </a:t>
                      </a:r>
                      <a:r>
                        <a:rPr lang="en-GB" sz="4400" dirty="0" err="1">
                          <a:effectLst/>
                        </a:rPr>
                        <a:t>các</a:t>
                      </a:r>
                      <a:r>
                        <a:rPr lang="en-GB" sz="4400" dirty="0">
                          <a:effectLst/>
                        </a:rPr>
                        <a:t> </a:t>
                      </a:r>
                      <a:r>
                        <a:rPr lang="en-GB" sz="4400" dirty="0" err="1">
                          <a:effectLst/>
                        </a:rPr>
                        <a:t>cuộc</a:t>
                      </a:r>
                      <a:r>
                        <a:rPr lang="en-GB" sz="4400" dirty="0">
                          <a:effectLst/>
                        </a:rPr>
                        <a:t> </a:t>
                      </a:r>
                      <a:r>
                        <a:rPr lang="en-GB" sz="4400" dirty="0" err="1">
                          <a:effectLst/>
                        </a:rPr>
                        <a:t>họp</a:t>
                      </a:r>
                      <a:r>
                        <a:rPr lang="en-GB" sz="4400" dirty="0">
                          <a:effectLst/>
                        </a:rPr>
                        <a:t> </a:t>
                      </a:r>
                      <a:r>
                        <a:rPr lang="en-GB" sz="4400" dirty="0" err="1">
                          <a:effectLst/>
                        </a:rPr>
                        <a:t>trực</a:t>
                      </a:r>
                      <a:r>
                        <a:rPr lang="en-GB" sz="4400" dirty="0">
                          <a:effectLst/>
                        </a:rPr>
                        <a:t> </a:t>
                      </a:r>
                      <a:r>
                        <a:rPr lang="en-GB" sz="4400" dirty="0" err="1">
                          <a:effectLst/>
                        </a:rPr>
                        <a:t>tuyến</a:t>
                      </a:r>
                      <a:r>
                        <a:rPr lang="en-GB" sz="4400" dirty="0">
                          <a:effectLst/>
                        </a:rPr>
                        <a:t> </a:t>
                      </a:r>
                      <a:r>
                        <a:rPr lang="en-GB" sz="4400" dirty="0" err="1">
                          <a:effectLst/>
                        </a:rPr>
                        <a:t>với</a:t>
                      </a:r>
                      <a:r>
                        <a:rPr lang="en-GB" sz="4400" dirty="0">
                          <a:effectLst/>
                        </a:rPr>
                        <a:t> skype, zoom, google hangout</a:t>
                      </a:r>
                      <a:endParaRPr lang="en-GB" sz="4400" dirty="0">
                        <a:effectLst/>
                        <a:latin typeface=".VnTime"/>
                        <a:ea typeface="Times New Roman" panose="02020603050405020304" pitchFamily="18" charset="0"/>
                        <a:cs typeface="Times New Roman" panose="02020603050405020304" pitchFamily="18" charset="0"/>
                      </a:endParaRPr>
                    </a:p>
                  </a:txBody>
                  <a:tcPr marL="68580" marR="68580" marT="9525" marB="0">
                    <a:solidFill>
                      <a:schemeClr val="tx1">
                        <a:lumMod val="95000"/>
                      </a:schemeClr>
                    </a:solidFill>
                  </a:tcPr>
                </a:tc>
                <a:extLst>
                  <a:ext uri="{0D108BD9-81ED-4DB2-BD59-A6C34878D82A}">
                    <a16:rowId xmlns="" xmlns:a16="http://schemas.microsoft.com/office/drawing/2014/main" val="772868347"/>
                  </a:ext>
                </a:extLst>
              </a:tr>
            </a:tbl>
          </a:graphicData>
        </a:graphic>
      </p:graphicFrame>
      <p:pic>
        <p:nvPicPr>
          <p:cNvPr id="1025" name="Picture 131">
            <a:extLst>
              <a:ext uri="{FF2B5EF4-FFF2-40B4-BE49-F238E27FC236}">
                <a16:creationId xmlns="" xmlns:a16="http://schemas.microsoft.com/office/drawing/2014/main" id="{6DB32BED-2BE3-C6B3-25E8-581784A73C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463" y="4618720"/>
            <a:ext cx="399098" cy="45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206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5B3FE462-2C92-CF16-33B0-86BF2EF4528E}"/>
              </a:ext>
            </a:extLst>
          </p:cNvPr>
          <p:cNvSpPr>
            <a:spLocks noGrp="1"/>
          </p:cNvSpPr>
          <p:nvPr>
            <p:ph type="body" sz="quarter" idx="13"/>
          </p:nvPr>
        </p:nvSpPr>
        <p:spPr>
          <a:xfrm>
            <a:off x="1203633" y="1184483"/>
            <a:ext cx="9784733" cy="777996"/>
          </a:xfrm>
        </p:spPr>
        <p:txBody>
          <a:bodyPr>
            <a:normAutofit/>
          </a:bodyPr>
          <a:lstStyle/>
          <a:p>
            <a:pPr algn="ctr"/>
            <a:r>
              <a:rPr lang="en-GB" sz="4800" b="1" dirty="0">
                <a:solidFill>
                  <a:schemeClr val="bg1"/>
                </a:solidFill>
              </a:rPr>
              <a:t>HƯỚNG DẪN VỀ NHÀ</a:t>
            </a:r>
          </a:p>
        </p:txBody>
      </p:sp>
      <p:pic>
        <p:nvPicPr>
          <p:cNvPr id="3074" name="Picture 2" descr="Biểu tượng bài tập về nhà Biểu tượng nuôi dạy con cái - png tải về - Miễn  phí trong suốt Màu Vàng png Tải về.">
            <a:extLst>
              <a:ext uri="{FF2B5EF4-FFF2-40B4-BE49-F238E27FC236}">
                <a16:creationId xmlns="" xmlns:a16="http://schemas.microsoft.com/office/drawing/2014/main" id="{95BCA164-8E4F-4631-8C9F-3844BF7DA5C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667" b="90000" l="9889" r="90778">
                        <a14:foregroundMark x1="46778" y1="23556" x2="54333" y2="53778"/>
                        <a14:foregroundMark x1="64222" y1="30111" x2="77556" y2="51889"/>
                        <a14:foregroundMark x1="77556" y1="51889" x2="77556" y2="51889"/>
                        <a14:foregroundMark x1="15889" y1="18667" x2="15889" y2="31667"/>
                        <a14:foregroundMark x1="14111" y1="42333" x2="20222" y2="64000"/>
                        <a14:foregroundMark x1="24111" y1="77778" x2="41556" y2="79889"/>
                        <a14:foregroundMark x1="10444" y1="48111" x2="15667" y2="67000"/>
                        <a14:foregroundMark x1="12111" y1="70778" x2="15000" y2="81444"/>
                        <a14:foregroundMark x1="49889" y1="64778" x2="63444" y2="76111"/>
                        <a14:foregroundMark x1="33889" y1="60444" x2="36333" y2="61222"/>
                        <a14:foregroundMark x1="34111" y1="65889" x2="36778" y2="65889"/>
                        <a14:foregroundMark x1="36333" y1="54556" x2="37889" y2="54556"/>
                        <a14:foregroundMark x1="24556" y1="29778" x2="24556" y2="32556"/>
                        <a14:foregroundMark x1="62111" y1="24444" x2="82111" y2="27889"/>
                        <a14:foregroundMark x1="68111" y1="16556" x2="68556" y2="18667"/>
                        <a14:foregroundMark x1="87667" y1="30222" x2="87889" y2="47000"/>
                        <a14:foregroundMark x1="80667" y1="35556" x2="81444" y2="46111"/>
                        <a14:foregroundMark x1="70778" y1="48889" x2="72667" y2="62667"/>
                        <a14:foregroundMark x1="88556" y1="55111" x2="90778" y2="75111"/>
                        <a14:foregroundMark x1="90778" y1="75111" x2="89222" y2="82111"/>
                        <a14:foregroundMark x1="89222" y1="82111" x2="89222" y2="82111"/>
                        <a14:foregroundMark x1="56222" y1="74778" x2="54333" y2="40778"/>
                        <a14:foregroundMark x1="30444" y1="32889" x2="42444" y2="38111"/>
                        <a14:foregroundMark x1="26111" y1="14222" x2="31000" y2="22333"/>
                        <a14:foregroundMark x1="31000" y1="22333" x2="31000" y2="22333"/>
                        <a14:foregroundMark x1="18556" y1="13889" x2="15000" y2="18556"/>
                        <a14:foregroundMark x1="23444" y1="19111" x2="25667" y2="26778"/>
                        <a14:foregroundMark x1="21889" y1="43222" x2="38556" y2="44333"/>
                        <a14:foregroundMark x1="26000" y1="53778" x2="41889" y2="57444"/>
                        <a14:foregroundMark x1="42778" y1="28333" x2="49444" y2="49778"/>
                        <a14:foregroundMark x1="54000" y1="24333" x2="58111" y2="38667"/>
                        <a14:foregroundMark x1="59444" y1="22111" x2="61000" y2="36556"/>
                        <a14:foregroundMark x1="35667" y1="20444" x2="39333" y2="28556"/>
                        <a14:foregroundMark x1="10889" y1="22556" x2="13778" y2="15444"/>
                        <a14:foregroundMark x1="13778" y1="15444" x2="23333" y2="13000"/>
                        <a14:foregroundMark x1="23333" y1="13000" x2="42556" y2="23000"/>
                        <a14:foregroundMark x1="12556" y1="27556" x2="14778" y2="30556"/>
                        <a14:foregroundMark x1="10444" y1="22222" x2="12111" y2="30556"/>
                        <a14:foregroundMark x1="11333" y1="32111" x2="17556" y2="35000"/>
                        <a14:foregroundMark x1="19222" y1="35000" x2="25667" y2="38556"/>
                        <a14:foregroundMark x1="19222" y1="39556" x2="21222" y2="47444"/>
                        <a14:foregroundMark x1="21222" y1="47444" x2="21222" y2="47444"/>
                        <a14:foregroundMark x1="16333" y1="42556" x2="18889" y2="48444"/>
                        <a14:foregroundMark x1="19333" y1="49333" x2="20556" y2="55444"/>
                        <a14:foregroundMark x1="17111" y1="62333" x2="19667" y2="68889"/>
                        <a14:foregroundMark x1="17222" y1="70111" x2="26000" y2="72111"/>
                        <a14:foregroundMark x1="26000" y1="66667" x2="37000" y2="68889"/>
                        <a14:foregroundMark x1="27444" y1="65889" x2="38556" y2="65000"/>
                        <a14:foregroundMark x1="23667" y1="60000" x2="35556" y2="61444"/>
                        <a14:foregroundMark x1="35556" y1="61444" x2="42111" y2="60111"/>
                        <a14:foregroundMark x1="23667" y1="56778" x2="30778" y2="57444"/>
                        <a14:foregroundMark x1="22111" y1="50333" x2="34333" y2="52667"/>
                        <a14:foregroundMark x1="34333" y1="52667" x2="41000" y2="51889"/>
                        <a14:foregroundMark x1="23444" y1="48556" x2="32667" y2="48333"/>
                        <a14:foregroundMark x1="32667" y1="48333" x2="41667" y2="49000"/>
                        <a14:foregroundMark x1="23778" y1="63222" x2="33444" y2="62444"/>
                        <a14:foregroundMark x1="33444" y1="62444" x2="42000" y2="63000"/>
                        <a14:foregroundMark x1="42000" y1="63000" x2="42889" y2="63000"/>
                        <a14:foregroundMark x1="40111" y1="69667" x2="47778" y2="68333"/>
                        <a14:foregroundMark x1="47778" y1="68333" x2="49444" y2="68778"/>
                        <a14:foregroundMark x1="42778" y1="42667" x2="48889" y2="51667"/>
                        <a14:foregroundMark x1="48889" y1="51667" x2="49667" y2="71667"/>
                        <a14:foregroundMark x1="49667" y1="71667" x2="52778" y2="78111"/>
                        <a14:foregroundMark x1="52778" y1="78111" x2="52778" y2="78111"/>
                        <a14:foregroundMark x1="51889" y1="78556" x2="81444" y2="79222"/>
                        <a14:foregroundMark x1="68222" y1="75667" x2="80222" y2="76889"/>
                        <a14:foregroundMark x1="82111" y1="77222" x2="83333" y2="60444"/>
                        <a14:foregroundMark x1="83333" y1="60444" x2="80333" y2="45444"/>
                        <a14:foregroundMark x1="80333" y1="45444" x2="82111" y2="32000"/>
                        <a14:foregroundMark x1="77444" y1="30778" x2="79222" y2="72889"/>
                        <a14:foregroundMark x1="81556" y1="26667" x2="81556" y2="20333"/>
                        <a14:foregroundMark x1="78889" y1="23444" x2="74778" y2="19556"/>
                        <a14:foregroundMark x1="82333" y1="19889" x2="73444" y2="19000"/>
                        <a14:foregroundMark x1="63778" y1="19444" x2="55333" y2="20556"/>
                        <a14:foregroundMark x1="55333" y1="20556" x2="51667" y2="26889"/>
                        <a14:foregroundMark x1="51667" y1="26889" x2="59778" y2="58333"/>
                        <a14:foregroundMark x1="59778" y1="58333" x2="59667" y2="70111"/>
                        <a14:foregroundMark x1="51889" y1="24333" x2="55222" y2="19889"/>
                        <a14:foregroundMark x1="52667" y1="20889" x2="57000" y2="19444"/>
                        <a14:foregroundMark x1="52556" y1="20778" x2="54556" y2="20111"/>
                        <a14:foregroundMark x1="48667" y1="22667" x2="21778" y2="9667"/>
                        <a14:foregroundMark x1="21778" y1="9667" x2="15222" y2="13000"/>
                        <a14:foregroundMark x1="15222" y1="13000" x2="15222" y2="13000"/>
                        <a14:foregroundMark x1="9889" y1="34667" x2="12333" y2="41889"/>
                        <a14:foregroundMark x1="12333" y1="41889" x2="12333" y2="41889"/>
                        <a14:foregroundMark x1="64778" y1="35000" x2="71222" y2="63111"/>
                        <a14:foregroundMark x1="63667" y1="44111" x2="67000" y2="64000"/>
                        <a14:foregroundMark x1="63889" y1="67556" x2="71778" y2="68111"/>
                        <a14:foregroundMark x1="88333" y1="82778" x2="22222" y2="82444"/>
                        <a14:foregroundMark x1="22222" y1="82444" x2="13667" y2="85778"/>
                        <a14:foregroundMark x1="13667" y1="85778" x2="11444" y2="83222"/>
                      </a14:backgroundRemoval>
                    </a14:imgEffect>
                  </a14:imgLayer>
                </a14:imgProps>
              </a:ext>
              <a:ext uri="{28A0092B-C50C-407E-A947-70E740481C1C}">
                <a14:useLocalDpi xmlns:a14="http://schemas.microsoft.com/office/drawing/2010/main" val="0"/>
              </a:ext>
            </a:extLst>
          </a:blip>
          <a:srcRect/>
          <a:stretch>
            <a:fillRect/>
          </a:stretch>
        </p:blipFill>
        <p:spPr bwMode="auto">
          <a:xfrm>
            <a:off x="1557470" y="867361"/>
            <a:ext cx="1412240" cy="14122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839B02F5-719D-91C8-9C85-2EDCB3BC98E7}"/>
              </a:ext>
            </a:extLst>
          </p:cNvPr>
          <p:cNvSpPr txBox="1"/>
          <p:nvPr/>
        </p:nvSpPr>
        <p:spPr>
          <a:xfrm>
            <a:off x="978342" y="2880826"/>
            <a:ext cx="10508005" cy="584775"/>
          </a:xfrm>
          <a:prstGeom prst="rect">
            <a:avLst/>
          </a:prstGeom>
          <a:noFill/>
        </p:spPr>
        <p:txBody>
          <a:bodyPr wrap="none" rtlCol="0">
            <a:spAutoFit/>
          </a:bodyPr>
          <a:lstStyle/>
          <a:p>
            <a:pPr marL="285750" indent="-285750" algn="just">
              <a:buFontTx/>
              <a:buChar char="-"/>
            </a:pPr>
            <a:r>
              <a:rPr lang="en-GB" sz="3200" dirty="0" err="1">
                <a:solidFill>
                  <a:srgbClr val="002060"/>
                </a:solidFill>
                <a:latin typeface="Times New Roman" panose="02020603050405020304" pitchFamily="18" charset="0"/>
                <a:cs typeface="Times New Roman" panose="02020603050405020304" pitchFamily="18" charset="0"/>
              </a:rPr>
              <a:t>Thực</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hành</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tạo</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cuộc</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họp</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trực</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tuyến</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với</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các</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phần</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mềm</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đã</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học</a:t>
            </a:r>
            <a:endParaRPr lang="en-GB"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9023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b="1" dirty="0">
                <a:latin typeface="UTM Duepuntozero" panose="02040603050506020204" pitchFamily="18" charset="0"/>
              </a:rPr>
              <a:t>CHỦ ĐỀ A. </a:t>
            </a:r>
            <a:br>
              <a:rPr lang="en-US" sz="4000" b="1" dirty="0">
                <a:latin typeface="UTM Duepuntozero" panose="02040603050506020204" pitchFamily="18" charset="0"/>
              </a:rPr>
            </a:br>
            <a:r>
              <a:rPr lang="en-US" sz="4000" b="1" dirty="0">
                <a:latin typeface="UTM Duepuntozero" panose="02040603050506020204" pitchFamily="18" charset="0"/>
              </a:rPr>
              <a:t>INTERNET VÀ TRUYỀN THÔNG SỐ</a:t>
            </a:r>
          </a:p>
        </p:txBody>
      </p:sp>
      <p:sp>
        <p:nvSpPr>
          <p:cNvPr id="2" name="Subtitle 1"/>
          <p:cNvSpPr>
            <a:spLocks noGrp="1"/>
          </p:cNvSpPr>
          <p:nvPr>
            <p:ph type="subTitle" idx="1"/>
          </p:nvPr>
        </p:nvSpPr>
        <p:spPr>
          <a:xfrm>
            <a:off x="117566" y="3931855"/>
            <a:ext cx="11169559" cy="1309255"/>
          </a:xfrm>
        </p:spPr>
        <p:txBody>
          <a:bodyPr>
            <a:normAutofit/>
          </a:bodyPr>
          <a:lstStyle/>
          <a:p>
            <a:pPr algn="l"/>
            <a:r>
              <a:rPr lang="en-US" sz="2400" b="1" dirty="0" err="1">
                <a:latin typeface="UTM Duepuntozero" panose="02040603050506020204" pitchFamily="18" charset="0"/>
              </a:rPr>
              <a:t>Bài</a:t>
            </a:r>
            <a:r>
              <a:rPr lang="en-US" sz="2400" b="1" dirty="0">
                <a:latin typeface="UTM Duepuntozero" panose="02040603050506020204" pitchFamily="18" charset="0"/>
              </a:rPr>
              <a:t> 1. </a:t>
            </a:r>
            <a:r>
              <a:rPr lang="en-US" sz="2400" b="1" dirty="0" err="1">
                <a:latin typeface="UTM Duepuntozero" panose="02040603050506020204" pitchFamily="18" charset="0"/>
              </a:rPr>
              <a:t>Thế</a:t>
            </a:r>
            <a:r>
              <a:rPr lang="en-US" sz="2400" b="1" dirty="0">
                <a:latin typeface="UTM Duepuntozero" panose="02040603050506020204" pitchFamily="18" charset="0"/>
              </a:rPr>
              <a:t> </a:t>
            </a:r>
            <a:r>
              <a:rPr lang="en-US" sz="2400" b="1" dirty="0" err="1">
                <a:latin typeface="UTM Duepuntozero" panose="02040603050506020204" pitchFamily="18" charset="0"/>
              </a:rPr>
              <a:t>giới</a:t>
            </a:r>
            <a:r>
              <a:rPr lang="en-US" sz="2400" b="1" dirty="0">
                <a:latin typeface="UTM Duepuntozero" panose="02040603050506020204" pitchFamily="18" charset="0"/>
              </a:rPr>
              <a:t> Internet </a:t>
            </a:r>
            <a:r>
              <a:rPr lang="en-US" sz="2400" b="1" dirty="0" err="1">
                <a:latin typeface="UTM Duepuntozero" panose="02040603050506020204" pitchFamily="18" charset="0"/>
              </a:rPr>
              <a:t>thật</a:t>
            </a:r>
            <a:r>
              <a:rPr lang="en-US" sz="2400" b="1" dirty="0">
                <a:latin typeface="UTM Duepuntozero" panose="02040603050506020204" pitchFamily="18" charset="0"/>
              </a:rPr>
              <a:t> </a:t>
            </a:r>
            <a:r>
              <a:rPr lang="en-US" sz="2400" b="1" dirty="0" err="1">
                <a:latin typeface="UTM Duepuntozero" panose="02040603050506020204" pitchFamily="18" charset="0"/>
              </a:rPr>
              <a:t>là</a:t>
            </a:r>
            <a:r>
              <a:rPr lang="en-US" sz="2400" b="1" dirty="0">
                <a:latin typeface="UTM Duepuntozero" panose="02040603050506020204" pitchFamily="18" charset="0"/>
              </a:rPr>
              <a:t> </a:t>
            </a:r>
            <a:r>
              <a:rPr lang="en-US" sz="2400" b="1" dirty="0" err="1">
                <a:latin typeface="UTM Duepuntozero" panose="02040603050506020204" pitchFamily="18" charset="0"/>
              </a:rPr>
              <a:t>rộng</a:t>
            </a:r>
            <a:r>
              <a:rPr lang="en-US" sz="2400" b="1" dirty="0">
                <a:latin typeface="UTM Duepuntozero" panose="02040603050506020204" pitchFamily="18" charset="0"/>
              </a:rPr>
              <a:t> </a:t>
            </a:r>
            <a:r>
              <a:rPr lang="en-US" sz="2400" b="1" dirty="0" err="1">
                <a:latin typeface="UTM Duepuntozero" panose="02040603050506020204" pitchFamily="18" charset="0"/>
              </a:rPr>
              <a:t>lớn</a:t>
            </a:r>
            <a:endParaRPr lang="en-US" sz="2400" b="1" dirty="0">
              <a:latin typeface="UTM Duepuntozero" panose="02040603050506020204" pitchFamily="18" charset="0"/>
            </a:endParaRPr>
          </a:p>
          <a:p>
            <a:pPr algn="l"/>
            <a:r>
              <a:rPr lang="en-US" sz="2400" b="1" dirty="0" err="1">
                <a:latin typeface="UTM Duepuntozero" panose="02040603050506020204" pitchFamily="18" charset="0"/>
              </a:rPr>
              <a:t>Bài</a:t>
            </a:r>
            <a:r>
              <a:rPr lang="en-US" sz="2400" b="1" dirty="0">
                <a:latin typeface="UTM Duepuntozero" panose="02040603050506020204" pitchFamily="18" charset="0"/>
              </a:rPr>
              <a:t> 2</a:t>
            </a:r>
            <a:r>
              <a:rPr lang="vi-VN" sz="2400" b="1" dirty="0">
                <a:latin typeface="UTM Duepuntozero" panose="02040603050506020204" pitchFamily="18" charset="0"/>
              </a:rPr>
              <a:t>. Tớ liên lạc được với mọi người ở khắp mọi nơi trên thế giới</a:t>
            </a:r>
            <a:endParaRPr lang="en-US" sz="2400" b="1" dirty="0">
              <a:latin typeface="UTM Duepuntozero" panose="02040603050506020204" pitchFamily="18" charset="0"/>
            </a:endParaRPr>
          </a:p>
        </p:txBody>
      </p:sp>
    </p:spTree>
    <p:extLst>
      <p:ext uri="{BB962C8B-B14F-4D97-AF65-F5344CB8AC3E}">
        <p14:creationId xmlns:p14="http://schemas.microsoft.com/office/powerpoint/2010/main" val="34973863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31" y="2104466"/>
            <a:ext cx="11844337" cy="1746173"/>
          </a:xfrm>
        </p:spPr>
        <p:txBody>
          <a:bodyPr>
            <a:noAutofit/>
          </a:bodyPr>
          <a:lstStyle/>
          <a:p>
            <a:pPr>
              <a:lnSpc>
                <a:spcPct val="100000"/>
              </a:lnSpc>
            </a:pPr>
            <a:r>
              <a:rPr lang="en-US" sz="18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2. </a:t>
            </a:r>
            <a:r>
              <a:rPr lang="en-US" sz="18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Tớ</a:t>
            </a:r>
            <a:r>
              <a:rPr lang="en-US" sz="18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18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lạc</a:t>
            </a:r>
            <a:r>
              <a:rPr lang="en-US" sz="18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18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8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ở </a:t>
            </a:r>
            <a:r>
              <a:rPr lang="en-US" sz="18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khắp</a:t>
            </a:r>
            <a:r>
              <a:rPr lang="en-US" sz="18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18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en-US" sz="18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18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4000" b="1" dirty="0" err="1" smtClean="0">
                <a:solidFill>
                  <a:srgbClr val="FFFF00"/>
                </a:solidFill>
                <a:cs typeface="Times New Roman" panose="02020603050405020304" pitchFamily="18" charset="0"/>
              </a:rPr>
              <a:t>Tuần</a:t>
            </a:r>
            <a:r>
              <a:rPr lang="en-GB" sz="4000" b="1" dirty="0" smtClean="0">
                <a:solidFill>
                  <a:srgbClr val="FFFF00"/>
                </a:solidFill>
                <a:cs typeface="Times New Roman" panose="02020603050405020304" pitchFamily="18" charset="0"/>
              </a:rPr>
              <a:t> </a:t>
            </a:r>
            <a:r>
              <a:rPr lang="en-GB" sz="4000" b="1" dirty="0">
                <a:solidFill>
                  <a:srgbClr val="FFFF00"/>
                </a:solidFill>
                <a:cs typeface="Times New Roman" panose="02020603050405020304" pitchFamily="18" charset="0"/>
              </a:rPr>
              <a:t>19: HỘI NGHỊ TRUYỀN </a:t>
            </a:r>
            <a:r>
              <a:rPr lang="en-GB" sz="4000" b="1" dirty="0" smtClean="0">
                <a:solidFill>
                  <a:srgbClr val="FFFF00"/>
                </a:solidFill>
                <a:cs typeface="Times New Roman" panose="02020603050405020304" pitchFamily="18" charset="0"/>
              </a:rPr>
              <a:t>HÌNH</a:t>
            </a:r>
            <a:endParaRPr lang="en-US" sz="4800" b="1" dirty="0">
              <a:solidFill>
                <a:srgbClr val="FFFF00"/>
              </a:solidFill>
            </a:endParaRPr>
          </a:p>
        </p:txBody>
      </p:sp>
    </p:spTree>
    <p:extLst>
      <p:ext uri="{BB962C8B-B14F-4D97-AF65-F5344CB8AC3E}">
        <p14:creationId xmlns:p14="http://schemas.microsoft.com/office/powerpoint/2010/main" val="20455271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37F523A-77D0-0956-DD46-ED6956271942}"/>
              </a:ext>
            </a:extLst>
          </p:cNvPr>
          <p:cNvSpPr txBox="1"/>
          <p:nvPr/>
        </p:nvSpPr>
        <p:spPr>
          <a:xfrm>
            <a:off x="3454400" y="926975"/>
            <a:ext cx="5648960" cy="646986"/>
          </a:xfrm>
          <a:prstGeom prst="roundRect">
            <a:avLst/>
          </a:prstGeom>
          <a:solidFill>
            <a:schemeClr val="accent1"/>
          </a:solidFill>
        </p:spPr>
        <p:txBody>
          <a:bodyPr wrap="square" rtlCol="0">
            <a:spAutoFit/>
          </a:bodyPr>
          <a:lstStyle/>
          <a:p>
            <a:pPr algn="ctr"/>
            <a:r>
              <a:rPr lang="en-GB" sz="3200" b="1" dirty="0">
                <a:solidFill>
                  <a:sysClr val="windowText" lastClr="000000"/>
                </a:solidFill>
              </a:rPr>
              <a:t>ÔN TẬP KIẾN THỨC CŨ</a:t>
            </a:r>
          </a:p>
        </p:txBody>
      </p:sp>
      <p:pic>
        <p:nvPicPr>
          <p:cNvPr id="8" name="Picture 2" descr="Kiểm tra bài cũ Pick a name trong ClassPoint | Tinh hoa Công ...">
            <a:extLst>
              <a:ext uri="{FF2B5EF4-FFF2-40B4-BE49-F238E27FC236}">
                <a16:creationId xmlns="" xmlns:a16="http://schemas.microsoft.com/office/drawing/2014/main" id="{B1D1A471-388B-38F5-021C-7B142A9446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6391" y="4262315"/>
            <a:ext cx="2311400" cy="2311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F24669C3-F578-34C9-F091-B5B95F13ADAF}"/>
              </a:ext>
            </a:extLst>
          </p:cNvPr>
          <p:cNvSpPr txBox="1"/>
          <p:nvPr/>
        </p:nvSpPr>
        <p:spPr>
          <a:xfrm>
            <a:off x="807183" y="2317973"/>
            <a:ext cx="11027766" cy="1200329"/>
          </a:xfrm>
          <a:prstGeom prst="rect">
            <a:avLst/>
          </a:prstGeom>
          <a:noFill/>
        </p:spPr>
        <p:txBody>
          <a:bodyPr wrap="square">
            <a:spAutoFit/>
          </a:bodyPr>
          <a:lstStyle/>
          <a:p>
            <a:r>
              <a:rPr lang="vi-VN" sz="3600" b="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Tin nhắn MMS là gì? </a:t>
            </a:r>
            <a:r>
              <a:rPr lang="en-US" sz="3600" b="1" dirty="0" err="1" smtClean="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Nêu</a:t>
            </a:r>
            <a:r>
              <a:rPr lang="en-US" sz="3600" b="1" dirty="0" smtClean="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 c</a:t>
            </a:r>
            <a:r>
              <a:rPr lang="en-GB" sz="3600" b="1" dirty="0" err="1" smtClean="0">
                <a:solidFill>
                  <a:schemeClr val="bg1"/>
                </a:solidFill>
                <a:latin typeface="Times New Roman" panose="02020603050405020304" pitchFamily="18" charset="0"/>
                <a:ea typeface="Times New Roman" panose="02020603050405020304" pitchFamily="18" charset="0"/>
                <a:cs typeface="Arial" panose="020B0604020202020204" pitchFamily="34" charset="0"/>
              </a:rPr>
              <a:t>ác</a:t>
            </a:r>
            <a:r>
              <a:rPr lang="en-GB" sz="3600" b="1" dirty="0" smtClean="0">
                <a:solidFill>
                  <a:schemeClr val="bg1"/>
                </a:solidFill>
                <a:latin typeface="Times New Roman" panose="02020603050405020304" pitchFamily="18" charset="0"/>
                <a:ea typeface="Times New Roman" panose="02020603050405020304" pitchFamily="18" charset="0"/>
                <a:cs typeface="Arial" panose="020B0604020202020204" pitchFamily="34" charset="0"/>
              </a:rPr>
              <a:t> </a:t>
            </a:r>
            <a:r>
              <a:rPr lang="en-GB" sz="3600" b="1" dirty="0" err="1">
                <a:solidFill>
                  <a:schemeClr val="bg1"/>
                </a:solidFill>
                <a:latin typeface="Times New Roman" panose="02020603050405020304" pitchFamily="18" charset="0"/>
                <a:ea typeface="Times New Roman" panose="02020603050405020304" pitchFamily="18" charset="0"/>
                <a:cs typeface="Arial" panose="020B0604020202020204" pitchFamily="34" charset="0"/>
              </a:rPr>
              <a:t>bước</a:t>
            </a:r>
            <a:r>
              <a:rPr lang="en-GB" sz="3600" b="1"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 t</a:t>
            </a:r>
            <a:r>
              <a:rPr lang="vi-VN" sz="3600" b="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hực hiện gửi tin nhắn MMS</a:t>
            </a:r>
            <a:r>
              <a:rPr lang="en-GB" sz="3600" b="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GB" sz="4800" b="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94184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1606822" y="836679"/>
            <a:ext cx="9784733" cy="61628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182880" marR="0" lvl="0" indent="-182880" algn="ctr" defTabSz="914400" rtl="0" eaLnBrk="1" fontAlgn="auto" latinLnBrk="0" hangingPunct="1">
              <a:lnSpc>
                <a:spcPct val="90000"/>
              </a:lnSpc>
              <a:spcBef>
                <a:spcPts val="1200"/>
              </a:spcBef>
              <a:spcAft>
                <a:spcPts val="200"/>
              </a:spcAft>
              <a:buClr>
                <a:srgbClr val="FFFFFF"/>
              </a:buClr>
              <a:buSzTx/>
              <a:buFont typeface="Wingdings" pitchFamily="2" charset="2"/>
              <a:buChar char=""/>
              <a:tabLst/>
              <a:defRPr/>
            </a:pPr>
            <a:r>
              <a:rPr kumimoji="0" lang="en-US" sz="3200" b="0" i="0" u="none" strike="noStrike" kern="1200" cap="none" spc="0" normalizeH="0" baseline="0" noProof="0" dirty="0">
                <a:ln>
                  <a:noFill/>
                </a:ln>
                <a:solidFill>
                  <a:srgbClr val="FF0000"/>
                </a:solidFill>
                <a:effectLst/>
                <a:uLnTx/>
                <a:uFillTx/>
                <a:latin typeface="UTM Duepuntozero" panose="02040603050506020204" pitchFamily="18" charset="0"/>
                <a:ea typeface="+mn-ea"/>
                <a:cs typeface="+mn-cs"/>
              </a:rPr>
              <a:t>HỘI NGHỊ TRUYỀN HÌNH</a:t>
            </a:r>
          </a:p>
        </p:txBody>
      </p:sp>
      <p:pic>
        <p:nvPicPr>
          <p:cNvPr id="5" name="Picture 4"/>
          <p:cNvPicPr>
            <a:picLocks noChangeAspect="1"/>
          </p:cNvPicPr>
          <p:nvPr/>
        </p:nvPicPr>
        <p:blipFill rotWithShape="1">
          <a:blip r:embed="rId3"/>
          <a:srcRect r="63836"/>
          <a:stretch/>
        </p:blipFill>
        <p:spPr>
          <a:xfrm>
            <a:off x="269563" y="1415525"/>
            <a:ext cx="3631877" cy="1815882"/>
          </a:xfrm>
          <a:prstGeom prst="rect">
            <a:avLst/>
          </a:prstGeom>
        </p:spPr>
      </p:pic>
      <p:sp>
        <p:nvSpPr>
          <p:cNvPr id="8" name="TextBox 7"/>
          <p:cNvSpPr txBox="1"/>
          <p:nvPr/>
        </p:nvSpPr>
        <p:spPr>
          <a:xfrm>
            <a:off x="1606822" y="3460835"/>
            <a:ext cx="10006101" cy="170816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r>
              <a:rPr kumimoji="0" lang="vi-VN" sz="2000" b="0" i="0" u="none" strike="noStrike" kern="1200" cap="none" spc="0" normalizeH="0" baseline="0" noProof="0" dirty="0">
                <a:ln>
                  <a:noFill/>
                </a:ln>
                <a:solidFill>
                  <a:srgbClr val="099BDD"/>
                </a:solidFill>
                <a:effectLst/>
                <a:uLnTx/>
                <a:uFillTx/>
                <a:latin typeface="UTM Duepuntozero" panose="02040603050506020204" pitchFamily="18" charset="0"/>
                <a:ea typeface="+mn-ea"/>
                <a:cs typeface="+mn-cs"/>
              </a:rPr>
              <a:t>Hội nghị truyền hình được sử dụng thông qua một phần mềm ứng dụng, phần mềm sẽ chuyển dữ liệu video mà camera thu được tại các địa điểm qua Internet để mọi người tham gia họp có thể nhìn và nghe thấy nhau từ khắp mọi nơi trong thời gian thực. </a:t>
            </a:r>
            <a:endParaRPr kumimoji="0" lang="en-US" sz="2000" b="0" i="0" u="none" strike="noStrike" kern="1200" cap="none" spc="0" normalizeH="0" baseline="0" noProof="0" dirty="0">
              <a:ln>
                <a:noFill/>
              </a:ln>
              <a:solidFill>
                <a:srgbClr val="099BDD"/>
              </a:solidFill>
              <a:effectLst/>
              <a:uLnTx/>
              <a:uFillTx/>
              <a:latin typeface="UTM Duepuntozero" panose="02040603050506020204" pitchFamily="18" charset="0"/>
              <a:ea typeface="+mn-ea"/>
              <a:cs typeface="+mn-cs"/>
            </a:endParaRPr>
          </a:p>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r>
              <a:rPr kumimoji="0" lang="vi-VN" sz="2000" b="0" i="0" u="none" strike="noStrike" kern="1200" cap="none" spc="0" normalizeH="0" baseline="0" noProof="0" dirty="0">
                <a:ln>
                  <a:noFill/>
                </a:ln>
                <a:solidFill>
                  <a:srgbClr val="099BDD"/>
                </a:solidFill>
                <a:effectLst/>
                <a:uLnTx/>
                <a:uFillTx/>
                <a:latin typeface="UTM Duepuntozero" panose="02040603050506020204" pitchFamily="18" charset="0"/>
                <a:ea typeface="+mn-ea"/>
                <a:cs typeface="+mn-cs"/>
              </a:rPr>
              <a:t>Tuy nhiên, chất lượng của một buổi hội nghị truyền hình phụ thuộc khá nhiều vào chất lượng đường truyền Internet.</a:t>
            </a:r>
          </a:p>
        </p:txBody>
      </p:sp>
      <p:pic>
        <p:nvPicPr>
          <p:cNvPr id="6" name="Picture 5"/>
          <p:cNvPicPr>
            <a:picLocks noChangeAspect="1"/>
          </p:cNvPicPr>
          <p:nvPr/>
        </p:nvPicPr>
        <p:blipFill>
          <a:blip r:embed="rId4"/>
          <a:stretch>
            <a:fillRect/>
          </a:stretch>
        </p:blipFill>
        <p:spPr>
          <a:xfrm>
            <a:off x="3508493" y="5394795"/>
            <a:ext cx="2424547" cy="1102671"/>
          </a:xfrm>
          <a:prstGeom prst="rect">
            <a:avLst/>
          </a:prstGeom>
        </p:spPr>
      </p:pic>
      <p:pic>
        <p:nvPicPr>
          <p:cNvPr id="10" name="Picture 9"/>
          <p:cNvPicPr>
            <a:picLocks noChangeAspect="1"/>
          </p:cNvPicPr>
          <p:nvPr/>
        </p:nvPicPr>
        <p:blipFill rotWithShape="1">
          <a:blip r:embed="rId5"/>
          <a:srcRect l="19513" t="13860" r="16414" b="20702"/>
          <a:stretch/>
        </p:blipFill>
        <p:spPr>
          <a:xfrm>
            <a:off x="6100711" y="5710402"/>
            <a:ext cx="2184305" cy="1042509"/>
          </a:xfrm>
          <a:prstGeom prst="rect">
            <a:avLst/>
          </a:prstGeom>
        </p:spPr>
      </p:pic>
      <p:pic>
        <p:nvPicPr>
          <p:cNvPr id="7" name="Picture 6"/>
          <p:cNvPicPr>
            <a:picLocks noChangeAspect="1"/>
          </p:cNvPicPr>
          <p:nvPr/>
        </p:nvPicPr>
        <p:blipFill>
          <a:blip r:embed="rId6"/>
          <a:stretch>
            <a:fillRect/>
          </a:stretch>
        </p:blipFill>
        <p:spPr>
          <a:xfrm>
            <a:off x="8051117" y="5121695"/>
            <a:ext cx="1863225" cy="824436"/>
          </a:xfrm>
          <a:prstGeom prst="rect">
            <a:avLst/>
          </a:prstGeom>
        </p:spPr>
      </p:pic>
      <p:sp>
        <p:nvSpPr>
          <p:cNvPr id="2" name="TextBox 1">
            <a:extLst>
              <a:ext uri="{FF2B5EF4-FFF2-40B4-BE49-F238E27FC236}">
                <a16:creationId xmlns="" xmlns:a16="http://schemas.microsoft.com/office/drawing/2014/main" id="{80FCC416-2B97-CEC9-3317-0ACBE579D553}"/>
              </a:ext>
            </a:extLst>
          </p:cNvPr>
          <p:cNvSpPr txBox="1"/>
          <p:nvPr/>
        </p:nvSpPr>
        <p:spPr>
          <a:xfrm>
            <a:off x="3901440" y="1416047"/>
            <a:ext cx="8209281" cy="1815882"/>
          </a:xfrm>
          <a:prstGeom prst="rect">
            <a:avLst/>
          </a:prstGeom>
          <a:solidFill>
            <a:srgbClr val="33A3DC"/>
          </a:solidFill>
        </p:spPr>
        <p:txBody>
          <a:bodyPr wrap="square">
            <a:spAutoFit/>
          </a:bodyPr>
          <a:lstStyle/>
          <a:p>
            <a:pPr fontAlgn="base"/>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tuyền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hỗ</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trợ</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camera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micro,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màn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video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loa</a:t>
            </a:r>
            <a:endParaRPr lang="en-GB" sz="28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768226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7BB64CF7-9B54-FB1A-6D88-356BC0F57BB4}"/>
              </a:ext>
            </a:extLst>
          </p:cNvPr>
          <p:cNvPicPr>
            <a:picLocks noChangeAspect="1"/>
          </p:cNvPicPr>
          <p:nvPr/>
        </p:nvPicPr>
        <p:blipFill>
          <a:blip r:embed="rId2"/>
          <a:stretch>
            <a:fillRect/>
          </a:stretch>
        </p:blipFill>
        <p:spPr>
          <a:xfrm>
            <a:off x="2468424" y="809674"/>
            <a:ext cx="7255151" cy="4164965"/>
          </a:xfrm>
          <a:prstGeom prst="rect">
            <a:avLst/>
          </a:prstGeom>
        </p:spPr>
      </p:pic>
      <p:sp>
        <p:nvSpPr>
          <p:cNvPr id="6" name="TextBox 5">
            <a:extLst>
              <a:ext uri="{FF2B5EF4-FFF2-40B4-BE49-F238E27FC236}">
                <a16:creationId xmlns="" xmlns:a16="http://schemas.microsoft.com/office/drawing/2014/main" id="{C95D5A39-A7E3-250E-6550-C8EB7A73E2FE}"/>
              </a:ext>
            </a:extLst>
          </p:cNvPr>
          <p:cNvSpPr txBox="1"/>
          <p:nvPr/>
        </p:nvSpPr>
        <p:spPr>
          <a:xfrm>
            <a:off x="2549249" y="5341035"/>
            <a:ext cx="7255151" cy="1384995"/>
          </a:xfrm>
          <a:prstGeom prst="rect">
            <a:avLst/>
          </a:prstGeom>
          <a:noFill/>
        </p:spPr>
        <p:txBody>
          <a:bodyPr wrap="square">
            <a:spAutoFit/>
          </a:bodyPr>
          <a:lstStyle/>
          <a:p>
            <a:pPr algn="ct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Quan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sát</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hình</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ảnh</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trên</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và</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cho</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biết</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để</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tổ</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chức</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được</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hội</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nghị</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truyền</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hình</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chúng</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ta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cần</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có</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những</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thiết</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bị</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nào</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GB"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21411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ABC1AB6A-739D-57F5-A7AD-B2ACCB024898}"/>
              </a:ext>
            </a:extLst>
          </p:cNvPr>
          <p:cNvSpPr txBox="1"/>
          <p:nvPr/>
        </p:nvSpPr>
        <p:spPr>
          <a:xfrm>
            <a:off x="370840" y="936397"/>
            <a:ext cx="11450320" cy="3416320"/>
          </a:xfrm>
          <a:prstGeom prst="rect">
            <a:avLst/>
          </a:prstGeom>
          <a:solidFill>
            <a:schemeClr val="tx1"/>
          </a:solidFill>
        </p:spPr>
        <p:txBody>
          <a:bodyPr wrap="square">
            <a:spAutoFit/>
          </a:bodyPr>
          <a:lstStyle/>
          <a:p>
            <a:r>
              <a:rPr lang="en-US" sz="36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Để</a:t>
            </a:r>
            <a:r>
              <a:rPr lang="en-US" sz="3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tổ</a:t>
            </a:r>
            <a:r>
              <a:rPr lang="en-US" sz="3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chức</a:t>
            </a:r>
            <a:r>
              <a:rPr lang="en-US" sz="3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được</a:t>
            </a:r>
            <a:r>
              <a:rPr lang="en-US" sz="3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hội</a:t>
            </a:r>
            <a:r>
              <a:rPr lang="en-US" sz="3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nghị</a:t>
            </a:r>
            <a:r>
              <a:rPr lang="en-US" sz="3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truyền</a:t>
            </a:r>
            <a:r>
              <a:rPr lang="en-US" sz="3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hình</a:t>
            </a:r>
            <a:r>
              <a:rPr lang="en-US" sz="3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cần</a:t>
            </a:r>
            <a:r>
              <a:rPr lang="en-US" sz="3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những</a:t>
            </a:r>
            <a:r>
              <a:rPr lang="en-US" sz="3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thiết</a:t>
            </a:r>
            <a:r>
              <a:rPr lang="en-US" sz="3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bị</a:t>
            </a:r>
            <a:r>
              <a:rPr lang="en-US" sz="3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3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p>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Máy</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tính</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(laptop/PC), </a:t>
            </a:r>
            <a:endParaRPr lang="en-GB" sz="3600" dirty="0">
              <a:effectLst/>
              <a:latin typeface="Times New Roman" panose="02020603050405020304" pitchFamily="18" charset="0"/>
              <a:ea typeface="Times New Roman" panose="02020603050405020304" pitchFamily="18" charset="0"/>
              <a:cs typeface="Arial" panose="020B0604020202020204" pitchFamily="34" charset="0"/>
            </a:endParaRPr>
          </a:p>
          <a:p>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Phần</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mềm</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hội</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nghị</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truyền</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hình</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3600" dirty="0">
              <a:effectLst/>
              <a:latin typeface="Times New Roman" panose="02020603050405020304" pitchFamily="18" charset="0"/>
              <a:ea typeface="Times New Roman" panose="02020603050405020304" pitchFamily="18" charset="0"/>
              <a:cs typeface="Arial" panose="020B0604020202020204" pitchFamily="34" charset="0"/>
            </a:endParaRPr>
          </a:p>
          <a:p>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Màn</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hình</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tivi</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hoặc</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máy</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chiếu</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cho</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phép</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xem</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các</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bên</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đang</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giao</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tiếp</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3600" dirty="0">
              <a:effectLst/>
              <a:latin typeface="Times New Roman" panose="02020603050405020304" pitchFamily="18" charset="0"/>
              <a:ea typeface="Times New Roman" panose="02020603050405020304" pitchFamily="18" charset="0"/>
              <a:cs typeface="Arial" panose="020B0604020202020204" pitchFamily="34" charset="0"/>
            </a:endParaRPr>
          </a:p>
          <a:p>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Camera, Micro, Codec,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một</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số</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dây</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cáp</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đi</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kèm</a:t>
            </a:r>
            <a:endParaRPr lang="en-GB" sz="3600" dirty="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8" name="Picture 7">
            <a:extLst>
              <a:ext uri="{FF2B5EF4-FFF2-40B4-BE49-F238E27FC236}">
                <a16:creationId xmlns="" xmlns:a16="http://schemas.microsoft.com/office/drawing/2014/main" id="{3BBD9FD0-5CDC-5690-7375-ADEB5AEDE3A4}"/>
              </a:ext>
            </a:extLst>
          </p:cNvPr>
          <p:cNvPicPr>
            <a:picLocks noChangeAspect="1"/>
          </p:cNvPicPr>
          <p:nvPr/>
        </p:nvPicPr>
        <p:blipFill>
          <a:blip r:embed="rId2"/>
          <a:stretch>
            <a:fillRect/>
          </a:stretch>
        </p:blipFill>
        <p:spPr>
          <a:xfrm>
            <a:off x="3074035" y="4577715"/>
            <a:ext cx="6249204" cy="2117725"/>
          </a:xfrm>
          <a:prstGeom prst="rect">
            <a:avLst/>
          </a:prstGeom>
        </p:spPr>
      </p:pic>
    </p:spTree>
    <p:extLst>
      <p:ext uri="{BB962C8B-B14F-4D97-AF65-F5344CB8AC3E}">
        <p14:creationId xmlns:p14="http://schemas.microsoft.com/office/powerpoint/2010/main" val="891873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31" y="2104466"/>
            <a:ext cx="11844337" cy="1746173"/>
          </a:xfrm>
        </p:spPr>
        <p:txBody>
          <a:bodyPr>
            <a:noAutofit/>
          </a:bodyPr>
          <a:lstStyle/>
          <a:p>
            <a:pPr>
              <a:lnSpc>
                <a:spcPct val="100000"/>
              </a:lnSpc>
            </a:pPr>
            <a:r>
              <a:rPr lang="en-US" sz="20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0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Tớ</a:t>
            </a:r>
            <a:r>
              <a:rPr lang="en-US" sz="20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20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lạc</a:t>
            </a:r>
            <a:r>
              <a:rPr lang="en-US" sz="20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0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0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khắp</a:t>
            </a:r>
            <a:r>
              <a:rPr lang="en-US" sz="20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0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en-US" sz="20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0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GB" sz="1200" dirty="0">
                <a:effectLst/>
                <a:latin typeface="Calibri" panose="020F0502020204030204" pitchFamily="34" charset="0"/>
                <a:ea typeface="Calibri" panose="020F0502020204030204" pitchFamily="34" charset="0"/>
                <a:cs typeface="Times New Roman" panose="02020603050405020304" pitchFamily="18" charset="0"/>
              </a:rPr>
              <a:t/>
            </a:r>
            <a:br>
              <a:rPr lang="en-GB" sz="12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3200" b="1" dirty="0" err="1">
                <a:solidFill>
                  <a:srgbClr val="FFFF00"/>
                </a:solidFill>
                <a:cs typeface="Times New Roman" panose="02020603050405020304" pitchFamily="18" charset="0"/>
              </a:rPr>
              <a:t>Tuần</a:t>
            </a:r>
            <a:r>
              <a:rPr lang="en-GB" sz="3200" b="1" dirty="0">
                <a:solidFill>
                  <a:srgbClr val="FFFF00"/>
                </a:solidFill>
                <a:cs typeface="Times New Roman" panose="02020603050405020304" pitchFamily="18" charset="0"/>
              </a:rPr>
              <a:t> 19: HỘI NGHỊ TRUYỀN HÌNH (</a:t>
            </a:r>
            <a:r>
              <a:rPr lang="en-GB" sz="3200" b="1" dirty="0" err="1">
                <a:solidFill>
                  <a:srgbClr val="FFFF00"/>
                </a:solidFill>
                <a:cs typeface="Times New Roman" panose="02020603050405020304" pitchFamily="18" charset="0"/>
              </a:rPr>
              <a:t>Tiết</a:t>
            </a:r>
            <a:r>
              <a:rPr lang="en-GB" sz="3200" b="1" dirty="0">
                <a:solidFill>
                  <a:srgbClr val="FFFF00"/>
                </a:solidFill>
                <a:cs typeface="Times New Roman" panose="02020603050405020304" pitchFamily="18" charset="0"/>
              </a:rPr>
              <a:t> 2)</a:t>
            </a:r>
            <a:endParaRPr lang="en-US" sz="4000" b="1" dirty="0">
              <a:solidFill>
                <a:srgbClr val="FFFF00"/>
              </a:solidFill>
            </a:endParaRPr>
          </a:p>
        </p:txBody>
      </p:sp>
    </p:spTree>
    <p:extLst>
      <p:ext uri="{BB962C8B-B14F-4D97-AF65-F5344CB8AC3E}">
        <p14:creationId xmlns:p14="http://schemas.microsoft.com/office/powerpoint/2010/main" val="217776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10"/>
  <p:tag name="MMPROD_UIDATA" val="&lt;database version=&quot;7.0&quot;&gt;&lt;object type=&quot;1&quot; unique_id=&quot;10001&quot;&gt;&lt;object type=&quot;8&quot; unique_id=&quot;10560&quot;&gt;&lt;/object&gt;&lt;object type=&quot;2&quot; unique_id=&quot;10561&quot;&gt;&lt;object type=&quot;3&quot; unique_id=&quot;10562&quot;&gt;&lt;property id=&quot;20148&quot; value=&quot;5&quot;/&gt;&lt;property id=&quot;20300&quot; value=&quot;Slide 1 - &amp;quot;Tin 5 – Tuần 19&amp;quot;&quot;/&gt;&lt;property id=&quot;20307&quot; value=&quot;385&quot;/&gt;&lt;/object&gt;&lt;object type=&quot;3&quot; unique_id=&quot;10563&quot;&gt;&lt;property id=&quot;20148&quot; value=&quot;5&quot;/&gt;&lt;property id=&quot;20300&quot; value=&quot;Slide 2 - &amp;quot;CUỘC SỐNG TRỰC TUYẾN&amp;quot;&quot;/&gt;&lt;property id=&quot;20307&quot; value=&quot;263&quot;/&gt;&lt;/object&gt;&lt;object type=&quot;3&quot; unique_id=&quot;10564&quot;&gt;&lt;property id=&quot;20148&quot; value=&quot;5&quot;/&gt;&lt;property id=&quot;20300&quot; value=&quot;Slide 3 - &amp;quot;CHỦ ĐỀ A. &amp;#x0D;&amp;#x0A;INTERNET VÀ TRUYỀN THÔNG SỐ&amp;quot;&quot;/&gt;&lt;property id=&quot;20307&quot; value=&quot;283&quot;/&gt;&lt;/object&gt;&lt;object type=&quot;3&quot; unique_id=&quot;10565&quot;&gt;&lt;property id=&quot;20148&quot; value=&quot;5&quot;/&gt;&lt;property id=&quot;20300&quot; value=&quot;Slide 4 - &amp;quot;Bài 2. Tớ liên lạc được với mọi người &amp;#x0D;&amp;#x0A;ở khắp mọi nơi trên thế giới&amp;#x0D;&amp;#x0A;Tuần 19: HỘI NGHỊ TRUYỀN HÌNH&amp;quot;&quot;/&gt;&lt;property id=&quot;20307&quot; value=&quot;284&quot;/&gt;&lt;/object&gt;&lt;object type=&quot;3&quot; unique_id=&quot;10566&quot;&gt;&lt;property id=&quot;20148&quot; value=&quot;5&quot;/&gt;&lt;property id=&quot;20300&quot; value=&quot;Slide 5&quot;/&gt;&lt;property id=&quot;20307&quot; value=&quot;310&quot;/&gt;&lt;/object&gt;&lt;object type=&quot;3&quot; unique_id=&quot;10567&quot;&gt;&lt;property id=&quot;20148&quot; value=&quot;5&quot;/&gt;&lt;property id=&quot;20300&quot; value=&quot;Slide 6&quot;/&gt;&lt;property id=&quot;20307&quot; value=&quot;306&quot;/&gt;&lt;/object&gt;&lt;object type=&quot;3&quot; unique_id=&quot;10568&quot;&gt;&lt;property id=&quot;20148&quot; value=&quot;5&quot;/&gt;&lt;property id=&quot;20300&quot; value=&quot;Slide 7&quot;/&gt;&lt;property id=&quot;20307&quot; value=&quot;364&quot;/&gt;&lt;/object&gt;&lt;object type=&quot;3&quot; unique_id=&quot;10569&quot;&gt;&lt;property id=&quot;20148&quot; value=&quot;5&quot;/&gt;&lt;property id=&quot;20300&quot; value=&quot;Slide 8&quot;/&gt;&lt;property id=&quot;20307&quot; value=&quot;372&quot;/&gt;&lt;/object&gt;&lt;object type=&quot;3&quot; unique_id=&quot;10570&quot;&gt;&lt;property id=&quot;20148&quot; value=&quot;5&quot;/&gt;&lt;property id=&quot;20300&quot; value=&quot;Slide 9 - &amp;quot;Bài 2: Tớ liên lạc được với mọi người ở khắp mọi nơi trên thế giới&amp;#x0D;&amp;#x0A;&amp;#x0D;&amp;#x0A;Tuần 19: HỘI NGHỊ TRUYỀN HÌNH (Tiết 2)&amp;quot;&quot;/&gt;&lt;property id=&quot;20307&quot; value=&quot;336&quot;/&gt;&lt;/object&gt;&lt;object type=&quot;3&quot; unique_id=&quot;10571&quot;&gt;&lt;property id=&quot;20148&quot; value=&quot;5&quot;/&gt;&lt;property id=&quot;20300&quot; value=&quot;Slide 10&quot;/&gt;&lt;property id=&quot;20307&quot; value=&quot;331&quot;/&gt;&lt;/object&gt;&lt;object type=&quot;3&quot; unique_id=&quot;10572&quot;&gt;&lt;property id=&quot;20148&quot; value=&quot;5&quot;/&gt;&lt;property id=&quot;20300&quot; value=&quot;Slide 11&quot;/&gt;&lt;property id=&quot;20307&quot; value=&quot;373&quot;/&gt;&lt;/object&gt;&lt;object type=&quot;3&quot; unique_id=&quot;10573&quot;&gt;&lt;property id=&quot;20148&quot; value=&quot;5&quot;/&gt;&lt;property id=&quot;20300&quot; value=&quot;Slide 12&quot;/&gt;&lt;property id=&quot;20307&quot; value=&quot;377&quot;/&gt;&lt;/object&gt;&lt;object type=&quot;3&quot; unique_id=&quot;10574&quot;&gt;&lt;property id=&quot;20148&quot; value=&quot;5&quot;/&gt;&lt;property id=&quot;20300&quot; value=&quot;Slide 13&quot;/&gt;&lt;property id=&quot;20307&quot; value=&quot;378&quot;/&gt;&lt;/object&gt;&lt;object type=&quot;3&quot; unique_id=&quot;10575&quot;&gt;&lt;property id=&quot;20148&quot; value=&quot;5&quot;/&gt;&lt;property id=&quot;20300&quot; value=&quot;Slide 14&quot;/&gt;&lt;property id=&quot;20307&quot; value=&quot;379&quot;/&gt;&lt;/object&gt;&lt;object type=&quot;3&quot; unique_id=&quot;10576&quot;&gt;&lt;property id=&quot;20148&quot; value=&quot;5&quot;/&gt;&lt;property id=&quot;20300&quot; value=&quot;Slide 15&quot;/&gt;&lt;property id=&quot;20307&quot; value=&quot;382&quot;/&gt;&lt;/object&gt;&lt;object type=&quot;3&quot; unique_id=&quot;10577&quot;&gt;&lt;property id=&quot;20148&quot; value=&quot;5&quot;/&gt;&lt;property id=&quot;20300&quot; value=&quot;Slide 16&quot;/&gt;&lt;property id=&quot;20307&quot; value=&quot;380&quot;/&gt;&lt;/object&gt;&lt;object type=&quot;3&quot; unique_id=&quot;10578&quot;&gt;&lt;property id=&quot;20148&quot; value=&quot;5&quot;/&gt;&lt;property id=&quot;20300&quot; value=&quot;Slide 17&quot;/&gt;&lt;property id=&quot;20307&quot; value=&quot;383&quot;/&gt;&lt;/object&gt;&lt;object type=&quot;3&quot; unique_id=&quot;10579&quot;&gt;&lt;property id=&quot;20148&quot; value=&quot;5&quot;/&gt;&lt;property id=&quot;20300&quot; value=&quot;Slide 18&quot;/&gt;&lt;property id=&quot;20307&quot; value=&quot;381&quot;/&gt;&lt;/object&gt;&lt;object type=&quot;3&quot; unique_id=&quot;10580&quot;&gt;&lt;property id=&quot;20148&quot; value=&quot;5&quot;/&gt;&lt;property id=&quot;20300&quot; value=&quot;Slide 19&quot;/&gt;&lt;property id=&quot;20307&quot; value=&quot;384&quot;/&gt;&lt;/object&gt;&lt;object type=&quot;3&quot; unique_id=&quot;10581&quot;&gt;&lt;property id=&quot;20148&quot; value=&quot;5&quot;/&gt;&lt;property id=&quot;20300&quot; value=&quot;Slide 20&quot;/&gt;&lt;property id=&quot;20307&quot; value=&quot;376&quot;/&gt;&lt;/object&gt;&lt;object type=&quot;3&quot; unique_id=&quot;10582&quot;&gt;&lt;property id=&quot;20148&quot; value=&quot;5&quot;/&gt;&lt;property id=&quot;20300&quot; value=&quot;Slide 21&quot;/&gt;&lt;property id=&quot;20307&quot; value=&quot;359&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Font chuẩn">
      <a:majorFont>
        <a:latin typeface="UTM Duepuntozero"/>
        <a:ea typeface=""/>
        <a:cs typeface=""/>
      </a:majorFont>
      <a:minorFont>
        <a:latin typeface="UTM Duepuntozero"/>
        <a:ea typeface=""/>
        <a:cs typeface=""/>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Banded" id="{98DFF888-2449-4D28-977C-6306C017633E}" vid="{9792607F-9579-4224-82FF-9C88C3E1E53D}"/>
    </a:ext>
  </a:extLst>
</a:theme>
</file>

<file path=ppt/theme/theme2.xml><?xml version="1.0" encoding="utf-8"?>
<a:theme xmlns:a="http://schemas.openxmlformats.org/drawingml/2006/main" name="1_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Font chuẩn">
      <a:majorFont>
        <a:latin typeface="UTM Duepuntozero"/>
        <a:ea typeface=""/>
        <a:cs typeface=""/>
      </a:majorFont>
      <a:minorFont>
        <a:latin typeface="UTM Duepuntozero"/>
        <a:ea typeface=""/>
        <a:cs typeface=""/>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Banded" id="{98DFF888-2449-4D28-977C-6306C017633E}" vid="{9792607F-9579-4224-82FF-9C88C3E1E5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2789</TotalTime>
  <Words>928</Words>
  <Application>Microsoft Office PowerPoint</Application>
  <PresentationFormat>Custom</PresentationFormat>
  <Paragraphs>53</Paragraphs>
  <Slides>21</Slides>
  <Notes>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Banded</vt:lpstr>
      <vt:lpstr>1_Banded</vt:lpstr>
      <vt:lpstr>Tin 5 – Tuần 19</vt:lpstr>
      <vt:lpstr>CUỘC SỐNG TRỰC TUYẾN</vt:lpstr>
      <vt:lpstr>CHỦ ĐỀ A.  INTERNET VÀ TRUYỀN THÔNG SỐ</vt:lpstr>
      <vt:lpstr>Bài 2. Tớ liên lạc được với mọi người  ở khắp mọi nơi trên thế giới Tuần 19: HỘI NGHỊ TRUYỀN HÌNH</vt:lpstr>
      <vt:lpstr>PowerPoint Presentation</vt:lpstr>
      <vt:lpstr>PowerPoint Presentation</vt:lpstr>
      <vt:lpstr>PowerPoint Presentation</vt:lpstr>
      <vt:lpstr>PowerPoint Presentation</vt:lpstr>
      <vt:lpstr>Bài 2: Tớ liên lạc được với mọi người ở khắp mọi nơi trên thế giới  Tuần 19: HỘI NGHỊ TRUYỀN HÌNH (Tiết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Thanh Trung</dc:creator>
  <cp:lastModifiedBy>MTC</cp:lastModifiedBy>
  <cp:revision>148</cp:revision>
  <dcterms:created xsi:type="dcterms:W3CDTF">2014-06-09T03:12:12Z</dcterms:created>
  <dcterms:modified xsi:type="dcterms:W3CDTF">2023-12-27T06:40:52Z</dcterms:modified>
</cp:coreProperties>
</file>