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53" r:id="rId6"/>
    <p:sldMasterId id="2147483655"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26" roundtripDataSignature="AMtx7mjE3QxG/dYKDdburoa3O61ZWLBU/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18A73E8-E8E2-4B0A-9AC4-AD72B0603149}">
  <a:tblStyle styleId="{C18A73E8-E8E2-4B0A-9AC4-AD72B0603149}" styleName="Table_0">
    <a:wholeTbl>
      <a:tcTxStyle b="off" i="off">
        <a:font>
          <a:latin typeface="UTM Duepuntozero"/>
          <a:ea typeface="UTM Duepuntozero"/>
          <a:cs typeface="UTM Duepuntozero"/>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FF4E6"/>
          </a:solidFill>
        </a:fill>
      </a:tcStyle>
    </a:wholeTbl>
    <a:band1H>
      <a:tcTxStyle b="off" i="off"/>
      <a:tcStyle>
        <a:fill>
          <a:solidFill>
            <a:srgbClr val="FFE8CA"/>
          </a:solidFill>
        </a:fill>
      </a:tcStyle>
    </a:band1H>
    <a:band2H>
      <a:tcTxStyle b="off" i="off"/>
    </a:band2H>
    <a:band1V>
      <a:tcTxStyle b="off" i="off"/>
      <a:tcStyle>
        <a:fill>
          <a:solidFill>
            <a:srgbClr val="FFE8CA"/>
          </a:solidFill>
        </a:fill>
      </a:tcStyle>
    </a:band1V>
    <a:band2V>
      <a:tcTxStyle b="off" i="off"/>
    </a:band2V>
    <a:lastCol>
      <a:tcTxStyle b="on" i="off">
        <a:font>
          <a:latin typeface="UTM Duepuntozero"/>
          <a:ea typeface="UTM Duepuntozero"/>
          <a:cs typeface="UTM Duepuntozero"/>
        </a:font>
        <a:schemeClr val="lt1"/>
      </a:tcTxStyle>
      <a:tcStyle>
        <a:fill>
          <a:solidFill>
            <a:schemeClr val="accent1"/>
          </a:solidFill>
        </a:fill>
      </a:tcStyle>
    </a:lastCol>
    <a:firstCol>
      <a:tcTxStyle b="on" i="off">
        <a:font>
          <a:latin typeface="UTM Duepuntozero"/>
          <a:ea typeface="UTM Duepuntozero"/>
          <a:cs typeface="UTM Duepuntozero"/>
        </a:font>
        <a:schemeClr val="lt1"/>
      </a:tcTxStyle>
      <a:tcStyle>
        <a:fill>
          <a:solidFill>
            <a:schemeClr val="accent1"/>
          </a:solidFill>
        </a:fill>
      </a:tcStyle>
    </a:firstCol>
    <a:lastRow>
      <a:tcTxStyle b="on" i="off">
        <a:font>
          <a:latin typeface="UTM Duepuntozero"/>
          <a:ea typeface="UTM Duepuntozero"/>
          <a:cs typeface="UTM Duepuntozero"/>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UTM Duepuntozero"/>
          <a:ea typeface="UTM Duepuntozero"/>
          <a:cs typeface="UTM Duepuntozero"/>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22" Type="http://schemas.openxmlformats.org/officeDocument/2006/relationships/slide" Target="slides/slide14.xml"/><Relationship Id="rId21" Type="http://schemas.openxmlformats.org/officeDocument/2006/relationships/slide" Target="slides/slide13.xml"/><Relationship Id="rId24" Type="http://schemas.openxmlformats.org/officeDocument/2006/relationships/slide" Target="slides/slide16.xml"/><Relationship Id="rId23" Type="http://schemas.openxmlformats.org/officeDocument/2006/relationships/slide" Target="slides/slide1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26" Type="http://customschemas.google.com/relationships/presentationmetadata" Target="metadata"/><Relationship Id="rId25" Type="http://schemas.openxmlformats.org/officeDocument/2006/relationships/slide" Target="slides/slide17.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slideMaster" Target="slideMasters/slideMaster3.xml"/><Relationship Id="rId8" Type="http://schemas.openxmlformats.org/officeDocument/2006/relationships/notesMaster" Target="notesMasters/notesMaster1.xml"/><Relationship Id="rId11" Type="http://schemas.openxmlformats.org/officeDocument/2006/relationships/slide" Target="slides/slide3.xml"/><Relationship Id="rId10" Type="http://schemas.openxmlformats.org/officeDocument/2006/relationships/slide" Target="slides/slide2.xml"/><Relationship Id="rId13" Type="http://schemas.openxmlformats.org/officeDocument/2006/relationships/slide" Target="slides/slide5.xml"/><Relationship Id="rId12" Type="http://schemas.openxmlformats.org/officeDocument/2006/relationships/slide" Target="slides/slide4.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7" name="Google Shape;13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1f69dc7104d_0_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4" name="Google Shape;194;g1f69dc7104d_0_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5" name="Google Shape;195;g1f69dc7104d_0_1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0" name="Google Shape;200;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1f69dc7104d_0_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7" name="Google Shape;207;g1f69dc7104d_0_2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8" name="Google Shape;208;g1f69dc7104d_0_2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5" name="Google Shape;215;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7" name="Google Shape;22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3" name="Google Shape;233;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1f69dc7104d_1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0" name="Google Shape;240;g1f69dc7104d_1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1" name="Google Shape;241;g1f69dc7104d_1_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b64ea0821b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3" name="Google Shape;143;g2b64ea0821b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9" name="Google Shape;14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5" name="Google Shape;15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0" name="Google Shape;16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sz="1300">
                <a:highlight>
                  <a:srgbClr val="FFFFFF"/>
                </a:highlight>
                <a:latin typeface="Times New Roman"/>
                <a:ea typeface="Times New Roman"/>
                <a:cs typeface="Times New Roman"/>
                <a:sym typeface="Times New Roman"/>
              </a:rPr>
              <a:t>Một trong những cách để bảo vệ dữ liệu an toàn là đặt mật khẩu bảo vệ.</a:t>
            </a:r>
            <a:endParaRPr/>
          </a:p>
        </p:txBody>
      </p:sp>
      <p:sp>
        <p:nvSpPr>
          <p:cNvPr id="167" name="Google Shape;167;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7" name="Google Shape;17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f69dc7104d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2" name="Google Shape;182;g1f69dc7104d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3" name="Google Shape;183;g1f69dc7104d_0_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f69dc7104d_0_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g1f69dc7104d_0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9" name="Google Shape;189;g1f69dc7104d_0_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1.png"/><Relationship Id="rId4" Type="http://schemas.openxmlformats.org/officeDocument/2006/relationships/image" Target="../media/image11.png"/><Relationship Id="rId5"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0.png"/><Relationship Id="rId3" Type="http://schemas.openxmlformats.org/officeDocument/2006/relationships/image" Target="../media/image13.png"/><Relationship Id="rId4" Type="http://schemas.openxmlformats.org/officeDocument/2006/relationships/image" Target="../media/image2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 Id="rId3" Type="http://schemas.openxmlformats.org/officeDocument/2006/relationships/image" Target="../media/image13.png"/><Relationship Id="rId4" Type="http://schemas.openxmlformats.org/officeDocument/2006/relationships/image" Target="../media/image4.png"/><Relationship Id="rId5" Type="http://schemas.openxmlformats.org/officeDocument/2006/relationships/image" Target="../media/image29.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1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 Id="rId3" Type="http://schemas.openxmlformats.org/officeDocument/2006/relationships/image" Target="../media/image13.png"/><Relationship Id="rId4" Type="http://schemas.openxmlformats.org/officeDocument/2006/relationships/image" Target="../media/image4.png"/><Relationship Id="rId5" Type="http://schemas.openxmlformats.org/officeDocument/2006/relationships/image" Target="../media/image29.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png"/><Relationship Id="rId3" Type="http://schemas.openxmlformats.org/officeDocument/2006/relationships/image" Target="../media/image1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0.png"/><Relationship Id="rId3" Type="http://schemas.openxmlformats.org/officeDocument/2006/relationships/image" Target="../media/image13.png"/><Relationship Id="rId4" Type="http://schemas.openxmlformats.org/officeDocument/2006/relationships/image" Target="../media/image4.png"/><Relationship Id="rId5" Type="http://schemas.openxmlformats.org/officeDocument/2006/relationships/image" Target="../media/image29.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 Id="rId3" Type="http://schemas.openxmlformats.org/officeDocument/2006/relationships/image" Target="../media/image1.png"/><Relationship Id="rId4" Type="http://schemas.openxmlformats.org/officeDocument/2006/relationships/image" Target="../media/image11.png"/><Relationship Id="rId5"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6" name="Shape 16"/>
        <p:cNvGrpSpPr/>
        <p:nvPr/>
      </p:nvGrpSpPr>
      <p:grpSpPr>
        <a:xfrm>
          <a:off x="0" y="0"/>
          <a:ext cx="0" cy="0"/>
          <a:chOff x="0" y="0"/>
          <a:chExt cx="0" cy="0"/>
        </a:xfrm>
      </p:grpSpPr>
      <p:sp>
        <p:nvSpPr>
          <p:cNvPr id="17" name="Google Shape;17;p13"/>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3"/>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0" name="Google Shape;20;p13"/>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23" name="Google Shape;23;p13"/>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24" name="Google Shape;24;p13"/>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25" name="Google Shape;25;p13"/>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26" name="Google Shape;26;p13"/>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áo hiệu Bài tập" showMasterSp="0">
  <p:cSld name="Báo hiệu Bài tập">
    <p:bg>
      <p:bgPr>
        <a:solidFill>
          <a:schemeClr val="lt1"/>
        </a:solidFill>
      </p:bgPr>
    </p:bg>
    <p:spTree>
      <p:nvGrpSpPr>
        <p:cNvPr id="128" name="Shape 128"/>
        <p:cNvGrpSpPr/>
        <p:nvPr/>
      </p:nvGrpSpPr>
      <p:grpSpPr>
        <a:xfrm>
          <a:off x="0" y="0"/>
          <a:ext cx="0" cy="0"/>
          <a:chOff x="0" y="0"/>
          <a:chExt cx="0" cy="0"/>
        </a:xfrm>
      </p:grpSpPr>
      <p:sp>
        <p:nvSpPr>
          <p:cNvPr id="129" name="Google Shape;129;p2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2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32" name="Google Shape;132;p24"/>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33" name="Google Shape;133;p24"/>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pic>
        <p:nvPicPr>
          <p:cNvPr id="134" name="Google Shape;134;p24"/>
          <p:cNvPicPr preferRelativeResize="0"/>
          <p:nvPr/>
        </p:nvPicPr>
        <p:blipFill rotWithShape="1">
          <a:blip r:embed="rId4">
            <a:alphaModFix/>
          </a:blip>
          <a:srcRect b="0" l="0" r="0" t="0"/>
          <a:stretch/>
        </p:blipFill>
        <p:spPr>
          <a:xfrm>
            <a:off x="2361000" y="1044000"/>
            <a:ext cx="7470001" cy="477000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27" name="Shape 27"/>
        <p:cNvGrpSpPr/>
        <p:nvPr/>
      </p:nvGrpSpPr>
      <p:grpSpPr>
        <a:xfrm>
          <a:off x="0" y="0"/>
          <a:ext cx="0" cy="0"/>
          <a:chOff x="0" y="0"/>
          <a:chExt cx="0" cy="0"/>
        </a:xfrm>
      </p:grpSpPr>
      <p:sp>
        <p:nvSpPr>
          <p:cNvPr id="28" name="Google Shape;28;p19"/>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9"/>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9"/>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31" name="Google Shape;31;p19"/>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2" name="Google Shape;32;p19"/>
          <p:cNvSpPr txBox="1"/>
          <p:nvPr/>
        </p:nvSpPr>
        <p:spPr>
          <a:xfrm>
            <a:off x="510154" y="161850"/>
            <a:ext cx="31086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B. Công dân số</a:t>
            </a:r>
            <a:endParaRPr b="0" i="0" sz="1800" u="none" cap="none" strike="noStrike">
              <a:solidFill>
                <a:schemeClr val="lt1"/>
              </a:solidFill>
              <a:latin typeface="Arial"/>
              <a:ea typeface="Arial"/>
              <a:cs typeface="Arial"/>
              <a:sym typeface="Arial"/>
            </a:endParaRPr>
          </a:p>
        </p:txBody>
      </p:sp>
      <p:sp>
        <p:nvSpPr>
          <p:cNvPr id="33" name="Google Shape;33;p19"/>
          <p:cNvSpPr txBox="1"/>
          <p:nvPr/>
        </p:nvSpPr>
        <p:spPr>
          <a:xfrm>
            <a:off x="7878960" y="198198"/>
            <a:ext cx="4313040"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FFFFFF"/>
                </a:solidFill>
                <a:latin typeface="Times New Roman"/>
                <a:ea typeface="Times New Roman"/>
                <a:cs typeface="Times New Roman"/>
                <a:sym typeface="Times New Roman"/>
              </a:rPr>
              <a:t>Bài 1: Tớ cần chú ý những gì khi “online”</a:t>
            </a:r>
            <a:endParaRPr b="0" i="0" sz="1800" u="none" cap="none" strike="noStrike">
              <a:solidFill>
                <a:schemeClr val="lt1"/>
              </a:solidFill>
              <a:latin typeface="Times New Roman"/>
              <a:ea typeface="Times New Roman"/>
              <a:cs typeface="Times New Roman"/>
              <a:sym typeface="Times New Roman"/>
            </a:endParaRPr>
          </a:p>
        </p:txBody>
      </p:sp>
      <p:sp>
        <p:nvSpPr>
          <p:cNvPr id="34" name="Google Shape;34;p19"/>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35" name="Google Shape;35;p19"/>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36" name="Google Shape;36;p19"/>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37" name="Shape 37"/>
        <p:cNvGrpSpPr/>
        <p:nvPr/>
      </p:nvGrpSpPr>
      <p:grpSpPr>
        <a:xfrm>
          <a:off x="0" y="0"/>
          <a:ext cx="0" cy="0"/>
          <a:chOff x="0" y="0"/>
          <a:chExt cx="0" cy="0"/>
        </a:xfrm>
      </p:grpSpPr>
      <p:sp>
        <p:nvSpPr>
          <p:cNvPr id="38" name="Google Shape;38;p15"/>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5"/>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5"/>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41" name="Google Shape;41;p1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44" name="Google Shape;44;p15"/>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45" name="Google Shape;45;p15"/>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46" name="Google Shape;46;p15"/>
          <p:cNvGrpSpPr/>
          <p:nvPr/>
        </p:nvGrpSpPr>
        <p:grpSpPr>
          <a:xfrm>
            <a:off x="3517905" y="460004"/>
            <a:ext cx="4157131" cy="1475193"/>
            <a:chOff x="3634320" y="261051"/>
            <a:chExt cx="4157131" cy="1475193"/>
          </a:xfrm>
        </p:grpSpPr>
        <p:pic>
          <p:nvPicPr>
            <p:cNvPr id="47" name="Google Shape;47;p15"/>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48" name="Google Shape;48;p15"/>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49" name="Shape 49"/>
        <p:cNvGrpSpPr/>
        <p:nvPr/>
      </p:nvGrpSpPr>
      <p:grpSpPr>
        <a:xfrm>
          <a:off x="0" y="0"/>
          <a:ext cx="0" cy="0"/>
          <a:chOff x="0" y="0"/>
          <a:chExt cx="0" cy="0"/>
        </a:xfrm>
      </p:grpSpPr>
      <p:sp>
        <p:nvSpPr>
          <p:cNvPr id="50" name="Google Shape;50;p20"/>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0"/>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0"/>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53" name="Google Shape;53;p20"/>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4" name="Google Shape;54;p20"/>
          <p:cNvSpPr txBox="1"/>
          <p:nvPr/>
        </p:nvSpPr>
        <p:spPr>
          <a:xfrm>
            <a:off x="510139" y="161842"/>
            <a:ext cx="3385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B. Công dân số</a:t>
            </a:r>
            <a:endParaRPr b="0" i="0" sz="1800" u="none" cap="none" strike="noStrike">
              <a:solidFill>
                <a:schemeClr val="lt1"/>
              </a:solidFill>
              <a:latin typeface="Arial"/>
              <a:ea typeface="Arial"/>
              <a:cs typeface="Arial"/>
              <a:sym typeface="Arial"/>
            </a:endParaRPr>
          </a:p>
        </p:txBody>
      </p:sp>
      <p:sp>
        <p:nvSpPr>
          <p:cNvPr id="55" name="Google Shape;55;p20"/>
          <p:cNvSpPr txBox="1"/>
          <p:nvPr/>
        </p:nvSpPr>
        <p:spPr>
          <a:xfrm>
            <a:off x="5908151" y="161842"/>
            <a:ext cx="5402441"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Bài 2. Tớ liên lạc được với mọi người ở khắp mọi nơi trên thế giới</a:t>
            </a:r>
            <a:endParaRPr b="0" i="0" sz="1400" u="none" cap="none" strike="noStrike">
              <a:solidFill>
                <a:srgbClr val="000000"/>
              </a:solidFill>
              <a:latin typeface="Arial"/>
              <a:ea typeface="Arial"/>
              <a:cs typeface="Arial"/>
              <a:sym typeface="Arial"/>
            </a:endParaRPr>
          </a:p>
        </p:txBody>
      </p:sp>
      <p:sp>
        <p:nvSpPr>
          <p:cNvPr id="56" name="Google Shape;56;p20"/>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57" name="Google Shape;57;p20"/>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58" name="Google Shape;58;p20"/>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66" name="Shape 66"/>
        <p:cNvGrpSpPr/>
        <p:nvPr/>
      </p:nvGrpSpPr>
      <p:grpSpPr>
        <a:xfrm>
          <a:off x="0" y="0"/>
          <a:ext cx="0" cy="0"/>
          <a:chOff x="0" y="0"/>
          <a:chExt cx="0" cy="0"/>
        </a:xfrm>
      </p:grpSpPr>
      <p:sp>
        <p:nvSpPr>
          <p:cNvPr id="67" name="Google Shape;67;p16"/>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16"/>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6"/>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70" name="Google Shape;70;p1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73" name="Google Shape;73;p16"/>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74" name="Google Shape;74;p16"/>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75" name="Google Shape;75;p16"/>
          <p:cNvGrpSpPr/>
          <p:nvPr/>
        </p:nvGrpSpPr>
        <p:grpSpPr>
          <a:xfrm>
            <a:off x="3517905" y="460004"/>
            <a:ext cx="4157131" cy="1475193"/>
            <a:chOff x="3634320" y="261051"/>
            <a:chExt cx="4157131" cy="1475193"/>
          </a:xfrm>
        </p:grpSpPr>
        <p:pic>
          <p:nvPicPr>
            <p:cNvPr id="76" name="Google Shape;76;p16"/>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77" name="Google Shape;77;p16"/>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85" name="Shape 85"/>
        <p:cNvGrpSpPr/>
        <p:nvPr/>
      </p:nvGrpSpPr>
      <p:grpSpPr>
        <a:xfrm>
          <a:off x="0" y="0"/>
          <a:ext cx="0" cy="0"/>
          <a:chOff x="0" y="0"/>
          <a:chExt cx="0" cy="0"/>
        </a:xfrm>
      </p:grpSpPr>
      <p:sp>
        <p:nvSpPr>
          <p:cNvPr id="86" name="Google Shape;86;p1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89" name="Google Shape;89;p18"/>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0" name="Google Shape;90;p18"/>
          <p:cNvSpPr txBox="1"/>
          <p:nvPr/>
        </p:nvSpPr>
        <p:spPr>
          <a:xfrm>
            <a:off x="510139" y="161842"/>
            <a:ext cx="3385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B. Công dân số</a:t>
            </a:r>
            <a:endParaRPr b="0" i="0" sz="1800" u="none" cap="none" strike="noStrike">
              <a:solidFill>
                <a:schemeClr val="lt1"/>
              </a:solidFill>
              <a:latin typeface="Arial"/>
              <a:ea typeface="Arial"/>
              <a:cs typeface="Arial"/>
              <a:sym typeface="Arial"/>
            </a:endParaRPr>
          </a:p>
        </p:txBody>
      </p:sp>
      <p:sp>
        <p:nvSpPr>
          <p:cNvPr id="91" name="Google Shape;91;p18"/>
          <p:cNvSpPr txBox="1"/>
          <p:nvPr/>
        </p:nvSpPr>
        <p:spPr>
          <a:xfrm>
            <a:off x="7553450" y="161850"/>
            <a:ext cx="4471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Bài 1. Tớ cần chú ý những gì khi “Online”</a:t>
            </a:r>
            <a:endParaRPr b="0" i="0" sz="1400" u="none" cap="none" strike="noStrike">
              <a:solidFill>
                <a:srgbClr val="000000"/>
              </a:solidFill>
              <a:latin typeface="Arial"/>
              <a:ea typeface="Arial"/>
              <a:cs typeface="Arial"/>
              <a:sym typeface="Arial"/>
            </a:endParaRPr>
          </a:p>
        </p:txBody>
      </p:sp>
      <p:sp>
        <p:nvSpPr>
          <p:cNvPr id="92" name="Google Shape;92;p18"/>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93" name="Google Shape;93;p18"/>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94" name="Google Shape;94;p18"/>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95" name="Shape 95"/>
        <p:cNvGrpSpPr/>
        <p:nvPr/>
      </p:nvGrpSpPr>
      <p:grpSpPr>
        <a:xfrm>
          <a:off x="0" y="0"/>
          <a:ext cx="0" cy="0"/>
          <a:chOff x="0" y="0"/>
          <a:chExt cx="0" cy="0"/>
        </a:xfrm>
      </p:grpSpPr>
      <p:sp>
        <p:nvSpPr>
          <p:cNvPr id="96" name="Google Shape;96;p21"/>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21"/>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1"/>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99" name="Google Shape;99;p21"/>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1"/>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1"/>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02" name="Google Shape;102;p21"/>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03" name="Google Shape;103;p21"/>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104" name="Google Shape;104;p21"/>
          <p:cNvGrpSpPr/>
          <p:nvPr/>
        </p:nvGrpSpPr>
        <p:grpSpPr>
          <a:xfrm>
            <a:off x="3517905" y="460004"/>
            <a:ext cx="4157131" cy="1475193"/>
            <a:chOff x="3634320" y="261051"/>
            <a:chExt cx="4157131" cy="1475193"/>
          </a:xfrm>
        </p:grpSpPr>
        <p:pic>
          <p:nvPicPr>
            <p:cNvPr id="105" name="Google Shape;105;p21"/>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106" name="Google Shape;106;p21"/>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07" name="Shape 107"/>
        <p:cNvGrpSpPr/>
        <p:nvPr/>
      </p:nvGrpSpPr>
      <p:grpSpPr>
        <a:xfrm>
          <a:off x="0" y="0"/>
          <a:ext cx="0" cy="0"/>
          <a:chOff x="0" y="0"/>
          <a:chExt cx="0" cy="0"/>
        </a:xfrm>
      </p:grpSpPr>
      <p:sp>
        <p:nvSpPr>
          <p:cNvPr id="108" name="Google Shape;108;p22"/>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22"/>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22"/>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1" name="Google Shape;111;p22"/>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2"/>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22"/>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14" name="Google Shape;114;p22"/>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115" name="Google Shape;115;p22"/>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116" name="Google Shape;116;p22"/>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117" name="Google Shape;117;p22"/>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118" name="Shape 118"/>
        <p:cNvGrpSpPr/>
        <p:nvPr/>
      </p:nvGrpSpPr>
      <p:grpSpPr>
        <a:xfrm>
          <a:off x="0" y="0"/>
          <a:ext cx="0" cy="0"/>
          <a:chOff x="0" y="0"/>
          <a:chExt cx="0" cy="0"/>
        </a:xfrm>
      </p:grpSpPr>
      <p:sp>
        <p:nvSpPr>
          <p:cNvPr id="119" name="Google Shape;119;p23"/>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3"/>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23"/>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122" name="Google Shape;122;p23"/>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23" name="Google Shape;123;p23"/>
          <p:cNvSpPr txBox="1"/>
          <p:nvPr/>
        </p:nvSpPr>
        <p:spPr>
          <a:xfrm>
            <a:off x="510139" y="161842"/>
            <a:ext cx="228299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B. Công dân số</a:t>
            </a:r>
            <a:endParaRPr b="0" i="0" sz="1800" u="none" cap="none" strike="noStrike">
              <a:solidFill>
                <a:schemeClr val="lt1"/>
              </a:solidFill>
              <a:latin typeface="Arial"/>
              <a:ea typeface="Arial"/>
              <a:cs typeface="Arial"/>
              <a:sym typeface="Arial"/>
            </a:endParaRPr>
          </a:p>
        </p:txBody>
      </p:sp>
      <p:sp>
        <p:nvSpPr>
          <p:cNvPr id="124" name="Google Shape;124;p23"/>
          <p:cNvSpPr txBox="1"/>
          <p:nvPr/>
        </p:nvSpPr>
        <p:spPr>
          <a:xfrm>
            <a:off x="8142943" y="161842"/>
            <a:ext cx="404905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Arial"/>
                <a:ea typeface="Arial"/>
                <a:cs typeface="Arial"/>
                <a:sym typeface="Arial"/>
              </a:rPr>
              <a:t>Bài 1: Tớ cần chú ý những gì khi “online”</a:t>
            </a:r>
            <a:endParaRPr b="1" i="0" sz="1800" u="none" cap="none" strike="noStrike">
              <a:solidFill>
                <a:schemeClr val="lt1"/>
              </a:solidFill>
              <a:latin typeface="Arial"/>
              <a:ea typeface="Arial"/>
              <a:cs typeface="Arial"/>
              <a:sym typeface="Arial"/>
            </a:endParaRPr>
          </a:p>
        </p:txBody>
      </p:sp>
      <p:sp>
        <p:nvSpPr>
          <p:cNvPr id="125" name="Google Shape;125;p23"/>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126" name="Google Shape;126;p23"/>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127" name="Google Shape;127;p23"/>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theme" Target="../theme/theme1.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12"/>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2"/>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2"/>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Arial"/>
                <a:ea typeface="Arial"/>
                <a:cs typeface="Arial"/>
                <a:sym typeface="Arial"/>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9pPr>
          </a:lstStyle>
          <a:p/>
        </p:txBody>
      </p:sp>
      <p:sp>
        <p:nvSpPr>
          <p:cNvPr id="13" name="Google Shape;13;p12"/>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12"/>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12"/>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9" name="Shape 59"/>
        <p:cNvGrpSpPr/>
        <p:nvPr/>
      </p:nvGrpSpPr>
      <p:grpSpPr>
        <a:xfrm>
          <a:off x="0" y="0"/>
          <a:ext cx="0" cy="0"/>
          <a:chOff x="0" y="0"/>
          <a:chExt cx="0" cy="0"/>
        </a:xfrm>
      </p:grpSpPr>
      <p:sp>
        <p:nvSpPr>
          <p:cNvPr id="60" name="Google Shape;60;p14"/>
          <p:cNvSpPr/>
          <p:nvPr/>
        </p:nvSpPr>
        <p:spPr>
          <a:xfrm>
            <a:off x="483" y="176109"/>
            <a:ext cx="12188952" cy="1645919"/>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1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lt2"/>
              </a:buClr>
              <a:buSzPts val="4000"/>
              <a:buFont typeface="Arial"/>
              <a:buNone/>
              <a:defRPr b="0" i="0" sz="4000" u="none" cap="none" strike="noStrike">
                <a:solidFill>
                  <a:schemeClr val="lt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2" name="Google Shape;62;p14"/>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dk1"/>
              </a:buClr>
              <a:buSzPts val="2200"/>
              <a:buFont typeface="Noto Sans Symbols"/>
              <a:buChar char="▪"/>
              <a:defRPr b="0" i="0" sz="2200" u="none" cap="none" strike="noStrike">
                <a:solidFill>
                  <a:schemeClr val="dk1"/>
                </a:solidFill>
                <a:latin typeface="Arial"/>
                <a:ea typeface="Arial"/>
                <a:cs typeface="Arial"/>
                <a:sym typeface="Arial"/>
              </a:defRPr>
            </a:lvl1pPr>
            <a:lvl2pPr indent="-355600" lvl="1" marL="914400" marR="0" rtl="0" algn="l">
              <a:lnSpc>
                <a:spcPct val="90000"/>
              </a:lnSpc>
              <a:spcBef>
                <a:spcPts val="2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2pPr>
            <a:lvl3pPr indent="-342900" lvl="2" marL="1371600" marR="0" rtl="0" algn="l">
              <a:lnSpc>
                <a:spcPct val="90000"/>
              </a:lnSpc>
              <a:spcBef>
                <a:spcPts val="40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3pPr>
            <a:lvl4pPr indent="-330200" lvl="3" marL="18288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4pPr>
            <a:lvl5pPr indent="-330200" lvl="4" marL="22860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6pPr>
            <a:lvl7pPr indent="-330200" lvl="6" marL="32004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7pPr>
            <a:lvl8pPr indent="-330200" lvl="7" marL="36576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8pPr>
            <a:lvl9pPr indent="-330200" lvl="8" marL="4114800" marR="0" rtl="0" algn="l">
              <a:lnSpc>
                <a:spcPct val="90000"/>
              </a:lnSpc>
              <a:spcBef>
                <a:spcPts val="400"/>
              </a:spcBef>
              <a:spcAft>
                <a:spcPts val="40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9pPr>
          </a:lstStyle>
          <a:p/>
        </p:txBody>
      </p:sp>
      <p:sp>
        <p:nvSpPr>
          <p:cNvPr id="63" name="Google Shape;63;p1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4" name="Google Shape;64;p1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5" name="Google Shape;65;p1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78" name="Shape 78"/>
        <p:cNvGrpSpPr/>
        <p:nvPr/>
      </p:nvGrpSpPr>
      <p:grpSpPr>
        <a:xfrm>
          <a:off x="0" y="0"/>
          <a:ext cx="0" cy="0"/>
          <a:chOff x="0" y="0"/>
          <a:chExt cx="0" cy="0"/>
        </a:xfrm>
      </p:grpSpPr>
      <p:sp>
        <p:nvSpPr>
          <p:cNvPr id="79" name="Google Shape;79;p17"/>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1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1" name="Google Shape;81;p17"/>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Arial"/>
                <a:ea typeface="Arial"/>
                <a:cs typeface="Arial"/>
                <a:sym typeface="Arial"/>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9pPr>
          </a:lstStyle>
          <a:p/>
        </p:txBody>
      </p:sp>
      <p:sp>
        <p:nvSpPr>
          <p:cNvPr id="82" name="Google Shape;82;p1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83" name="Google Shape;83;p1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84" name="Google Shape;84;p1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6" r:id="rId1"/>
    <p:sldLayoutId id="2147483657" r:id="rId2"/>
    <p:sldLayoutId id="2147483658" r:id="rId3"/>
    <p:sldLayoutId id="2147483659" r:id="rId4"/>
    <p:sldLayoutId id="2147483660"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20.png"/><Relationship Id="rId4" Type="http://schemas.openxmlformats.org/officeDocument/2006/relationships/image" Target="../media/image28.png"/><Relationship Id="rId5" Type="http://schemas.openxmlformats.org/officeDocument/2006/relationships/image" Target="../media/image2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Arial"/>
              <a:buNone/>
            </a:pPr>
            <a:r>
              <a:rPr b="1" lang="en-US" sz="4000">
                <a:solidFill>
                  <a:srgbClr val="099BDD"/>
                </a:solidFill>
              </a:rPr>
              <a:t>TIN 5 - TUẦN 25</a:t>
            </a:r>
            <a:endParaRPr b="1" sz="4000"/>
          </a:p>
        </p:txBody>
      </p:sp>
      <p:sp>
        <p:nvSpPr>
          <p:cNvPr id="140" name="Google Shape;140;p1"/>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Arial"/>
                <a:ea typeface="Arial"/>
                <a:cs typeface="Arial"/>
                <a:sym typeface="Arial"/>
              </a:rPr>
              <a:t>CHỦ ĐỀ B. CÔNG DÂN SỐ</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g1f69dc7104d_0_17"/>
          <p:cNvSpPr txBox="1"/>
          <p:nvPr>
            <p:ph idx="1" type="body"/>
          </p:nvPr>
        </p:nvSpPr>
        <p:spPr>
          <a:xfrm>
            <a:off x="0" y="663079"/>
            <a:ext cx="11881500" cy="6062400"/>
          </a:xfrm>
          <a:prstGeom prst="rect">
            <a:avLst/>
          </a:prstGeom>
          <a:solidFill>
            <a:schemeClr val="lt1"/>
          </a:solid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800"/>
              <a:buNone/>
            </a:pPr>
            <a:r>
              <a:rPr b="1" i="1" lang="en-US" sz="2000">
                <a:solidFill>
                  <a:srgbClr val="000000"/>
                </a:solidFill>
              </a:rPr>
              <a:t>6, Ngày đặc biệt của bạn</a:t>
            </a:r>
            <a:endParaRPr b="1" i="1" sz="2000">
              <a:solidFill>
                <a:srgbClr val="000000"/>
              </a:solidFill>
            </a:endParaRPr>
          </a:p>
          <a:p>
            <a:pPr indent="0" lvl="0" marL="0" rtl="0" algn="just">
              <a:lnSpc>
                <a:spcPct val="115000"/>
              </a:lnSpc>
              <a:spcBef>
                <a:spcPts val="1200"/>
              </a:spcBef>
              <a:spcAft>
                <a:spcPts val="0"/>
              </a:spcAft>
              <a:buSzPts val="1800"/>
              <a:buNone/>
            </a:pPr>
            <a:r>
              <a:rPr lang="en-US" sz="2000">
                <a:solidFill>
                  <a:srgbClr val="000000"/>
                </a:solidFill>
              </a:rPr>
              <a:t>Một phương pháp khác để tạo mật khẩu mạnh và dễ nhớ chủ yếu là các con số. Tất nhiên, con số ngẫu nhiên sẽ khiến bạn mau quên. Bạn nên chọn số dựa trên ngày đặc biệt quan trọng với bạn.</a:t>
            </a:r>
            <a:endParaRPr sz="2000">
              <a:solidFill>
                <a:srgbClr val="000000"/>
              </a:solidFill>
            </a:endParaRPr>
          </a:p>
          <a:p>
            <a:pPr indent="0" lvl="0" marL="0" rtl="0" algn="just">
              <a:lnSpc>
                <a:spcPct val="115000"/>
              </a:lnSpc>
              <a:spcBef>
                <a:spcPts val="1200"/>
              </a:spcBef>
              <a:spcAft>
                <a:spcPts val="0"/>
              </a:spcAft>
              <a:buSzPts val="1800"/>
              <a:buNone/>
            </a:pPr>
            <a:r>
              <a:rPr lang="en-US" sz="2000">
                <a:solidFill>
                  <a:srgbClr val="000000"/>
                </a:solidFill>
              </a:rPr>
              <a:t>Phương pháp này khiến nhiều người nghĩ ngay đến việc sử dụng ngày sinh nhật. Tuy nhiên điều này đặc biệt sơ hở vì đó là những con số mà người khác có thể biết được rất dễ, nhất là các hacker. Vì thế bạn nên lựa chọn ngày tháng ghi một sự kiện đặc biệt với mình nhưng không ai biết tới ngoài bạn.</a:t>
            </a:r>
            <a:endParaRPr sz="2000">
              <a:solidFill>
                <a:srgbClr val="000000"/>
              </a:solidFill>
            </a:endParaRPr>
          </a:p>
          <a:p>
            <a:pPr indent="0" lvl="0" marL="0" rtl="0" algn="l">
              <a:lnSpc>
                <a:spcPct val="115000"/>
              </a:lnSpc>
              <a:spcBef>
                <a:spcPts val="1200"/>
              </a:spcBef>
              <a:spcAft>
                <a:spcPts val="0"/>
              </a:spcAft>
              <a:buSzPts val="1800"/>
              <a:buNone/>
            </a:pPr>
            <a:r>
              <a:rPr b="1" lang="en-US" sz="2000">
                <a:solidFill>
                  <a:srgbClr val="000000"/>
                </a:solidFill>
              </a:rPr>
              <a:t>Ví dụ</a:t>
            </a:r>
            <a:r>
              <a:rPr lang="en-US" sz="2000">
                <a:solidFill>
                  <a:srgbClr val="000000"/>
                </a:solidFill>
              </a:rPr>
              <a:t> như đó là ngày mà bạn lần đầu tiên có một chiếc xe đạp. Ngày bạn học lớp nhảy đầu tiên. Ngày bạn đi du lịch nước ngoài</a:t>
            </a:r>
            <a:endParaRPr sz="2000">
              <a:solidFill>
                <a:srgbClr val="000000"/>
              </a:solidFill>
            </a:endParaRPr>
          </a:p>
          <a:p>
            <a:pPr indent="0" lvl="0" marL="0" rtl="0" algn="just">
              <a:lnSpc>
                <a:spcPct val="115000"/>
              </a:lnSpc>
              <a:spcBef>
                <a:spcPts val="1200"/>
              </a:spcBef>
              <a:spcAft>
                <a:spcPts val="0"/>
              </a:spcAft>
              <a:buSzPts val="1800"/>
              <a:buNone/>
            </a:pPr>
            <a:r>
              <a:rPr lang="en-US" sz="2000">
                <a:solidFill>
                  <a:srgbClr val="000000"/>
                </a:solidFill>
              </a:rPr>
              <a:t>Như vậy bạn đã có 3 ngày tháng quan trọng. Bạn đưa các con số đó lên cùng một mật khẩu và ngăn cách bằng các dấu gạch, kết thúc bằng ký tự đặc biệt như dấu thăng.</a:t>
            </a:r>
            <a:endParaRPr sz="2000">
              <a:solidFill>
                <a:srgbClr val="000000"/>
              </a:solidFill>
            </a:endParaRPr>
          </a:p>
          <a:p>
            <a:pPr indent="0" lvl="0" marL="0" rtl="0" algn="l">
              <a:lnSpc>
                <a:spcPct val="115000"/>
              </a:lnSpc>
              <a:spcBef>
                <a:spcPts val="1200"/>
              </a:spcBef>
              <a:spcAft>
                <a:spcPts val="0"/>
              </a:spcAft>
              <a:buSzPts val="1800"/>
              <a:buNone/>
            </a:pPr>
            <a:r>
              <a:rPr b="1" lang="en-US" sz="2000">
                <a:solidFill>
                  <a:srgbClr val="000000"/>
                </a:solidFill>
              </a:rPr>
              <a:t>Ví dụ: </a:t>
            </a:r>
            <a:r>
              <a:rPr lang="en-US" sz="2000">
                <a:solidFill>
                  <a:srgbClr val="000000"/>
                </a:solidFill>
              </a:rPr>
              <a:t>"</a:t>
            </a:r>
            <a:r>
              <a:rPr b="1" i="1" lang="en-US" sz="2000">
                <a:solidFill>
                  <a:srgbClr val="000000"/>
                </a:solidFill>
              </a:rPr>
              <a:t>10l08l86_03l14l94_09l06l98#</a:t>
            </a:r>
            <a:r>
              <a:rPr lang="en-US" sz="2000">
                <a:solidFill>
                  <a:srgbClr val="000000"/>
                </a:solidFill>
              </a:rPr>
              <a:t>"</a:t>
            </a:r>
            <a:endParaRPr sz="2000">
              <a:solidFill>
                <a:srgbClr val="000000"/>
              </a:solidFill>
            </a:endParaRPr>
          </a:p>
          <a:p>
            <a:pPr indent="0" lvl="0" marL="0" rtl="0" algn="just">
              <a:lnSpc>
                <a:spcPct val="115000"/>
              </a:lnSpc>
              <a:spcBef>
                <a:spcPts val="1200"/>
              </a:spcBef>
              <a:spcAft>
                <a:spcPts val="0"/>
              </a:spcAft>
              <a:buSzPts val="1800"/>
              <a:buNone/>
            </a:pPr>
            <a:r>
              <a:rPr lang="en-US" sz="2000">
                <a:solidFill>
                  <a:srgbClr val="000000"/>
                </a:solidFill>
              </a:rPr>
              <a:t>Mật khẩu này có tới hơn 20 ký tự, vì vậy nó chỉ có thể được sử dụng trong các hệ thống có thể xử lý mật khẩu rất dài. Tuy nhiên, nó sẽ cho bạn một trong các mật khẩu an toàn nhất. Bạn có thể bớt một ngày để số lượng ký tự giảm đi cho phù hợp với yêu cầu mật khẩu trong tài khoản.</a:t>
            </a:r>
            <a:endParaRPr sz="2000">
              <a:solidFill>
                <a:srgbClr val="000000"/>
              </a:solidFill>
            </a:endParaRPr>
          </a:p>
          <a:p>
            <a:pPr indent="0" lvl="0" marL="0" rtl="0" algn="l">
              <a:lnSpc>
                <a:spcPct val="90000"/>
              </a:lnSpc>
              <a:spcBef>
                <a:spcPts val="1200"/>
              </a:spcBef>
              <a:spcAft>
                <a:spcPts val="200"/>
              </a:spcAft>
              <a:buSzPts val="1800"/>
              <a:buNone/>
            </a:pPr>
            <a:r>
              <a:t/>
            </a:r>
            <a:endParaRPr sz="2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0" st="0"/>
                                            </p:txEl>
                                          </p:spTgt>
                                        </p:tgtEl>
                                        <p:attrNameLst>
                                          <p:attrName>style.visibility</p:attrName>
                                        </p:attrNameLst>
                                      </p:cBhvr>
                                      <p:to>
                                        <p:strVal val="visible"/>
                                      </p:to>
                                    </p:set>
                                    <p:animEffect filter="fade" transition="in">
                                      <p:cBhvr>
                                        <p:cTn dur="1000"/>
                                        <p:tgtEl>
                                          <p:spTgt spid="1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1" st="1"/>
                                            </p:txEl>
                                          </p:spTgt>
                                        </p:tgtEl>
                                        <p:attrNameLst>
                                          <p:attrName>style.visibility</p:attrName>
                                        </p:attrNameLst>
                                      </p:cBhvr>
                                      <p:to>
                                        <p:strVal val="visible"/>
                                      </p:to>
                                    </p:set>
                                    <p:animEffect filter="fade" transition="in">
                                      <p:cBhvr>
                                        <p:cTn dur="1000"/>
                                        <p:tgtEl>
                                          <p:spTgt spid="1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2" st="2"/>
                                            </p:txEl>
                                          </p:spTgt>
                                        </p:tgtEl>
                                        <p:attrNameLst>
                                          <p:attrName>style.visibility</p:attrName>
                                        </p:attrNameLst>
                                      </p:cBhvr>
                                      <p:to>
                                        <p:strVal val="visible"/>
                                      </p:to>
                                    </p:set>
                                    <p:animEffect filter="fade" transition="in">
                                      <p:cBhvr>
                                        <p:cTn dur="1000"/>
                                        <p:tgtEl>
                                          <p:spTgt spid="1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3" st="3"/>
                                            </p:txEl>
                                          </p:spTgt>
                                        </p:tgtEl>
                                        <p:attrNameLst>
                                          <p:attrName>style.visibility</p:attrName>
                                        </p:attrNameLst>
                                      </p:cBhvr>
                                      <p:to>
                                        <p:strVal val="visible"/>
                                      </p:to>
                                    </p:set>
                                    <p:animEffect filter="fade" transition="in">
                                      <p:cBhvr>
                                        <p:cTn dur="1000"/>
                                        <p:tgtEl>
                                          <p:spTgt spid="19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4" st="4"/>
                                            </p:txEl>
                                          </p:spTgt>
                                        </p:tgtEl>
                                        <p:attrNameLst>
                                          <p:attrName>style.visibility</p:attrName>
                                        </p:attrNameLst>
                                      </p:cBhvr>
                                      <p:to>
                                        <p:strVal val="visible"/>
                                      </p:to>
                                    </p:set>
                                    <p:animEffect filter="fade" transition="in">
                                      <p:cBhvr>
                                        <p:cTn dur="1000"/>
                                        <p:tgtEl>
                                          <p:spTgt spid="19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5" st="5"/>
                                            </p:txEl>
                                          </p:spTgt>
                                        </p:tgtEl>
                                        <p:attrNameLst>
                                          <p:attrName>style.visibility</p:attrName>
                                        </p:attrNameLst>
                                      </p:cBhvr>
                                      <p:to>
                                        <p:strVal val="visible"/>
                                      </p:to>
                                    </p:set>
                                    <p:animEffect filter="fade" transition="in">
                                      <p:cBhvr>
                                        <p:cTn dur="1000"/>
                                        <p:tgtEl>
                                          <p:spTgt spid="19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6" st="6"/>
                                            </p:txEl>
                                          </p:spTgt>
                                        </p:tgtEl>
                                        <p:attrNameLst>
                                          <p:attrName>style.visibility</p:attrName>
                                        </p:attrNameLst>
                                      </p:cBhvr>
                                      <p:to>
                                        <p:strVal val="visible"/>
                                      </p:to>
                                    </p:set>
                                    <p:animEffect filter="fade" transition="in">
                                      <p:cBhvr>
                                        <p:cTn dur="1000"/>
                                        <p:tgtEl>
                                          <p:spTgt spid="19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7" st="7"/>
                                            </p:txEl>
                                          </p:spTgt>
                                        </p:tgtEl>
                                        <p:attrNameLst>
                                          <p:attrName>style.visibility</p:attrName>
                                        </p:attrNameLst>
                                      </p:cBhvr>
                                      <p:to>
                                        <p:strVal val="visible"/>
                                      </p:to>
                                    </p:set>
                                    <p:animEffect filter="fade" transition="in">
                                      <p:cBhvr>
                                        <p:cTn dur="1000"/>
                                        <p:tgtEl>
                                          <p:spTgt spid="197">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7"/>
          <p:cNvSpPr txBox="1"/>
          <p:nvPr/>
        </p:nvSpPr>
        <p:spPr>
          <a:xfrm>
            <a:off x="812800" y="759717"/>
            <a:ext cx="11074500" cy="15669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1200"/>
              </a:spcBef>
              <a:spcAft>
                <a:spcPts val="0"/>
              </a:spcAft>
              <a:buClr>
                <a:srgbClr val="000000"/>
              </a:buClr>
              <a:buSzPts val="2600"/>
              <a:buFont typeface="Arial"/>
              <a:buNone/>
            </a:pPr>
            <a:r>
              <a:rPr b="1" i="1" lang="en-US" sz="2600" u="none" cap="none" strike="noStrike">
                <a:solidFill>
                  <a:srgbClr val="000000"/>
                </a:solidFill>
                <a:latin typeface="Arial"/>
                <a:ea typeface="Arial"/>
                <a:cs typeface="Arial"/>
                <a:sym typeface="Arial"/>
              </a:rPr>
              <a:t>7, Sử dụng sơ đồ bàn phím</a:t>
            </a:r>
            <a:endParaRPr b="1" i="1" sz="2600" u="none" cap="none" strike="noStrike">
              <a:solidFill>
                <a:srgbClr val="000000"/>
              </a:solidFill>
              <a:latin typeface="Arial"/>
              <a:ea typeface="Arial"/>
              <a:cs typeface="Arial"/>
              <a:sym typeface="Arial"/>
            </a:endParaRPr>
          </a:p>
          <a:p>
            <a:pPr indent="0" lvl="0" marL="0" marR="0" rtl="0" algn="just">
              <a:lnSpc>
                <a:spcPct val="115000"/>
              </a:lnSpc>
              <a:spcBef>
                <a:spcPts val="1200"/>
              </a:spcBef>
              <a:spcAft>
                <a:spcPts val="1200"/>
              </a:spcAft>
              <a:buClr>
                <a:srgbClr val="000000"/>
              </a:buClr>
              <a:buSzPts val="2600"/>
              <a:buFont typeface="Arial"/>
              <a:buNone/>
            </a:pPr>
            <a:r>
              <a:rPr b="0" i="0" lang="en-US" sz="2600" u="none" cap="none" strike="noStrike">
                <a:solidFill>
                  <a:srgbClr val="000000"/>
                </a:solidFill>
                <a:latin typeface="Arial"/>
                <a:ea typeface="Arial"/>
                <a:cs typeface="Arial"/>
                <a:sym typeface="Arial"/>
              </a:rPr>
              <a:t>Giống như phương pháp dùng mật khẩu trong các mẫu điện thoại thông minh. Bạn dựa vào mô hình bàn phím để tạo ra mật khẩu của riêng mình.</a:t>
            </a:r>
            <a:endParaRPr b="1" i="0" sz="2600" u="none" cap="none" strike="noStrike">
              <a:solidFill>
                <a:srgbClr val="0070C0"/>
              </a:solidFill>
              <a:latin typeface="Times New Roman"/>
              <a:ea typeface="Times New Roman"/>
              <a:cs typeface="Times New Roman"/>
              <a:sym typeface="Times New Roman"/>
            </a:endParaRPr>
          </a:p>
        </p:txBody>
      </p:sp>
      <p:pic>
        <p:nvPicPr>
          <p:cNvPr id="203" name="Google Shape;203;p7"/>
          <p:cNvPicPr preferRelativeResize="0"/>
          <p:nvPr/>
        </p:nvPicPr>
        <p:blipFill rotWithShape="1">
          <a:blip r:embed="rId3">
            <a:alphaModFix/>
          </a:blip>
          <a:srcRect b="0" l="0" r="0" t="0"/>
          <a:stretch/>
        </p:blipFill>
        <p:spPr>
          <a:xfrm>
            <a:off x="2410175" y="2487529"/>
            <a:ext cx="5391700" cy="1838900"/>
          </a:xfrm>
          <a:prstGeom prst="rect">
            <a:avLst/>
          </a:prstGeom>
          <a:noFill/>
          <a:ln>
            <a:noFill/>
          </a:ln>
        </p:spPr>
      </p:pic>
      <p:sp>
        <p:nvSpPr>
          <p:cNvPr id="204" name="Google Shape;204;p7"/>
          <p:cNvSpPr txBox="1"/>
          <p:nvPr/>
        </p:nvSpPr>
        <p:spPr>
          <a:xfrm>
            <a:off x="479850" y="4487325"/>
            <a:ext cx="11232300" cy="2136300"/>
          </a:xfrm>
          <a:prstGeom prst="rect">
            <a:avLst/>
          </a:prstGeom>
          <a:solidFill>
            <a:schemeClr val="lt1"/>
          </a:solidFill>
          <a:ln>
            <a:noFill/>
          </a:ln>
        </p:spPr>
        <p:txBody>
          <a:bodyPr anchorCtr="0" anchor="t" bIns="91425" lIns="91425" spcFirstLastPara="1" rIns="91425" wrap="square" tIns="91425">
            <a:spAutoFit/>
          </a:bodyPr>
          <a:lstStyle/>
          <a:p>
            <a:pPr indent="0" lvl="0" marL="0" marR="0" rtl="0" algn="just">
              <a:lnSpc>
                <a:spcPct val="115000"/>
              </a:lnSpc>
              <a:spcBef>
                <a:spcPts val="120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Với phương pháp này, bạn có thể vẽ hình ảnh dễ nhận biết hoặc chữ cái trên bàn phím. Trong trường hợp trên, mật khẩu được tạo ra là:</a:t>
            </a:r>
            <a:endParaRPr b="0" i="0" sz="2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a:t>
            </a:r>
            <a:r>
              <a:rPr b="1" i="1" lang="en-US" sz="2400" u="none" cap="none" strike="noStrike">
                <a:solidFill>
                  <a:srgbClr val="000000"/>
                </a:solidFill>
                <a:latin typeface="Arial"/>
                <a:ea typeface="Arial"/>
                <a:cs typeface="Arial"/>
                <a:sym typeface="Arial"/>
              </a:rPr>
              <a:t>3waxcvgy7890-=</a:t>
            </a:r>
            <a:r>
              <a:rPr b="0" i="0" lang="en-US" sz="2400" u="none" cap="none" strike="noStrike">
                <a:solidFill>
                  <a:srgbClr val="000000"/>
                </a:solidFill>
                <a:latin typeface="Arial"/>
                <a:ea typeface="Arial"/>
                <a:cs typeface="Arial"/>
                <a:sym typeface="Arial"/>
              </a:rPr>
              <a:t>"</a:t>
            </a:r>
            <a:endParaRPr b="0" i="0" sz="2400" u="none" cap="none" strike="noStrike">
              <a:solidFill>
                <a:srgbClr val="000000"/>
              </a:solidFill>
              <a:latin typeface="Arial"/>
              <a:ea typeface="Arial"/>
              <a:cs typeface="Arial"/>
              <a:sym typeface="Arial"/>
            </a:endParaRPr>
          </a:p>
          <a:p>
            <a:pPr indent="0" lvl="0" marL="0" marR="0" rtl="0" algn="just">
              <a:lnSpc>
                <a:spcPct val="115000"/>
              </a:lnSpc>
              <a:spcBef>
                <a:spcPts val="1200"/>
              </a:spcBef>
              <a:spcAft>
                <a:spcPts val="1200"/>
              </a:spcAft>
              <a:buClr>
                <a:srgbClr val="000000"/>
              </a:buClr>
              <a:buSzPts val="2400"/>
              <a:buFont typeface="Arial"/>
              <a:buNone/>
            </a:pPr>
            <a:r>
              <a:rPr b="0" i="0" lang="en-US" sz="2400" u="none" cap="none" strike="noStrike">
                <a:solidFill>
                  <a:srgbClr val="000000"/>
                </a:solidFill>
                <a:latin typeface="Arial"/>
                <a:ea typeface="Arial"/>
                <a:cs typeface="Arial"/>
                <a:sym typeface="Arial"/>
              </a:rPr>
              <a:t>Sử dụng phương pháp này, bạn có thể thay đổi để kéo dài mật khẩu. </a:t>
            </a:r>
            <a:endParaRPr b="0" i="0" sz="2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xEl>
                                              <p:pRg end="0" st="0"/>
                                            </p:txEl>
                                          </p:spTgt>
                                        </p:tgtEl>
                                        <p:attrNameLst>
                                          <p:attrName>style.visibility</p:attrName>
                                        </p:attrNameLst>
                                      </p:cBhvr>
                                      <p:to>
                                        <p:strVal val="visible"/>
                                      </p:to>
                                    </p:set>
                                    <p:animEffect filter="fade" transition="in">
                                      <p:cBhvr>
                                        <p:cTn dur="500"/>
                                        <p:tgtEl>
                                          <p:spTgt spid="20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xEl>
                                              <p:pRg end="1" st="1"/>
                                            </p:txEl>
                                          </p:spTgt>
                                        </p:tgtEl>
                                        <p:attrNameLst>
                                          <p:attrName>style.visibility</p:attrName>
                                        </p:attrNameLst>
                                      </p:cBhvr>
                                      <p:to>
                                        <p:strVal val="visible"/>
                                      </p:to>
                                    </p:set>
                                    <p:animEffect filter="fade" transition="in">
                                      <p:cBhvr>
                                        <p:cTn dur="500"/>
                                        <p:tgtEl>
                                          <p:spTgt spid="20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1000"/>
                                        <p:tgtEl>
                                          <p:spTgt spid="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0" st="0"/>
                                            </p:txEl>
                                          </p:spTgt>
                                        </p:tgtEl>
                                        <p:attrNameLst>
                                          <p:attrName>style.visibility</p:attrName>
                                        </p:attrNameLst>
                                      </p:cBhvr>
                                      <p:to>
                                        <p:strVal val="visible"/>
                                      </p:to>
                                    </p:set>
                                    <p:animEffect filter="fade" transition="in">
                                      <p:cBhvr>
                                        <p:cTn dur="1000"/>
                                        <p:tgtEl>
                                          <p:spTgt spid="2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1" st="1"/>
                                            </p:txEl>
                                          </p:spTgt>
                                        </p:tgtEl>
                                        <p:attrNameLst>
                                          <p:attrName>style.visibility</p:attrName>
                                        </p:attrNameLst>
                                      </p:cBhvr>
                                      <p:to>
                                        <p:strVal val="visible"/>
                                      </p:to>
                                    </p:set>
                                    <p:animEffect filter="fade" transition="in">
                                      <p:cBhvr>
                                        <p:cTn dur="1000"/>
                                        <p:tgtEl>
                                          <p:spTgt spid="20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2" st="2"/>
                                            </p:txEl>
                                          </p:spTgt>
                                        </p:tgtEl>
                                        <p:attrNameLst>
                                          <p:attrName>style.visibility</p:attrName>
                                        </p:attrNameLst>
                                      </p:cBhvr>
                                      <p:to>
                                        <p:strVal val="visible"/>
                                      </p:to>
                                    </p:set>
                                    <p:animEffect filter="fade" transition="in">
                                      <p:cBhvr>
                                        <p:cTn dur="1000"/>
                                        <p:tgtEl>
                                          <p:spTgt spid="204">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g1f69dc7104d_0_28"/>
          <p:cNvSpPr txBox="1"/>
          <p:nvPr/>
        </p:nvSpPr>
        <p:spPr>
          <a:xfrm>
            <a:off x="976625" y="603775"/>
            <a:ext cx="6871500" cy="615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sng" cap="none" strike="noStrike">
                <a:solidFill>
                  <a:srgbClr val="0000FF"/>
                </a:solidFill>
                <a:latin typeface="Times New Roman"/>
                <a:ea typeface="Times New Roman"/>
                <a:cs typeface="Times New Roman"/>
                <a:sym typeface="Times New Roman"/>
              </a:rPr>
              <a:t>Thực hành tạo mật khẩu</a:t>
            </a:r>
            <a:endParaRPr b="0" i="0" sz="2800" u="none" cap="none" strike="noStrike">
              <a:solidFill>
                <a:srgbClr val="0000FF"/>
              </a:solidFill>
              <a:latin typeface="Arial"/>
              <a:ea typeface="Arial"/>
              <a:cs typeface="Arial"/>
              <a:sym typeface="Arial"/>
            </a:endParaRPr>
          </a:p>
        </p:txBody>
      </p:sp>
      <p:sp>
        <p:nvSpPr>
          <p:cNvPr id="211" name="Google Shape;211;g1f69dc7104d_0_28"/>
          <p:cNvSpPr txBox="1"/>
          <p:nvPr/>
        </p:nvSpPr>
        <p:spPr>
          <a:xfrm>
            <a:off x="647800" y="1219375"/>
            <a:ext cx="11463900" cy="585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600"/>
              <a:buFont typeface="Arial"/>
              <a:buNone/>
            </a:pPr>
            <a:r>
              <a:rPr b="1" i="0" lang="en-US" sz="2600" u="none" cap="none" strike="noStrike">
                <a:solidFill>
                  <a:srgbClr val="FF0000"/>
                </a:solidFill>
                <a:highlight>
                  <a:srgbClr val="FFFFFF"/>
                </a:highlight>
                <a:latin typeface="Times New Roman"/>
                <a:ea typeface="Times New Roman"/>
                <a:cs typeface="Times New Roman"/>
                <a:sym typeface="Times New Roman"/>
              </a:rPr>
              <a:t>Mỗi bạn HS viết ra 7 loại mật khẩu theo 7 cách cho tài khoản của mình </a:t>
            </a:r>
            <a:endParaRPr b="1" i="0" sz="2600" u="none" cap="none" strike="noStrike">
              <a:solidFill>
                <a:srgbClr val="FF0000"/>
              </a:solidFill>
              <a:latin typeface="Arial"/>
              <a:ea typeface="Arial"/>
              <a:cs typeface="Arial"/>
              <a:sym typeface="Arial"/>
            </a:endParaRPr>
          </a:p>
        </p:txBody>
      </p:sp>
      <p:sp>
        <p:nvSpPr>
          <p:cNvPr id="212" name="Google Shape;212;g1f69dc7104d_0_28"/>
          <p:cNvSpPr txBox="1"/>
          <p:nvPr/>
        </p:nvSpPr>
        <p:spPr>
          <a:xfrm>
            <a:off x="229850" y="1786347"/>
            <a:ext cx="11666700" cy="4730100"/>
          </a:xfrm>
          <a:prstGeom prst="rect">
            <a:avLst/>
          </a:prstGeom>
          <a:solidFill>
            <a:schemeClr val="lt1"/>
          </a:solidFill>
          <a:ln>
            <a:noFill/>
          </a:ln>
        </p:spPr>
        <p:txBody>
          <a:bodyPr anchorCtr="0" anchor="t" bIns="91425" lIns="91425" spcFirstLastPara="1" rIns="91425" wrap="square" tIns="91425">
            <a:spAutoFit/>
          </a:bodyPr>
          <a:lstStyle/>
          <a:p>
            <a:pPr indent="0" lvl="0" marL="0" marR="0" rtl="0" algn="l">
              <a:lnSpc>
                <a:spcPct val="115000"/>
              </a:lnSpc>
              <a:spcBef>
                <a:spcPts val="1200"/>
              </a:spcBef>
              <a:spcAft>
                <a:spcPts val="0"/>
              </a:spcAft>
              <a:buClr>
                <a:srgbClr val="000000"/>
              </a:buClr>
              <a:buSzPts val="2600"/>
              <a:buFont typeface="Arial"/>
              <a:buNone/>
            </a:pPr>
            <a:r>
              <a:rPr b="1" i="1" lang="en-US" sz="2600" u="none" cap="none" strike="noStrike">
                <a:solidFill>
                  <a:srgbClr val="000000"/>
                </a:solidFill>
                <a:highlight>
                  <a:srgbClr val="FFFFFF"/>
                </a:highlight>
                <a:latin typeface="Arial"/>
                <a:ea typeface="Arial"/>
                <a:cs typeface="Arial"/>
                <a:sym typeface="Arial"/>
              </a:rPr>
              <a:t>1, Tạo mật khẩu có ít nhất 12 kí tự</a:t>
            </a:r>
            <a:endParaRPr b="1" i="1" sz="2600" u="none" cap="none" strike="noStrike">
              <a:solidFill>
                <a:srgbClr val="000000"/>
              </a:solidFill>
              <a:highlight>
                <a:srgbClr val="FFFFFF"/>
              </a:highlight>
              <a:latin typeface="Arial"/>
              <a:ea typeface="Arial"/>
              <a:cs typeface="Arial"/>
              <a:sym typeface="Arial"/>
            </a:endParaRPr>
          </a:p>
          <a:p>
            <a:pPr indent="0" lvl="0" marL="0" marR="0" rtl="0" algn="l">
              <a:lnSpc>
                <a:spcPct val="115000"/>
              </a:lnSpc>
              <a:spcBef>
                <a:spcPts val="1200"/>
              </a:spcBef>
              <a:spcAft>
                <a:spcPts val="0"/>
              </a:spcAft>
              <a:buClr>
                <a:srgbClr val="000000"/>
              </a:buClr>
              <a:buSzPts val="2600"/>
              <a:buFont typeface="Arial"/>
              <a:buNone/>
            </a:pPr>
            <a:r>
              <a:rPr b="1" i="1" lang="en-US" sz="2600" u="none" cap="none" strike="noStrike">
                <a:solidFill>
                  <a:srgbClr val="000000"/>
                </a:solidFill>
                <a:latin typeface="Arial"/>
                <a:ea typeface="Arial"/>
                <a:cs typeface="Arial"/>
                <a:sym typeface="Arial"/>
              </a:rPr>
              <a:t>2, Kết hợp các ký tự chữ số, biểu tượng, chữ cái viết hoa, chữ cái thường</a:t>
            </a:r>
            <a:endParaRPr b="1" i="1" sz="26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2600"/>
              <a:buFont typeface="Arial"/>
              <a:buNone/>
            </a:pPr>
            <a:r>
              <a:rPr b="1" i="1" lang="en-US" sz="2600" u="none" cap="none" strike="noStrike">
                <a:solidFill>
                  <a:srgbClr val="000000"/>
                </a:solidFill>
                <a:highlight>
                  <a:srgbClr val="FFFFFF"/>
                </a:highlight>
                <a:latin typeface="Arial"/>
                <a:ea typeface="Arial"/>
                <a:cs typeface="Arial"/>
                <a:sym typeface="Arial"/>
              </a:rPr>
              <a:t>3, Tạo mật khẩu có vần điệu</a:t>
            </a:r>
            <a:endParaRPr b="1" i="1" sz="2600" u="none" cap="none" strike="noStrike">
              <a:solidFill>
                <a:srgbClr val="000000"/>
              </a:solidFill>
              <a:highlight>
                <a:srgbClr val="FFFFFF"/>
              </a:highlight>
              <a:latin typeface="Arial"/>
              <a:ea typeface="Arial"/>
              <a:cs typeface="Arial"/>
              <a:sym typeface="Arial"/>
            </a:endParaRPr>
          </a:p>
          <a:p>
            <a:pPr indent="0" lvl="0" marL="0" marR="0" rtl="0" algn="l">
              <a:lnSpc>
                <a:spcPct val="115000"/>
              </a:lnSpc>
              <a:spcBef>
                <a:spcPts val="1200"/>
              </a:spcBef>
              <a:spcAft>
                <a:spcPts val="0"/>
              </a:spcAft>
              <a:buClr>
                <a:srgbClr val="000000"/>
              </a:buClr>
              <a:buSzPts val="2600"/>
              <a:buFont typeface="Arial"/>
              <a:buNone/>
            </a:pPr>
            <a:r>
              <a:rPr b="1" i="1" lang="en-US" sz="2600" u="none" cap="none" strike="noStrike">
                <a:solidFill>
                  <a:srgbClr val="000000"/>
                </a:solidFill>
                <a:latin typeface="Arial"/>
                <a:ea typeface="Arial"/>
                <a:cs typeface="Arial"/>
                <a:sym typeface="Arial"/>
              </a:rPr>
              <a:t>4, Một câu trong một bài hát hoặc tên một bộ phim bạn yêu thích</a:t>
            </a:r>
            <a:endParaRPr b="1" i="1" sz="26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2600"/>
              <a:buFont typeface="Arial"/>
              <a:buNone/>
            </a:pPr>
            <a:r>
              <a:rPr b="1" i="1" lang="en-US" sz="2600" u="none" cap="none" strike="noStrike">
                <a:solidFill>
                  <a:srgbClr val="000000"/>
                </a:solidFill>
                <a:latin typeface="Arial"/>
                <a:ea typeface="Arial"/>
                <a:cs typeface="Arial"/>
                <a:sym typeface="Arial"/>
              </a:rPr>
              <a:t>5, Sử dụng Thuật ngữ chuyên môn</a:t>
            </a:r>
            <a:endParaRPr b="1" i="1" sz="26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2600"/>
              <a:buFont typeface="Arial"/>
              <a:buNone/>
            </a:pPr>
            <a:r>
              <a:rPr b="1" i="1" lang="en-US" sz="2600" u="none" cap="none" strike="noStrike">
                <a:solidFill>
                  <a:srgbClr val="000000"/>
                </a:solidFill>
                <a:latin typeface="Arial"/>
                <a:ea typeface="Arial"/>
                <a:cs typeface="Arial"/>
                <a:sym typeface="Arial"/>
              </a:rPr>
              <a:t>6, Ngày đặc biệt của bạn</a:t>
            </a:r>
            <a:endParaRPr b="1" i="1" sz="26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1200"/>
              </a:spcAft>
              <a:buClr>
                <a:srgbClr val="000000"/>
              </a:buClr>
              <a:buSzPts val="2600"/>
              <a:buFont typeface="Arial"/>
              <a:buNone/>
            </a:pPr>
            <a:r>
              <a:rPr b="1" i="1" lang="en-US" sz="2600" u="none" cap="none" strike="noStrike">
                <a:solidFill>
                  <a:srgbClr val="000000"/>
                </a:solidFill>
                <a:latin typeface="Arial"/>
                <a:ea typeface="Arial"/>
                <a:cs typeface="Arial"/>
                <a:sym typeface="Arial"/>
              </a:rPr>
              <a:t>7, Sử dụng sơ đồ bàn phím</a:t>
            </a:r>
            <a:endParaRPr b="1" i="1" sz="26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1000"/>
                                        <p:tgtEl>
                                          <p:spTgt spid="2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0" st="0"/>
                                            </p:txEl>
                                          </p:spTgt>
                                        </p:tgtEl>
                                        <p:attrNameLst>
                                          <p:attrName>style.visibility</p:attrName>
                                        </p:attrNameLst>
                                      </p:cBhvr>
                                      <p:to>
                                        <p:strVal val="visible"/>
                                      </p:to>
                                    </p:set>
                                    <p:animEffect filter="fade" transition="in">
                                      <p:cBhvr>
                                        <p:cTn dur="1000"/>
                                        <p:tgtEl>
                                          <p:spTgt spid="21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1" st="1"/>
                                            </p:txEl>
                                          </p:spTgt>
                                        </p:tgtEl>
                                        <p:attrNameLst>
                                          <p:attrName>style.visibility</p:attrName>
                                        </p:attrNameLst>
                                      </p:cBhvr>
                                      <p:to>
                                        <p:strVal val="visible"/>
                                      </p:to>
                                    </p:set>
                                    <p:animEffect filter="fade" transition="in">
                                      <p:cBhvr>
                                        <p:cTn dur="1000"/>
                                        <p:tgtEl>
                                          <p:spTgt spid="21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2" st="2"/>
                                            </p:txEl>
                                          </p:spTgt>
                                        </p:tgtEl>
                                        <p:attrNameLst>
                                          <p:attrName>style.visibility</p:attrName>
                                        </p:attrNameLst>
                                      </p:cBhvr>
                                      <p:to>
                                        <p:strVal val="visible"/>
                                      </p:to>
                                    </p:set>
                                    <p:animEffect filter="fade" transition="in">
                                      <p:cBhvr>
                                        <p:cTn dur="1000"/>
                                        <p:tgtEl>
                                          <p:spTgt spid="21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3" st="3"/>
                                            </p:txEl>
                                          </p:spTgt>
                                        </p:tgtEl>
                                        <p:attrNameLst>
                                          <p:attrName>style.visibility</p:attrName>
                                        </p:attrNameLst>
                                      </p:cBhvr>
                                      <p:to>
                                        <p:strVal val="visible"/>
                                      </p:to>
                                    </p:set>
                                    <p:animEffect filter="fade" transition="in">
                                      <p:cBhvr>
                                        <p:cTn dur="1000"/>
                                        <p:tgtEl>
                                          <p:spTgt spid="21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4" st="4"/>
                                            </p:txEl>
                                          </p:spTgt>
                                        </p:tgtEl>
                                        <p:attrNameLst>
                                          <p:attrName>style.visibility</p:attrName>
                                        </p:attrNameLst>
                                      </p:cBhvr>
                                      <p:to>
                                        <p:strVal val="visible"/>
                                      </p:to>
                                    </p:set>
                                    <p:animEffect filter="fade" transition="in">
                                      <p:cBhvr>
                                        <p:cTn dur="1000"/>
                                        <p:tgtEl>
                                          <p:spTgt spid="21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5" st="5"/>
                                            </p:txEl>
                                          </p:spTgt>
                                        </p:tgtEl>
                                        <p:attrNameLst>
                                          <p:attrName>style.visibility</p:attrName>
                                        </p:attrNameLst>
                                      </p:cBhvr>
                                      <p:to>
                                        <p:strVal val="visible"/>
                                      </p:to>
                                    </p:set>
                                    <p:animEffect filter="fade" transition="in">
                                      <p:cBhvr>
                                        <p:cTn dur="1000"/>
                                        <p:tgtEl>
                                          <p:spTgt spid="21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xEl>
                                              <p:pRg end="6" st="6"/>
                                            </p:txEl>
                                          </p:spTgt>
                                        </p:tgtEl>
                                        <p:attrNameLst>
                                          <p:attrName>style.visibility</p:attrName>
                                        </p:attrNameLst>
                                      </p:cBhvr>
                                      <p:to>
                                        <p:strVal val="visible"/>
                                      </p:to>
                                    </p:set>
                                    <p:animEffect filter="fade" transition="in">
                                      <p:cBhvr>
                                        <p:cTn dur="1000"/>
                                        <p:tgtEl>
                                          <p:spTgt spid="212">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8"/>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1. TỚ CẦN CHÚ Ý NHỮNG GÌ KHI ONLINE</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FFFF00"/>
                </a:solidFill>
              </a:rPr>
              <a:t>TUẦN 25: BẢO VỆ DỮ LIỆU HOẶC MÁY TÍNH CỦA BẠN (T4/6)</a:t>
            </a:r>
            <a:endParaRPr b="1" sz="4000">
              <a:solidFill>
                <a:srgbClr val="FFFF00"/>
              </a:solidFill>
            </a:endParaRPr>
          </a:p>
        </p:txBody>
      </p:sp>
    </p:spTree>
  </p:cSld>
  <p:clrMapOvr>
    <a:masterClrMapping/>
  </p:clrMapOvr>
  <p:transition spd="slow" p14:dur="1500">
    <p:split orient="ver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9"/>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1" i="0" lang="en-US" sz="3200" u="none" cap="none" strike="noStrike">
                <a:solidFill>
                  <a:srgbClr val="000000"/>
                </a:solidFill>
                <a:latin typeface="Arial"/>
                <a:ea typeface="Arial"/>
                <a:cs typeface="Arial"/>
                <a:sym typeface="Arial"/>
              </a:rPr>
              <a:t>ÔN TẬP KIẾN THỨC CŨ</a:t>
            </a:r>
            <a:endParaRPr b="0" i="0" sz="1400" u="none" cap="none" strike="noStrike">
              <a:solidFill>
                <a:srgbClr val="000000"/>
              </a:solidFill>
              <a:latin typeface="Arial"/>
              <a:ea typeface="Arial"/>
              <a:cs typeface="Arial"/>
              <a:sym typeface="Arial"/>
            </a:endParaRPr>
          </a:p>
        </p:txBody>
      </p:sp>
      <p:pic>
        <p:nvPicPr>
          <p:cNvPr descr="Kiểm tra bài cũ Pick a name trong ClassPoint | Tinh hoa Công ..." id="223" name="Google Shape;223;p9"/>
          <p:cNvPicPr preferRelativeResize="0"/>
          <p:nvPr/>
        </p:nvPicPr>
        <p:blipFill rotWithShape="1">
          <a:blip r:embed="rId3">
            <a:alphaModFix/>
          </a:blip>
          <a:srcRect b="0" l="0" r="0" t="0"/>
          <a:stretch/>
        </p:blipFill>
        <p:spPr>
          <a:xfrm>
            <a:off x="5214620" y="3768671"/>
            <a:ext cx="2311400" cy="2311400"/>
          </a:xfrm>
          <a:prstGeom prst="rect">
            <a:avLst/>
          </a:prstGeom>
          <a:noFill/>
          <a:ln>
            <a:noFill/>
          </a:ln>
        </p:spPr>
      </p:pic>
      <p:graphicFrame>
        <p:nvGraphicFramePr>
          <p:cNvPr id="224" name="Google Shape;224;p9"/>
          <p:cNvGraphicFramePr/>
          <p:nvPr/>
        </p:nvGraphicFramePr>
        <p:xfrm>
          <a:off x="1344930" y="1932810"/>
          <a:ext cx="3000000" cy="3000000"/>
        </p:xfrm>
        <a:graphic>
          <a:graphicData uri="http://schemas.openxmlformats.org/drawingml/2006/table">
            <a:tbl>
              <a:tblPr>
                <a:noFill/>
                <a:tableStyleId>{C18A73E8-E8E2-4B0A-9AC4-AD72B0603149}</a:tableStyleId>
              </a:tblPr>
              <a:tblGrid>
                <a:gridCol w="9867900"/>
              </a:tblGrid>
              <a:tr h="1232025">
                <a:tc>
                  <a:txBody>
                    <a:bodyPr/>
                    <a:lstStyle/>
                    <a:p>
                      <a:pPr indent="0" lvl="0" marL="0" marR="0" rtl="0" algn="ctr">
                        <a:lnSpc>
                          <a:spcPct val="100000"/>
                        </a:lnSpc>
                        <a:spcBef>
                          <a:spcPts val="0"/>
                        </a:spcBef>
                        <a:spcAft>
                          <a:spcPts val="0"/>
                        </a:spcAft>
                        <a:buClr>
                          <a:srgbClr val="000000"/>
                        </a:buClr>
                        <a:buSzPts val="3800"/>
                        <a:buFont typeface="Arial"/>
                        <a:buNone/>
                      </a:pPr>
                      <a:r>
                        <a:rPr lang="en-US" sz="3800" u="none" cap="none" strike="noStrike">
                          <a:solidFill>
                            <a:srgbClr val="000000"/>
                          </a:solidFill>
                          <a:latin typeface="Times New Roman"/>
                          <a:ea typeface="Times New Roman"/>
                          <a:cs typeface="Times New Roman"/>
                          <a:sym typeface="Times New Roman"/>
                        </a:rPr>
                        <a:t>Nêu các cách để tạo mật khẩu có độ bảo mật cao? Cho ví dụ minh họa?</a:t>
                      </a:r>
                      <a:endParaRPr sz="3800" u="none" cap="none" strike="noStrike"/>
                    </a:p>
                  </a:txBody>
                  <a:tcPr marT="9525" marB="0" marR="68575" marL="68575" anchor="ct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0"/>
          <p:cNvSpPr/>
          <p:nvPr/>
        </p:nvSpPr>
        <p:spPr>
          <a:xfrm>
            <a:off x="316500" y="955271"/>
            <a:ext cx="10197000" cy="733200"/>
          </a:xfrm>
          <a:prstGeom prst="roundRect">
            <a:avLst>
              <a:gd fmla="val 16667" name="adj"/>
            </a:avLst>
          </a:prstGeom>
          <a:solidFill>
            <a:srgbClr val="F9A272"/>
          </a:solidFill>
          <a:ln>
            <a:noFill/>
          </a:ln>
        </p:spPr>
        <p:txBody>
          <a:bodyPr anchorCtr="0" anchor="t" bIns="45700" lIns="91425" spcFirstLastPara="1" rIns="91425" wrap="square" tIns="45700">
            <a:spAutoFit/>
          </a:bodyPr>
          <a:lstStyle/>
          <a:p>
            <a:pPr indent="-419100" lvl="0" marL="457200" marR="0" rtl="0" algn="l">
              <a:lnSpc>
                <a:spcPct val="115000"/>
              </a:lnSpc>
              <a:spcBef>
                <a:spcPts val="1200"/>
              </a:spcBef>
              <a:spcAft>
                <a:spcPts val="0"/>
              </a:spcAft>
              <a:buClr>
                <a:srgbClr val="000000"/>
              </a:buClr>
              <a:buSzPts val="3000"/>
              <a:buFont typeface="Arial"/>
              <a:buAutoNum type="arabicPeriod"/>
            </a:pPr>
            <a:r>
              <a:rPr b="1" i="0" lang="en-US" sz="3000" u="sng" cap="none" strike="noStrike">
                <a:solidFill>
                  <a:srgbClr val="000000"/>
                </a:solidFill>
                <a:latin typeface="Arial"/>
                <a:ea typeface="Arial"/>
                <a:cs typeface="Arial"/>
                <a:sym typeface="Arial"/>
              </a:rPr>
              <a:t>Sử dụng các chương trình chống vi rút</a:t>
            </a:r>
            <a:endParaRPr b="1" i="0" sz="3000" u="none" cap="none" strike="noStrike">
              <a:solidFill>
                <a:srgbClr val="000000"/>
              </a:solidFill>
              <a:latin typeface="Times New Roman"/>
              <a:ea typeface="Times New Roman"/>
              <a:cs typeface="Times New Roman"/>
              <a:sym typeface="Times New Roman"/>
            </a:endParaRPr>
          </a:p>
        </p:txBody>
      </p:sp>
      <p:sp>
        <p:nvSpPr>
          <p:cNvPr id="230" name="Google Shape;230;p10"/>
          <p:cNvSpPr txBox="1"/>
          <p:nvPr/>
        </p:nvSpPr>
        <p:spPr>
          <a:xfrm>
            <a:off x="113550" y="2452400"/>
            <a:ext cx="11964900" cy="2239500"/>
          </a:xfrm>
          <a:prstGeom prst="rect">
            <a:avLst/>
          </a:prstGeom>
          <a:noFill/>
          <a:ln>
            <a:noFill/>
          </a:ln>
        </p:spPr>
        <p:txBody>
          <a:bodyPr anchorCtr="0" anchor="t" bIns="91425" lIns="91425" spcFirstLastPara="1" rIns="91425" wrap="square" tIns="91425">
            <a:spAutoFit/>
          </a:bodyPr>
          <a:lstStyle/>
          <a:p>
            <a:pPr indent="0" lvl="0" marL="0" marR="0" rtl="0" algn="just">
              <a:lnSpc>
                <a:spcPct val="115000"/>
              </a:lnSpc>
              <a:spcBef>
                <a:spcPts val="1200"/>
              </a:spcBef>
              <a:spcAft>
                <a:spcPts val="1200"/>
              </a:spcAft>
              <a:buClr>
                <a:srgbClr val="000000"/>
              </a:buClr>
              <a:buSzPts val="3000"/>
              <a:buFont typeface="Arial"/>
              <a:buNone/>
            </a:pPr>
            <a:r>
              <a:rPr b="1" i="0" lang="en-US" sz="3000" u="none" cap="none" strike="noStrike">
                <a:solidFill>
                  <a:srgbClr val="000000"/>
                </a:solidFill>
                <a:highlight>
                  <a:srgbClr val="FFFFFF"/>
                </a:highlight>
                <a:latin typeface="Arial"/>
                <a:ea typeface="Arial"/>
                <a:cs typeface="Arial"/>
                <a:sym typeface="Arial"/>
              </a:rPr>
              <a:t>Để bảo vệ hệ thống</a:t>
            </a:r>
            <a:r>
              <a:rPr b="0" i="0" lang="en-US" sz="3000" u="none" cap="none" strike="noStrike">
                <a:solidFill>
                  <a:srgbClr val="000000"/>
                </a:solidFill>
                <a:highlight>
                  <a:srgbClr val="FFFFFF"/>
                </a:highlight>
                <a:latin typeface="Arial"/>
                <a:ea typeface="Arial"/>
                <a:cs typeface="Arial"/>
                <a:sym typeface="Arial"/>
              </a:rPr>
              <a:t> trước những chương trình gây hại là sử dụng </a:t>
            </a:r>
            <a:r>
              <a:rPr b="1" i="0" lang="en-US" sz="3000" u="none" cap="none" strike="noStrike">
                <a:solidFill>
                  <a:srgbClr val="000000"/>
                </a:solidFill>
                <a:highlight>
                  <a:srgbClr val="FFFFFF"/>
                </a:highlight>
                <a:latin typeface="Arial"/>
                <a:ea typeface="Arial"/>
                <a:cs typeface="Arial"/>
                <a:sym typeface="Arial"/>
              </a:rPr>
              <a:t>phần mềm chống vi rút</a:t>
            </a:r>
            <a:r>
              <a:rPr b="0" i="0" lang="en-US" sz="3000" u="none" cap="none" strike="noStrike">
                <a:solidFill>
                  <a:srgbClr val="000000"/>
                </a:solidFill>
                <a:highlight>
                  <a:srgbClr val="FFFFFF"/>
                </a:highlight>
                <a:latin typeface="Arial"/>
                <a:ea typeface="Arial"/>
                <a:cs typeface="Arial"/>
                <a:sym typeface="Arial"/>
              </a:rPr>
              <a:t> để quét tất cả các tập tin đính kèm thư điện tử và các tập tin có chứa những vi rút mà phần mềm có thể nhận ra để xóa các vi rút  mà nó tìm được.</a:t>
            </a:r>
            <a:endParaRPr b="0" i="0" sz="3000" u="none" cap="none" strike="noStrike">
              <a:solidFill>
                <a:srgbClr val="000000"/>
              </a:solidFill>
              <a:highlight>
                <a:srgbClr val="FFFFFF"/>
              </a:highlight>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1"/>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8" lvl="0" marL="182880" rtl="0" algn="l">
              <a:lnSpc>
                <a:spcPct val="90000"/>
              </a:lnSpc>
              <a:spcBef>
                <a:spcPts val="0"/>
              </a:spcBef>
              <a:spcAft>
                <a:spcPts val="0"/>
              </a:spcAft>
              <a:buSzPts val="2200"/>
              <a:buNone/>
            </a:pPr>
            <a:r>
              <a:t/>
            </a:r>
            <a:endParaRPr/>
          </a:p>
        </p:txBody>
      </p:sp>
      <p:sp>
        <p:nvSpPr>
          <p:cNvPr id="236" name="Google Shape;236;p11"/>
          <p:cNvSpPr/>
          <p:nvPr/>
        </p:nvSpPr>
        <p:spPr>
          <a:xfrm>
            <a:off x="633683" y="795485"/>
            <a:ext cx="10765800" cy="579000"/>
          </a:xfrm>
          <a:prstGeom prst="roundRect">
            <a:avLst>
              <a:gd fmla="val 16667" name="adj"/>
            </a:avLst>
          </a:prstGeom>
          <a:solidFill>
            <a:srgbClr val="F9A272"/>
          </a:solidFill>
          <a:ln>
            <a:noFill/>
          </a:ln>
        </p:spPr>
        <p:txBody>
          <a:bodyPr anchorCtr="0" anchor="t" bIns="45700" lIns="91425" spcFirstLastPara="1" rIns="91425" wrap="square" tIns="45700">
            <a:spAutoFit/>
          </a:bodyPr>
          <a:lstStyle/>
          <a:p>
            <a:pPr indent="0" lvl="0" marL="0" marR="0" rtl="0" algn="just">
              <a:lnSpc>
                <a:spcPct val="115000"/>
              </a:lnSpc>
              <a:spcBef>
                <a:spcPts val="1200"/>
              </a:spcBef>
              <a:spcAft>
                <a:spcPts val="1200"/>
              </a:spcAft>
              <a:buClr>
                <a:srgbClr val="000000"/>
              </a:buClr>
              <a:buSzPts val="2500"/>
              <a:buFont typeface="Arial"/>
              <a:buNone/>
            </a:pPr>
            <a:r>
              <a:rPr b="1" i="0" lang="en-US" sz="2500" u="none" cap="none" strike="noStrike">
                <a:solidFill>
                  <a:srgbClr val="0000FF"/>
                </a:solidFill>
                <a:highlight>
                  <a:srgbClr val="FFFFFF"/>
                </a:highlight>
                <a:latin typeface="Arial"/>
                <a:ea typeface="Arial"/>
                <a:cs typeface="Arial"/>
                <a:sym typeface="Arial"/>
              </a:rPr>
              <a:t>Làm thế nào để biết hệ thống có thể đã bị nhiễm vi rút?</a:t>
            </a:r>
            <a:endParaRPr b="1" i="0" sz="2500" u="none" cap="none" strike="noStrike">
              <a:solidFill>
                <a:srgbClr val="0000FF"/>
              </a:solidFill>
              <a:highlight>
                <a:srgbClr val="FFFFFF"/>
              </a:highlight>
              <a:latin typeface="Arial"/>
              <a:ea typeface="Arial"/>
              <a:cs typeface="Arial"/>
              <a:sym typeface="Arial"/>
            </a:endParaRPr>
          </a:p>
        </p:txBody>
      </p:sp>
      <p:sp>
        <p:nvSpPr>
          <p:cNvPr id="237" name="Google Shape;237;p11"/>
          <p:cNvSpPr txBox="1"/>
          <p:nvPr/>
        </p:nvSpPr>
        <p:spPr>
          <a:xfrm>
            <a:off x="58950" y="1573475"/>
            <a:ext cx="12074100" cy="54027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just">
              <a:lnSpc>
                <a:spcPct val="115000"/>
              </a:lnSpc>
              <a:spcBef>
                <a:spcPts val="1200"/>
              </a:spcBef>
              <a:spcAft>
                <a:spcPts val="0"/>
              </a:spcAft>
              <a:buClr>
                <a:srgbClr val="000000"/>
              </a:buClr>
              <a:buSzPts val="2200"/>
              <a:buFont typeface="Arial"/>
              <a:buNone/>
            </a:pPr>
            <a:r>
              <a:rPr b="0" i="0" lang="en-US" sz="2200" u="none" cap="none" strike="noStrike">
                <a:solidFill>
                  <a:srgbClr val="000000"/>
                </a:solidFill>
                <a:highlight>
                  <a:srgbClr val="FFFFFF"/>
                </a:highlight>
                <a:latin typeface="Arial"/>
                <a:ea typeface="Arial"/>
                <a:cs typeface="Arial"/>
                <a:sym typeface="Arial"/>
              </a:rPr>
              <a:t>- Nhìn thấy các tin nhắn, nhắc nhở, hoặc các thông báo xuất hiện trên màn hình mà trước đây chưa bao giờ nhìn thấy</a:t>
            </a:r>
            <a:endParaRPr b="0" i="0" sz="2200" u="none" cap="none" strike="noStrike">
              <a:solidFill>
                <a:srgbClr val="000000"/>
              </a:solidFill>
              <a:highlight>
                <a:srgbClr val="FFFFFF"/>
              </a:highlight>
              <a:latin typeface="Arial"/>
              <a:ea typeface="Arial"/>
              <a:cs typeface="Arial"/>
              <a:sym typeface="Arial"/>
            </a:endParaRPr>
          </a:p>
          <a:p>
            <a:pPr indent="0" lvl="0" marL="0" marR="0" rtl="0" algn="just">
              <a:lnSpc>
                <a:spcPct val="115000"/>
              </a:lnSpc>
              <a:spcBef>
                <a:spcPts val="1200"/>
              </a:spcBef>
              <a:spcAft>
                <a:spcPts val="0"/>
              </a:spcAft>
              <a:buClr>
                <a:srgbClr val="000000"/>
              </a:buClr>
              <a:buSzPts val="2200"/>
              <a:buFont typeface="Arial"/>
              <a:buNone/>
            </a:pPr>
            <a:r>
              <a:rPr b="0" i="0" lang="en-US" sz="2200" u="none" cap="none" strike="noStrike">
                <a:solidFill>
                  <a:srgbClr val="000000"/>
                </a:solidFill>
                <a:highlight>
                  <a:srgbClr val="FFFFFF"/>
                </a:highlight>
                <a:latin typeface="Arial"/>
                <a:ea typeface="Arial"/>
                <a:cs typeface="Arial"/>
                <a:sym typeface="Arial"/>
              </a:rPr>
              <a:t>- Máy tính dường như chạy chậm hơn hoặc đột nhiên thấy có các sự cố xảy ra với các chương trình</a:t>
            </a:r>
            <a:endParaRPr b="0" i="0" sz="2200" u="none" cap="none" strike="noStrike">
              <a:solidFill>
                <a:srgbClr val="000000"/>
              </a:solidFill>
              <a:highlight>
                <a:srgbClr val="FFFFFF"/>
              </a:highlight>
              <a:latin typeface="Arial"/>
              <a:ea typeface="Arial"/>
              <a:cs typeface="Arial"/>
              <a:sym typeface="Arial"/>
            </a:endParaRPr>
          </a:p>
          <a:p>
            <a:pPr indent="0" lvl="0" marL="0" marR="0" rtl="0" algn="just">
              <a:lnSpc>
                <a:spcPct val="115000"/>
              </a:lnSpc>
              <a:spcBef>
                <a:spcPts val="1200"/>
              </a:spcBef>
              <a:spcAft>
                <a:spcPts val="0"/>
              </a:spcAft>
              <a:buClr>
                <a:srgbClr val="000000"/>
              </a:buClr>
              <a:buSzPts val="2200"/>
              <a:buFont typeface="Arial"/>
              <a:buNone/>
            </a:pPr>
            <a:r>
              <a:rPr b="0" i="0" lang="en-US" sz="2200" u="none" cap="none" strike="noStrike">
                <a:solidFill>
                  <a:srgbClr val="000000"/>
                </a:solidFill>
                <a:highlight>
                  <a:srgbClr val="FFFFFF"/>
                </a:highlight>
                <a:latin typeface="Arial"/>
                <a:ea typeface="Arial"/>
                <a:cs typeface="Arial"/>
                <a:sym typeface="Arial"/>
              </a:rPr>
              <a:t>- Các ứng dụng phần mềm không còn hoạt động được  hoặc các chương trình tự động được khởi động</a:t>
            </a:r>
            <a:endParaRPr b="0" i="0" sz="2200" u="none" cap="none" strike="noStrike">
              <a:solidFill>
                <a:srgbClr val="000000"/>
              </a:solidFill>
              <a:highlight>
                <a:srgbClr val="FFFFFF"/>
              </a:highlight>
              <a:latin typeface="Arial"/>
              <a:ea typeface="Arial"/>
              <a:cs typeface="Arial"/>
              <a:sym typeface="Arial"/>
            </a:endParaRPr>
          </a:p>
          <a:p>
            <a:pPr indent="0" lvl="0" marL="0" marR="0" rtl="0" algn="just">
              <a:lnSpc>
                <a:spcPct val="115000"/>
              </a:lnSpc>
              <a:spcBef>
                <a:spcPts val="1200"/>
              </a:spcBef>
              <a:spcAft>
                <a:spcPts val="0"/>
              </a:spcAft>
              <a:buClr>
                <a:srgbClr val="000000"/>
              </a:buClr>
              <a:buSzPts val="2200"/>
              <a:buFont typeface="Arial"/>
              <a:buNone/>
            </a:pPr>
            <a:r>
              <a:rPr b="0" i="0" lang="en-US" sz="2200" u="none" cap="none" strike="noStrike">
                <a:solidFill>
                  <a:srgbClr val="000000"/>
                </a:solidFill>
                <a:highlight>
                  <a:srgbClr val="FFFFFF"/>
                </a:highlight>
                <a:latin typeface="Arial"/>
                <a:ea typeface="Arial"/>
                <a:cs typeface="Arial"/>
                <a:sym typeface="Arial"/>
              </a:rPr>
              <a:t>- Nghe thấy âm thanh hoặc bản nhạc ngẫu nhiên chưa từng nghe trước đó</a:t>
            </a:r>
            <a:endParaRPr b="0" i="0" sz="2200" u="none" cap="none" strike="noStrike">
              <a:solidFill>
                <a:srgbClr val="000000"/>
              </a:solidFill>
              <a:highlight>
                <a:srgbClr val="FFFFFF"/>
              </a:highlight>
              <a:latin typeface="Arial"/>
              <a:ea typeface="Arial"/>
              <a:cs typeface="Arial"/>
              <a:sym typeface="Arial"/>
            </a:endParaRPr>
          </a:p>
          <a:p>
            <a:pPr indent="0" lvl="0" marL="0" marR="0" rtl="0" algn="just">
              <a:lnSpc>
                <a:spcPct val="115000"/>
              </a:lnSpc>
              <a:spcBef>
                <a:spcPts val="1200"/>
              </a:spcBef>
              <a:spcAft>
                <a:spcPts val="0"/>
              </a:spcAft>
              <a:buClr>
                <a:srgbClr val="000000"/>
              </a:buClr>
              <a:buSzPts val="2200"/>
              <a:buFont typeface="Arial"/>
              <a:buNone/>
            </a:pPr>
            <a:r>
              <a:rPr b="0" i="0" lang="en-US" sz="2200" u="none" cap="none" strike="noStrike">
                <a:solidFill>
                  <a:srgbClr val="000000"/>
                </a:solidFill>
                <a:highlight>
                  <a:srgbClr val="FFFFFF"/>
                </a:highlight>
                <a:latin typeface="Arial"/>
                <a:ea typeface="Arial"/>
                <a:cs typeface="Arial"/>
                <a:sym typeface="Arial"/>
              </a:rPr>
              <a:t>- Tên ổ đĩa hoặc tên của tập tin dường như đã bị thay đổi một cách tự động</a:t>
            </a:r>
            <a:endParaRPr b="0" i="0" sz="2200" u="none" cap="none" strike="noStrike">
              <a:solidFill>
                <a:srgbClr val="000000"/>
              </a:solidFill>
              <a:highlight>
                <a:srgbClr val="FFFFFF"/>
              </a:highlight>
              <a:latin typeface="Arial"/>
              <a:ea typeface="Arial"/>
              <a:cs typeface="Arial"/>
              <a:sym typeface="Arial"/>
            </a:endParaRPr>
          </a:p>
          <a:p>
            <a:pPr indent="0" lvl="0" marL="0" marR="0" rtl="0" algn="just">
              <a:lnSpc>
                <a:spcPct val="115000"/>
              </a:lnSpc>
              <a:spcBef>
                <a:spcPts val="1200"/>
              </a:spcBef>
              <a:spcAft>
                <a:spcPts val="0"/>
              </a:spcAft>
              <a:buClr>
                <a:srgbClr val="000000"/>
              </a:buClr>
              <a:buSzPts val="2200"/>
              <a:buFont typeface="Arial"/>
              <a:buNone/>
            </a:pPr>
            <a:r>
              <a:rPr b="0" i="0" lang="en-US" sz="2200" u="none" cap="none" strike="noStrike">
                <a:solidFill>
                  <a:srgbClr val="000000"/>
                </a:solidFill>
                <a:highlight>
                  <a:srgbClr val="FFFFFF"/>
                </a:highlight>
                <a:latin typeface="Arial"/>
                <a:ea typeface="Arial"/>
                <a:cs typeface="Arial"/>
                <a:sym typeface="Arial"/>
              </a:rPr>
              <a:t>- Máy tính dường như có nhiều hoặc ít tập tin hơn trước đây</a:t>
            </a:r>
            <a:endParaRPr b="0" i="0" sz="2200" u="none" cap="none" strike="noStrike">
              <a:solidFill>
                <a:srgbClr val="000000"/>
              </a:solidFill>
              <a:highlight>
                <a:srgbClr val="FFFFFF"/>
              </a:highlight>
              <a:latin typeface="Arial"/>
              <a:ea typeface="Arial"/>
              <a:cs typeface="Arial"/>
              <a:sym typeface="Arial"/>
            </a:endParaRPr>
          </a:p>
          <a:p>
            <a:pPr indent="0" lvl="0" marL="0" marR="0" rtl="0" algn="just">
              <a:lnSpc>
                <a:spcPct val="115000"/>
              </a:lnSpc>
              <a:spcBef>
                <a:spcPts val="1200"/>
              </a:spcBef>
              <a:spcAft>
                <a:spcPts val="0"/>
              </a:spcAft>
              <a:buClr>
                <a:srgbClr val="000000"/>
              </a:buClr>
              <a:buSzPts val="2200"/>
              <a:buFont typeface="Arial"/>
              <a:buNone/>
            </a:pPr>
            <a:r>
              <a:rPr b="0" i="0" lang="en-US" sz="2200" u="none" cap="none" strike="noStrike">
                <a:solidFill>
                  <a:srgbClr val="000000"/>
                </a:solidFill>
                <a:highlight>
                  <a:srgbClr val="FFFFFF"/>
                </a:highlight>
                <a:latin typeface="Arial"/>
                <a:ea typeface="Arial"/>
                <a:cs typeface="Arial"/>
                <a:sym typeface="Arial"/>
              </a:rPr>
              <a:t>- Xuất hiện các bản tin lỗi về thiếu tập tin, thường là các tập tin chương trình</a:t>
            </a:r>
            <a:endParaRPr b="0" i="0" sz="2200" u="none" cap="none" strike="noStrike">
              <a:solidFill>
                <a:srgbClr val="000000"/>
              </a:solidFill>
              <a:highlight>
                <a:srgbClr val="FFFFFF"/>
              </a:highlight>
              <a:latin typeface="Arial"/>
              <a:ea typeface="Arial"/>
              <a:cs typeface="Arial"/>
              <a:sym typeface="Arial"/>
            </a:endParaRPr>
          </a:p>
          <a:p>
            <a:pPr indent="0" lvl="0" marL="0" marR="0" rtl="0" algn="just">
              <a:lnSpc>
                <a:spcPct val="115000"/>
              </a:lnSpc>
              <a:spcBef>
                <a:spcPts val="1200"/>
              </a:spcBef>
              <a:spcAft>
                <a:spcPts val="1200"/>
              </a:spcAft>
              <a:buClr>
                <a:srgbClr val="000000"/>
              </a:buClr>
              <a:buSzPts val="2200"/>
              <a:buFont typeface="Arial"/>
              <a:buNone/>
            </a:pPr>
            <a:r>
              <a:rPr b="0" i="0" lang="en-US" sz="2200" u="none" cap="none" strike="noStrike">
                <a:solidFill>
                  <a:srgbClr val="000000"/>
                </a:solidFill>
                <a:highlight>
                  <a:srgbClr val="FFFFFF"/>
                </a:highlight>
                <a:latin typeface="Arial"/>
                <a:ea typeface="Arial"/>
                <a:cs typeface="Arial"/>
                <a:sym typeface="Arial"/>
              </a:rPr>
              <a:t>- Nhận các bản tin có đính kèm tập tin từ những người không biết</a:t>
            </a:r>
            <a:endParaRPr b="0" i="0" sz="2200" u="none" cap="none" strike="noStrike">
              <a:solidFill>
                <a:srgbClr val="333333"/>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500"/>
                                        <p:tgtEl>
                                          <p:spTgt spid="2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7">
                                            <p:txEl>
                                              <p:pRg end="0" st="0"/>
                                            </p:txEl>
                                          </p:spTgt>
                                        </p:tgtEl>
                                        <p:attrNameLst>
                                          <p:attrName>style.visibility</p:attrName>
                                        </p:attrNameLst>
                                      </p:cBhvr>
                                      <p:to>
                                        <p:strVal val="visible"/>
                                      </p:to>
                                    </p:set>
                                    <p:animEffect filter="fade" transition="in">
                                      <p:cBhvr>
                                        <p:cTn dur="500"/>
                                        <p:tgtEl>
                                          <p:spTgt spid="23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7">
                                            <p:txEl>
                                              <p:pRg end="1" st="1"/>
                                            </p:txEl>
                                          </p:spTgt>
                                        </p:tgtEl>
                                        <p:attrNameLst>
                                          <p:attrName>style.visibility</p:attrName>
                                        </p:attrNameLst>
                                      </p:cBhvr>
                                      <p:to>
                                        <p:strVal val="visible"/>
                                      </p:to>
                                    </p:set>
                                    <p:animEffect filter="fade" transition="in">
                                      <p:cBhvr>
                                        <p:cTn dur="500"/>
                                        <p:tgtEl>
                                          <p:spTgt spid="23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7">
                                            <p:txEl>
                                              <p:pRg end="2" st="2"/>
                                            </p:txEl>
                                          </p:spTgt>
                                        </p:tgtEl>
                                        <p:attrNameLst>
                                          <p:attrName>style.visibility</p:attrName>
                                        </p:attrNameLst>
                                      </p:cBhvr>
                                      <p:to>
                                        <p:strVal val="visible"/>
                                      </p:to>
                                    </p:set>
                                    <p:animEffect filter="fade" transition="in">
                                      <p:cBhvr>
                                        <p:cTn dur="500"/>
                                        <p:tgtEl>
                                          <p:spTgt spid="23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7">
                                            <p:txEl>
                                              <p:pRg end="3" st="3"/>
                                            </p:txEl>
                                          </p:spTgt>
                                        </p:tgtEl>
                                        <p:attrNameLst>
                                          <p:attrName>style.visibility</p:attrName>
                                        </p:attrNameLst>
                                      </p:cBhvr>
                                      <p:to>
                                        <p:strVal val="visible"/>
                                      </p:to>
                                    </p:set>
                                    <p:animEffect filter="fade" transition="in">
                                      <p:cBhvr>
                                        <p:cTn dur="500"/>
                                        <p:tgtEl>
                                          <p:spTgt spid="23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7">
                                            <p:txEl>
                                              <p:pRg end="4" st="4"/>
                                            </p:txEl>
                                          </p:spTgt>
                                        </p:tgtEl>
                                        <p:attrNameLst>
                                          <p:attrName>style.visibility</p:attrName>
                                        </p:attrNameLst>
                                      </p:cBhvr>
                                      <p:to>
                                        <p:strVal val="visible"/>
                                      </p:to>
                                    </p:set>
                                    <p:animEffect filter="fade" transition="in">
                                      <p:cBhvr>
                                        <p:cTn dur="500"/>
                                        <p:tgtEl>
                                          <p:spTgt spid="23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7">
                                            <p:txEl>
                                              <p:pRg end="5" st="5"/>
                                            </p:txEl>
                                          </p:spTgt>
                                        </p:tgtEl>
                                        <p:attrNameLst>
                                          <p:attrName>style.visibility</p:attrName>
                                        </p:attrNameLst>
                                      </p:cBhvr>
                                      <p:to>
                                        <p:strVal val="visible"/>
                                      </p:to>
                                    </p:set>
                                    <p:animEffect filter="fade" transition="in">
                                      <p:cBhvr>
                                        <p:cTn dur="500"/>
                                        <p:tgtEl>
                                          <p:spTgt spid="23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7">
                                            <p:txEl>
                                              <p:pRg end="6" st="6"/>
                                            </p:txEl>
                                          </p:spTgt>
                                        </p:tgtEl>
                                        <p:attrNameLst>
                                          <p:attrName>style.visibility</p:attrName>
                                        </p:attrNameLst>
                                      </p:cBhvr>
                                      <p:to>
                                        <p:strVal val="visible"/>
                                      </p:to>
                                    </p:set>
                                    <p:animEffect filter="fade" transition="in">
                                      <p:cBhvr>
                                        <p:cTn dur="500"/>
                                        <p:tgtEl>
                                          <p:spTgt spid="23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7">
                                            <p:txEl>
                                              <p:pRg end="7" st="7"/>
                                            </p:txEl>
                                          </p:spTgt>
                                        </p:tgtEl>
                                        <p:attrNameLst>
                                          <p:attrName>style.visibility</p:attrName>
                                        </p:attrNameLst>
                                      </p:cBhvr>
                                      <p:to>
                                        <p:strVal val="visible"/>
                                      </p:to>
                                    </p:set>
                                    <p:animEffect filter="fade" transition="in">
                                      <p:cBhvr>
                                        <p:cTn dur="500"/>
                                        <p:tgtEl>
                                          <p:spTgt spid="237">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g1f69dc7104d_1_5"/>
          <p:cNvSpPr txBox="1"/>
          <p:nvPr>
            <p:ph idx="1" type="body"/>
          </p:nvPr>
        </p:nvSpPr>
        <p:spPr>
          <a:xfrm>
            <a:off x="1275744" y="795485"/>
            <a:ext cx="9784800" cy="7779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200"/>
              </a:spcBef>
              <a:spcAft>
                <a:spcPts val="200"/>
              </a:spcAft>
              <a:buSzPts val="1800"/>
              <a:buNone/>
            </a:pPr>
            <a:r>
              <a:t/>
            </a:r>
            <a:endParaRPr/>
          </a:p>
        </p:txBody>
      </p:sp>
      <p:sp>
        <p:nvSpPr>
          <p:cNvPr id="244" name="Google Shape;244;g1f69dc7104d_1_5"/>
          <p:cNvSpPr txBox="1"/>
          <p:nvPr/>
        </p:nvSpPr>
        <p:spPr>
          <a:xfrm>
            <a:off x="539600" y="1381900"/>
            <a:ext cx="5986200" cy="646500"/>
          </a:xfrm>
          <a:prstGeom prst="rect">
            <a:avLst/>
          </a:prstGeom>
          <a:noFill/>
          <a:ln>
            <a:noFill/>
          </a:ln>
        </p:spPr>
        <p:txBody>
          <a:bodyPr anchorCtr="0" anchor="t" bIns="91425" lIns="91425" spcFirstLastPara="1" rIns="91425" wrap="square" tIns="91425">
            <a:spAutoFit/>
          </a:bodyPr>
          <a:lstStyle/>
          <a:p>
            <a:pPr indent="0" lvl="0" marL="12700" marR="0" rtl="0" algn="l">
              <a:lnSpc>
                <a:spcPct val="115000"/>
              </a:lnSpc>
              <a:spcBef>
                <a:spcPts val="0"/>
              </a:spcBef>
              <a:spcAft>
                <a:spcPts val="0"/>
              </a:spcAft>
              <a:buClr>
                <a:srgbClr val="000000"/>
              </a:buClr>
              <a:buSzPts val="3000"/>
              <a:buFont typeface="Arial"/>
              <a:buNone/>
            </a:pPr>
            <a:r>
              <a:rPr b="1" i="0" lang="en-US" sz="3000" u="none" cap="none" strike="noStrike">
                <a:solidFill>
                  <a:srgbClr val="0000FF"/>
                </a:solidFill>
                <a:latin typeface="Times New Roman"/>
                <a:ea typeface="Times New Roman"/>
                <a:cs typeface="Times New Roman"/>
                <a:sym typeface="Times New Roman"/>
              </a:rPr>
              <a:t>2.</a:t>
            </a:r>
            <a:r>
              <a:rPr b="0" i="0" lang="en-US" sz="3000" u="none" cap="none" strike="noStrike">
                <a:solidFill>
                  <a:srgbClr val="0000FF"/>
                </a:solidFill>
                <a:latin typeface="Times New Roman"/>
                <a:ea typeface="Times New Roman"/>
                <a:cs typeface="Times New Roman"/>
                <a:sym typeface="Times New Roman"/>
              </a:rPr>
              <a:t>   </a:t>
            </a:r>
            <a:r>
              <a:rPr b="1" i="0" lang="en-US" sz="3000" u="sng" cap="none" strike="noStrike">
                <a:solidFill>
                  <a:srgbClr val="0000FF"/>
                </a:solidFill>
                <a:latin typeface="Times New Roman"/>
                <a:ea typeface="Times New Roman"/>
                <a:cs typeface="Times New Roman"/>
                <a:sym typeface="Times New Roman"/>
              </a:rPr>
              <a:t>Thực hành quét vi rút</a:t>
            </a:r>
            <a:endParaRPr b="1" i="0" sz="3000" u="sng" cap="none" strike="noStrike">
              <a:solidFill>
                <a:srgbClr val="0000FF"/>
              </a:solidFill>
              <a:latin typeface="Times New Roman"/>
              <a:ea typeface="Times New Roman"/>
              <a:cs typeface="Times New Roman"/>
              <a:sym typeface="Times New Roman"/>
            </a:endParaRPr>
          </a:p>
        </p:txBody>
      </p:sp>
      <p:sp>
        <p:nvSpPr>
          <p:cNvPr id="245" name="Google Shape;245;g1f69dc7104d_1_5"/>
          <p:cNvSpPr txBox="1"/>
          <p:nvPr/>
        </p:nvSpPr>
        <p:spPr>
          <a:xfrm>
            <a:off x="874950" y="2262775"/>
            <a:ext cx="10442100" cy="1505400"/>
          </a:xfrm>
          <a:prstGeom prst="rect">
            <a:avLst/>
          </a:prstGeom>
          <a:noFill/>
          <a:ln>
            <a:noFill/>
          </a:ln>
        </p:spPr>
        <p:txBody>
          <a:bodyPr anchorCtr="0" anchor="t" bIns="91425" lIns="91425" spcFirstLastPara="1" rIns="91425" wrap="square" tIns="91425">
            <a:spAutoFit/>
          </a:bodyPr>
          <a:lstStyle/>
          <a:p>
            <a:pPr indent="-393700" lvl="0" marL="457200" marR="0" rtl="0" algn="l">
              <a:lnSpc>
                <a:spcPct val="115000"/>
              </a:lnSpc>
              <a:spcBef>
                <a:spcPts val="1200"/>
              </a:spcBef>
              <a:spcAft>
                <a:spcPts val="0"/>
              </a:spcAft>
              <a:buClr>
                <a:srgbClr val="000000"/>
              </a:buClr>
              <a:buSzPts val="2600"/>
              <a:buFont typeface="Arial"/>
              <a:buAutoNum type="arabicPeriod"/>
            </a:pPr>
            <a:r>
              <a:rPr b="0" i="0" lang="en-US" sz="2600" u="none" cap="none" strike="noStrike">
                <a:solidFill>
                  <a:srgbClr val="000000"/>
                </a:solidFill>
                <a:highlight>
                  <a:srgbClr val="FFFFFF"/>
                </a:highlight>
                <a:latin typeface="Arial"/>
                <a:ea typeface="Arial"/>
                <a:cs typeface="Arial"/>
                <a:sym typeface="Arial"/>
              </a:rPr>
              <a:t>Cho ví dụ một số chương trình chống vi rút mà em biết?</a:t>
            </a:r>
            <a:endParaRPr b="0" i="0" sz="2600" u="none" cap="none" strike="noStrike">
              <a:solidFill>
                <a:srgbClr val="000000"/>
              </a:solidFill>
              <a:highlight>
                <a:srgbClr val="FFFFFF"/>
              </a:highlight>
              <a:latin typeface="Arial"/>
              <a:ea typeface="Arial"/>
              <a:cs typeface="Arial"/>
              <a:sym typeface="Arial"/>
            </a:endParaRPr>
          </a:p>
          <a:p>
            <a:pPr indent="-393700" lvl="0" marL="457200" marR="0" rtl="0" algn="l">
              <a:lnSpc>
                <a:spcPct val="115000"/>
              </a:lnSpc>
              <a:spcBef>
                <a:spcPts val="0"/>
              </a:spcBef>
              <a:spcAft>
                <a:spcPts val="0"/>
              </a:spcAft>
              <a:buClr>
                <a:srgbClr val="000000"/>
              </a:buClr>
              <a:buSzPts val="2600"/>
              <a:buFont typeface="Arial"/>
              <a:buAutoNum type="arabicPeriod"/>
            </a:pPr>
            <a:r>
              <a:rPr b="0" i="0" lang="en-US" sz="2600" u="none" cap="none" strike="noStrike">
                <a:solidFill>
                  <a:srgbClr val="000000"/>
                </a:solidFill>
                <a:highlight>
                  <a:srgbClr val="FFFFFF"/>
                </a:highlight>
                <a:latin typeface="Arial"/>
                <a:ea typeface="Arial"/>
                <a:cs typeface="Arial"/>
                <a:sym typeface="Arial"/>
              </a:rPr>
              <a:t>Em hãy sử dụng phần mềm chống vi rút ví dụ BKAV trên máy tính để quét vi rút trên các ổ đĩa của máy tính</a:t>
            </a:r>
            <a:endParaRPr b="0" i="0" sz="2600" u="none" cap="none" strike="noStrike">
              <a:solidFill>
                <a:srgbClr val="000000"/>
              </a:solidFill>
              <a:highlight>
                <a:srgbClr val="FFFFFF"/>
              </a:highlight>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1000"/>
                                        <p:tgtEl>
                                          <p:spTgt spid="2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2b64ea0821b_0_0"/>
          <p:cNvSpPr txBox="1"/>
          <p:nvPr>
            <p:ph type="ctrTitle"/>
          </p:nvPr>
        </p:nvSpPr>
        <p:spPr>
          <a:xfrm>
            <a:off x="365759" y="2166364"/>
            <a:ext cx="11471700" cy="1739400"/>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Arial"/>
              <a:buNone/>
            </a:pPr>
            <a:r>
              <a:rPr lang="en-US" sz="4000">
                <a:solidFill>
                  <a:srgbClr val="099BDD"/>
                </a:solidFill>
                <a:latin typeface="Arial"/>
                <a:ea typeface="Arial"/>
                <a:cs typeface="Arial"/>
                <a:sym typeface="Arial"/>
              </a:rPr>
              <a:t>CUỘC SỐNG TRỰC TUYẾN</a:t>
            </a:r>
            <a:endParaRPr sz="4000">
              <a:latin typeface="Arial"/>
              <a:ea typeface="Arial"/>
              <a:cs typeface="Arial"/>
              <a:sym typeface="Arial"/>
            </a:endParaRPr>
          </a:p>
        </p:txBody>
      </p:sp>
      <p:sp>
        <p:nvSpPr>
          <p:cNvPr id="146" name="Google Shape;146;g2b64ea0821b_0_0"/>
          <p:cNvSpPr txBox="1"/>
          <p:nvPr>
            <p:ph idx="1" type="subTitle"/>
          </p:nvPr>
        </p:nvSpPr>
        <p:spPr>
          <a:xfrm>
            <a:off x="1524000" y="3996250"/>
            <a:ext cx="9144000" cy="13092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Arial"/>
                <a:ea typeface="Arial"/>
                <a:cs typeface="Arial"/>
                <a:sym typeface="Arial"/>
              </a:rPr>
              <a:t>CHỦ ĐỀ B. CÔNG DÂN SỐ</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chemeClr val="dk2"/>
              </a:buClr>
              <a:buSzPts val="4000"/>
              <a:buFont typeface="Arial"/>
              <a:buNone/>
            </a:pPr>
            <a:r>
              <a:rPr lang="en-US" sz="4000">
                <a:latin typeface="Arial"/>
                <a:ea typeface="Arial"/>
                <a:cs typeface="Arial"/>
                <a:sym typeface="Arial"/>
              </a:rPr>
              <a:t>CHỦ ĐỀ B. </a:t>
            </a:r>
            <a:br>
              <a:rPr lang="en-US" sz="4000">
                <a:latin typeface="Arial"/>
                <a:ea typeface="Arial"/>
                <a:cs typeface="Arial"/>
                <a:sym typeface="Arial"/>
              </a:rPr>
            </a:br>
            <a:r>
              <a:rPr lang="en-US" sz="4000">
                <a:latin typeface="Arial"/>
                <a:ea typeface="Arial"/>
                <a:cs typeface="Arial"/>
                <a:sym typeface="Arial"/>
              </a:rPr>
              <a:t>CÔNG DÂN SỐ</a:t>
            </a:r>
            <a:endParaRPr/>
          </a:p>
        </p:txBody>
      </p:sp>
      <p:sp>
        <p:nvSpPr>
          <p:cNvPr id="152" name="Google Shape;152;p2"/>
          <p:cNvSpPr txBox="1"/>
          <p:nvPr>
            <p:ph idx="1" type="subTitle"/>
          </p:nvPr>
        </p:nvSpPr>
        <p:spPr>
          <a:xfrm>
            <a:off x="771525" y="3931855"/>
            <a:ext cx="10515600" cy="13092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000"/>
              <a:buNone/>
            </a:pPr>
            <a:r>
              <a:rPr lang="en-US" sz="3000">
                <a:latin typeface="Arial"/>
                <a:ea typeface="Arial"/>
                <a:cs typeface="Arial"/>
                <a:sym typeface="Arial"/>
              </a:rPr>
              <a:t>Bài 1. Tớ cần chú ý những gì khi “online”.</a:t>
            </a:r>
            <a:endParaRPr/>
          </a:p>
          <a:p>
            <a:pPr indent="0" lvl="0" marL="0" rtl="0" algn="l">
              <a:lnSpc>
                <a:spcPct val="90000"/>
              </a:lnSpc>
              <a:spcBef>
                <a:spcPts val="1400"/>
              </a:spcBef>
              <a:spcAft>
                <a:spcPts val="0"/>
              </a:spcAft>
              <a:buSzPts val="3000"/>
              <a:buNone/>
            </a:pPr>
            <a:r>
              <a:rPr lang="en-US" sz="3000">
                <a:latin typeface="Arial"/>
                <a:ea typeface="Arial"/>
                <a:cs typeface="Arial"/>
                <a:sym typeface="Arial"/>
              </a:rPr>
              <a:t>Bài 2. Tớ tự khám phá thế giới.</a:t>
            </a:r>
            <a:endParaRPr sz="30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1. TỚ CẦN CHÚ Ý NHỮNG GÌ KHI ONLINE</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FFFF00"/>
                </a:solidFill>
              </a:rPr>
              <a:t>TUẦN 25: BẢO VỆ DỮ LIỆU HOẶC MÁY TÍNH CỦA BẠN (T3/6)</a:t>
            </a:r>
            <a:endParaRPr b="1" sz="4000">
              <a:solidFill>
                <a:srgbClr val="FFFF00"/>
              </a:solidFill>
            </a:endParaRPr>
          </a:p>
        </p:txBody>
      </p:sp>
    </p:spTree>
  </p:cSld>
  <p:clrMapOvr>
    <a:masterClrMapping/>
  </p:clrMapOvr>
  <p:transition spd="slow" p14:dur="1500">
    <p:split orient="ver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4"/>
          <p:cNvSpPr txBox="1"/>
          <p:nvPr/>
        </p:nvSpPr>
        <p:spPr>
          <a:xfrm>
            <a:off x="1381760" y="1913711"/>
            <a:ext cx="9794100" cy="144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1" i="0" lang="en-US" sz="4400" u="none" cap="none" strike="noStrike">
                <a:solidFill>
                  <a:srgbClr val="000000"/>
                </a:solidFill>
                <a:latin typeface="Times New Roman"/>
                <a:ea typeface="Times New Roman"/>
                <a:cs typeface="Times New Roman"/>
                <a:sym typeface="Times New Roman"/>
              </a:rPr>
              <a:t>Trình bày cách sử dụng, giữ gìn các thiết bị di động nơi công cộng?</a:t>
            </a:r>
            <a:endParaRPr b="0" i="0" sz="3600" u="none" cap="none" strike="noStrike">
              <a:solidFill>
                <a:schemeClr val="dk1"/>
              </a:solidFill>
              <a:latin typeface="Times New Roman"/>
              <a:ea typeface="Times New Roman"/>
              <a:cs typeface="Times New Roman"/>
              <a:sym typeface="Times New Roman"/>
            </a:endParaRPr>
          </a:p>
        </p:txBody>
      </p:sp>
      <p:sp>
        <p:nvSpPr>
          <p:cNvPr id="163" name="Google Shape;163;p4"/>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1" i="0" lang="en-US" sz="3200" u="none" cap="none" strike="noStrike">
                <a:solidFill>
                  <a:srgbClr val="000000"/>
                </a:solidFill>
                <a:latin typeface="Arial"/>
                <a:ea typeface="Arial"/>
                <a:cs typeface="Arial"/>
                <a:sym typeface="Arial"/>
              </a:rPr>
              <a:t>ÔN TẬP KIẾN THỨC CŨ</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1000"/>
                                        <p:tgtEl>
                                          <p:spTgt spid="1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5"/>
          <p:cNvSpPr txBox="1"/>
          <p:nvPr/>
        </p:nvSpPr>
        <p:spPr>
          <a:xfrm>
            <a:off x="501842" y="866768"/>
            <a:ext cx="11188316" cy="952699"/>
          </a:xfrm>
          <a:prstGeom prst="rect">
            <a:avLst/>
          </a:prstGeom>
          <a:noFill/>
          <a:ln>
            <a:noFill/>
          </a:ln>
        </p:spPr>
        <p:txBody>
          <a:bodyPr anchorCtr="0" anchor="t" bIns="45700" lIns="91425" spcFirstLastPara="1" rIns="91425" wrap="square" tIns="45700">
            <a:noAutofit/>
          </a:bodyPr>
          <a:lstStyle/>
          <a:p>
            <a:pPr indent="-165100" lvl="0" marL="182880" marR="0" rtl="0" algn="l">
              <a:lnSpc>
                <a:spcPct val="90000"/>
              </a:lnSpc>
              <a:spcBef>
                <a:spcPts val="0"/>
              </a:spcBef>
              <a:spcAft>
                <a:spcPts val="0"/>
              </a:spcAft>
              <a:buClr>
                <a:schemeClr val="lt1"/>
              </a:buClr>
              <a:buSzPts val="2600"/>
              <a:buFont typeface="Noto Sans Symbols"/>
              <a:buChar char="▪"/>
            </a:pPr>
            <a:r>
              <a:rPr b="1" i="0" lang="en-US" sz="2600" u="sng" cap="none" strike="noStrike">
                <a:solidFill>
                  <a:srgbClr val="000000"/>
                </a:solidFill>
                <a:latin typeface="Arial"/>
                <a:ea typeface="Arial"/>
                <a:cs typeface="Arial"/>
                <a:sym typeface="Arial"/>
              </a:rPr>
              <a:t>2. Tìm hiểu cách tạo mật khẩu có độ bảo mật cao</a:t>
            </a:r>
            <a:endParaRPr b="0" i="0" sz="2600" u="none" cap="none" strike="noStrike">
              <a:solidFill>
                <a:srgbClr val="0070C0"/>
              </a:solidFill>
              <a:latin typeface="Times New Roman"/>
              <a:ea typeface="Times New Roman"/>
              <a:cs typeface="Times New Roman"/>
              <a:sym typeface="Times New Roman"/>
            </a:endParaRPr>
          </a:p>
        </p:txBody>
      </p:sp>
      <p:pic>
        <p:nvPicPr>
          <p:cNvPr id="170" name="Google Shape;170;p5"/>
          <p:cNvPicPr preferRelativeResize="0"/>
          <p:nvPr/>
        </p:nvPicPr>
        <p:blipFill rotWithShape="1">
          <a:blip r:embed="rId3">
            <a:alphaModFix/>
          </a:blip>
          <a:srcRect b="0" l="0" r="0" t="0"/>
          <a:stretch/>
        </p:blipFill>
        <p:spPr>
          <a:xfrm>
            <a:off x="3508493" y="5394795"/>
            <a:ext cx="2424547" cy="1102671"/>
          </a:xfrm>
          <a:prstGeom prst="rect">
            <a:avLst/>
          </a:prstGeom>
          <a:noFill/>
          <a:ln>
            <a:noFill/>
          </a:ln>
        </p:spPr>
      </p:pic>
      <p:pic>
        <p:nvPicPr>
          <p:cNvPr id="171" name="Google Shape;171;p5"/>
          <p:cNvPicPr preferRelativeResize="0"/>
          <p:nvPr/>
        </p:nvPicPr>
        <p:blipFill rotWithShape="1">
          <a:blip r:embed="rId4">
            <a:alphaModFix/>
          </a:blip>
          <a:srcRect b="20701" l="19512" r="16412" t="13859"/>
          <a:stretch/>
        </p:blipFill>
        <p:spPr>
          <a:xfrm>
            <a:off x="6100711" y="5710402"/>
            <a:ext cx="2184305" cy="1042509"/>
          </a:xfrm>
          <a:prstGeom prst="rect">
            <a:avLst/>
          </a:prstGeom>
          <a:noFill/>
          <a:ln>
            <a:noFill/>
          </a:ln>
        </p:spPr>
      </p:pic>
      <p:pic>
        <p:nvPicPr>
          <p:cNvPr id="172" name="Google Shape;172;p5"/>
          <p:cNvPicPr preferRelativeResize="0"/>
          <p:nvPr/>
        </p:nvPicPr>
        <p:blipFill rotWithShape="1">
          <a:blip r:embed="rId5">
            <a:alphaModFix/>
          </a:blip>
          <a:srcRect b="0" l="0" r="0" t="0"/>
          <a:stretch/>
        </p:blipFill>
        <p:spPr>
          <a:xfrm>
            <a:off x="8051117" y="5121695"/>
            <a:ext cx="1863225" cy="824436"/>
          </a:xfrm>
          <a:prstGeom prst="rect">
            <a:avLst/>
          </a:prstGeom>
          <a:noFill/>
          <a:ln>
            <a:noFill/>
          </a:ln>
        </p:spPr>
      </p:pic>
      <p:sp>
        <p:nvSpPr>
          <p:cNvPr id="173" name="Google Shape;173;p5"/>
          <p:cNvSpPr txBox="1"/>
          <p:nvPr/>
        </p:nvSpPr>
        <p:spPr>
          <a:xfrm>
            <a:off x="1615326" y="1406350"/>
            <a:ext cx="9901200" cy="538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900"/>
              <a:buFont typeface="Arial"/>
              <a:buNone/>
            </a:pPr>
            <a:r>
              <a:rPr b="1" i="0" lang="en-US" sz="2900" u="none" cap="none" strike="noStrike">
                <a:solidFill>
                  <a:srgbClr val="FF0000"/>
                </a:solidFill>
                <a:highlight>
                  <a:srgbClr val="FFFFFF"/>
                </a:highlight>
                <a:latin typeface="Times New Roman"/>
                <a:ea typeface="Times New Roman"/>
                <a:cs typeface="Times New Roman"/>
                <a:sym typeface="Times New Roman"/>
              </a:rPr>
              <a:t>Làm thế nào để đặt được mật khẩu có độ bảo mật cao?</a:t>
            </a:r>
            <a:endParaRPr b="0" i="0" sz="2900" u="none" cap="none" strike="noStrike">
              <a:solidFill>
                <a:srgbClr val="FF0000"/>
              </a:solidFill>
              <a:latin typeface="Times New Roman"/>
              <a:ea typeface="Times New Roman"/>
              <a:cs typeface="Times New Roman"/>
              <a:sym typeface="Times New Roman"/>
            </a:endParaRPr>
          </a:p>
        </p:txBody>
      </p:sp>
      <p:sp>
        <p:nvSpPr>
          <p:cNvPr id="174" name="Google Shape;174;p5"/>
          <p:cNvSpPr txBox="1"/>
          <p:nvPr/>
        </p:nvSpPr>
        <p:spPr>
          <a:xfrm>
            <a:off x="229850" y="2080725"/>
            <a:ext cx="11962200" cy="37158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15000"/>
              </a:lnSpc>
              <a:spcBef>
                <a:spcPts val="1200"/>
              </a:spcBef>
              <a:spcAft>
                <a:spcPts val="0"/>
              </a:spcAft>
              <a:buClr>
                <a:srgbClr val="000000"/>
              </a:buClr>
              <a:buSzPts val="2600"/>
              <a:buFont typeface="Arial"/>
              <a:buNone/>
            </a:pPr>
            <a:r>
              <a:rPr b="1" i="1" lang="en-US" sz="2600" u="none" cap="none" strike="noStrike">
                <a:solidFill>
                  <a:srgbClr val="000000"/>
                </a:solidFill>
                <a:highlight>
                  <a:srgbClr val="FFFFFF"/>
                </a:highlight>
                <a:latin typeface="Arial"/>
                <a:ea typeface="Arial"/>
                <a:cs typeface="Arial"/>
                <a:sym typeface="Arial"/>
              </a:rPr>
              <a:t>1, Tạo mật khẩu có ít nhất 12 kí tự</a:t>
            </a:r>
            <a:endParaRPr b="1" i="1" sz="2600" u="none" cap="none" strike="noStrike">
              <a:solidFill>
                <a:srgbClr val="000000"/>
              </a:solidFill>
              <a:highlight>
                <a:srgbClr val="FFFFFF"/>
              </a:highlight>
              <a:latin typeface="Arial"/>
              <a:ea typeface="Arial"/>
              <a:cs typeface="Arial"/>
              <a:sym typeface="Arial"/>
            </a:endParaRPr>
          </a:p>
          <a:p>
            <a:pPr indent="0" lvl="0" marL="0" marR="0" rtl="0" algn="just">
              <a:lnSpc>
                <a:spcPct val="115000"/>
              </a:lnSpc>
              <a:spcBef>
                <a:spcPts val="1200"/>
              </a:spcBef>
              <a:spcAft>
                <a:spcPts val="0"/>
              </a:spcAft>
              <a:buClr>
                <a:srgbClr val="000000"/>
              </a:buClr>
              <a:buSzPts val="2600"/>
              <a:buFont typeface="Arial"/>
              <a:buNone/>
            </a:pPr>
            <a:r>
              <a:rPr b="0" i="0" lang="en-US" sz="2600" u="none" cap="none" strike="noStrike">
                <a:solidFill>
                  <a:srgbClr val="000000"/>
                </a:solidFill>
                <a:highlight>
                  <a:srgbClr val="FFFFFF"/>
                </a:highlight>
                <a:latin typeface="Arial"/>
                <a:ea typeface="Arial"/>
                <a:cs typeface="Arial"/>
                <a:sym typeface="Arial"/>
              </a:rPr>
              <a:t>Lựa chọn mật khẩu có độ dài vừa đủ, khoảng </a:t>
            </a:r>
            <a:r>
              <a:rPr b="1" i="0" lang="en-US" sz="2600" u="none" cap="none" strike="noStrike">
                <a:solidFill>
                  <a:srgbClr val="000000"/>
                </a:solidFill>
                <a:highlight>
                  <a:srgbClr val="FFFFFF"/>
                </a:highlight>
                <a:latin typeface="Arial"/>
                <a:ea typeface="Arial"/>
                <a:cs typeface="Arial"/>
                <a:sym typeface="Arial"/>
              </a:rPr>
              <a:t>từ 12 đến 14 ký </a:t>
            </a:r>
            <a:r>
              <a:rPr b="0" i="0" lang="en-US" sz="2600" u="none" cap="none" strike="noStrike">
                <a:solidFill>
                  <a:srgbClr val="000000"/>
                </a:solidFill>
                <a:highlight>
                  <a:srgbClr val="FFFFFF"/>
                </a:highlight>
                <a:latin typeface="Arial"/>
                <a:ea typeface="Arial"/>
                <a:cs typeface="Arial"/>
                <a:sym typeface="Arial"/>
              </a:rPr>
              <a:t>tự là hợp lý. Mật khẩu nhiều ký tự bao giờ cũng an toàn hơn so với các mật khẩu có ít ký tự.</a:t>
            </a:r>
            <a:endParaRPr b="0" i="0" sz="2600" u="none" cap="none" strike="noStrike">
              <a:solidFill>
                <a:srgbClr val="000000"/>
              </a:solidFill>
              <a:highlight>
                <a:srgbClr val="FFFFFF"/>
              </a:highlight>
              <a:latin typeface="Arial"/>
              <a:ea typeface="Arial"/>
              <a:cs typeface="Arial"/>
              <a:sym typeface="Arial"/>
            </a:endParaRPr>
          </a:p>
          <a:p>
            <a:pPr indent="0" lvl="0" marL="0" marR="0" rtl="0" algn="l">
              <a:lnSpc>
                <a:spcPct val="115000"/>
              </a:lnSpc>
              <a:spcBef>
                <a:spcPts val="1200"/>
              </a:spcBef>
              <a:spcAft>
                <a:spcPts val="0"/>
              </a:spcAft>
              <a:buClr>
                <a:srgbClr val="000000"/>
              </a:buClr>
              <a:buSzPts val="2600"/>
              <a:buFont typeface="Arial"/>
              <a:buNone/>
            </a:pPr>
            <a:r>
              <a:rPr b="1" i="1" lang="en-US" sz="2600" u="none" cap="none" strike="noStrike">
                <a:solidFill>
                  <a:srgbClr val="000000"/>
                </a:solidFill>
                <a:latin typeface="Arial"/>
                <a:ea typeface="Arial"/>
                <a:cs typeface="Arial"/>
                <a:sym typeface="Arial"/>
              </a:rPr>
              <a:t>2, Kết hợp các ký tự chữ số, biểu tượng, chữ cái viết hoa, chữ cái thường</a:t>
            </a:r>
            <a:endParaRPr b="1" i="1" sz="2600" u="none" cap="none" strike="noStrike">
              <a:solidFill>
                <a:srgbClr val="000000"/>
              </a:solidFill>
              <a:latin typeface="Arial"/>
              <a:ea typeface="Arial"/>
              <a:cs typeface="Arial"/>
              <a:sym typeface="Arial"/>
            </a:endParaRPr>
          </a:p>
          <a:p>
            <a:pPr indent="0" lvl="0" marL="0" marR="0" rtl="0" algn="just">
              <a:lnSpc>
                <a:spcPct val="115000"/>
              </a:lnSpc>
              <a:spcBef>
                <a:spcPts val="1200"/>
              </a:spcBef>
              <a:spcAft>
                <a:spcPts val="1200"/>
              </a:spcAft>
              <a:buClr>
                <a:srgbClr val="000000"/>
              </a:buClr>
              <a:buSzPts val="2600"/>
              <a:buFont typeface="Arial"/>
              <a:buNone/>
            </a:pPr>
            <a:r>
              <a:rPr b="0" i="0" lang="en-US" sz="2600" u="none" cap="none" strike="noStrike">
                <a:solidFill>
                  <a:srgbClr val="000000"/>
                </a:solidFill>
                <a:latin typeface="Arial"/>
                <a:ea typeface="Arial"/>
                <a:cs typeface="Arial"/>
                <a:sym typeface="Arial"/>
              </a:rPr>
              <a:t>Sử dụng mật khẩu bao gồm các ký tự khác nhau càng tăng thêm tính bảo mật và độ an toàn cho tài khoản của bạn. Khi sử dụng những dạng mật khẩu này, các hacker khó có thể mà "hack" được mật khẩu tài khoản của bạn.</a:t>
            </a:r>
            <a:endParaRPr b="0" i="0" sz="2600" u="none" cap="none" strike="noStrike">
              <a:solidFill>
                <a:srgbClr val="000000"/>
              </a:solidFill>
              <a:latin typeface="Times New Roman"/>
              <a:ea typeface="Times New Roman"/>
              <a:cs typeface="Times New Roman"/>
              <a:sym typeface="Times New Roman"/>
            </a:endParaRPr>
          </a:p>
        </p:txBody>
      </p:sp>
    </p:spTree>
  </p:cSld>
  <p:clrMapOvr>
    <a:masterClrMapping/>
  </p:clrMapOvr>
  <mc:AlternateContent>
    <mc:Choice Requires="p14">
      <p:transition spd="slow" p14:dur="1400">
        <p14:ripple/>
      </p:transition>
    </mc:Choice>
    <mc:Fallback>
      <p:transition spd="med">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500"/>
                                        <p:tgtEl>
                                          <p:spTgt spid="1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500"/>
                                        <p:tgtEl>
                                          <p:spTgt spid="1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0" st="0"/>
                                            </p:txEl>
                                          </p:spTgt>
                                        </p:tgtEl>
                                        <p:attrNameLst>
                                          <p:attrName>style.visibility</p:attrName>
                                        </p:attrNameLst>
                                      </p:cBhvr>
                                      <p:to>
                                        <p:strVal val="visible"/>
                                      </p:to>
                                    </p:set>
                                    <p:animEffect filter="fade" transition="in">
                                      <p:cBhvr>
                                        <p:cTn dur="1000"/>
                                        <p:tgtEl>
                                          <p:spTgt spid="17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1" st="1"/>
                                            </p:txEl>
                                          </p:spTgt>
                                        </p:tgtEl>
                                        <p:attrNameLst>
                                          <p:attrName>style.visibility</p:attrName>
                                        </p:attrNameLst>
                                      </p:cBhvr>
                                      <p:to>
                                        <p:strVal val="visible"/>
                                      </p:to>
                                    </p:set>
                                    <p:animEffect filter="fade" transition="in">
                                      <p:cBhvr>
                                        <p:cTn dur="1000"/>
                                        <p:tgtEl>
                                          <p:spTgt spid="17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2" st="2"/>
                                            </p:txEl>
                                          </p:spTgt>
                                        </p:tgtEl>
                                        <p:attrNameLst>
                                          <p:attrName>style.visibility</p:attrName>
                                        </p:attrNameLst>
                                      </p:cBhvr>
                                      <p:to>
                                        <p:strVal val="visible"/>
                                      </p:to>
                                    </p:set>
                                    <p:animEffect filter="fade" transition="in">
                                      <p:cBhvr>
                                        <p:cTn dur="1000"/>
                                        <p:tgtEl>
                                          <p:spTgt spid="17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3" st="3"/>
                                            </p:txEl>
                                          </p:spTgt>
                                        </p:tgtEl>
                                        <p:attrNameLst>
                                          <p:attrName>style.visibility</p:attrName>
                                        </p:attrNameLst>
                                      </p:cBhvr>
                                      <p:to>
                                        <p:strVal val="visible"/>
                                      </p:to>
                                    </p:set>
                                    <p:animEffect filter="fade" transition="in">
                                      <p:cBhvr>
                                        <p:cTn dur="1000"/>
                                        <p:tgtEl>
                                          <p:spTgt spid="174">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6"/>
          <p:cNvSpPr txBox="1"/>
          <p:nvPr/>
        </p:nvSpPr>
        <p:spPr>
          <a:xfrm>
            <a:off x="130700" y="922500"/>
            <a:ext cx="11815500" cy="60585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15000"/>
              </a:lnSpc>
              <a:spcBef>
                <a:spcPts val="1200"/>
              </a:spcBef>
              <a:spcAft>
                <a:spcPts val="0"/>
              </a:spcAft>
              <a:buClr>
                <a:srgbClr val="000000"/>
              </a:buClr>
              <a:buSzPts val="2400"/>
              <a:buFont typeface="Arial"/>
              <a:buNone/>
            </a:pPr>
            <a:r>
              <a:rPr b="1" i="1" lang="en-US" sz="2400" u="none" cap="none" strike="noStrike">
                <a:solidFill>
                  <a:srgbClr val="000000"/>
                </a:solidFill>
                <a:highlight>
                  <a:srgbClr val="FFFFFF"/>
                </a:highlight>
                <a:latin typeface="Arial"/>
                <a:ea typeface="Arial"/>
                <a:cs typeface="Arial"/>
                <a:sym typeface="Arial"/>
              </a:rPr>
              <a:t>3, Tạo mật khẩu có vần điệu</a:t>
            </a:r>
            <a:endParaRPr b="1" i="1" sz="2400" u="none" cap="none" strike="noStrike">
              <a:solidFill>
                <a:srgbClr val="000000"/>
              </a:solidFill>
              <a:highlight>
                <a:srgbClr val="FFFFFF"/>
              </a:highlight>
              <a:latin typeface="Arial"/>
              <a:ea typeface="Arial"/>
              <a:cs typeface="Arial"/>
              <a:sym typeface="Arial"/>
            </a:endParaRPr>
          </a:p>
          <a:p>
            <a:pPr indent="0" lvl="0" marL="0" marR="0" rtl="0" algn="just">
              <a:lnSpc>
                <a:spcPct val="115000"/>
              </a:lnSpc>
              <a:spcBef>
                <a:spcPts val="120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Phương pháp mà nhiều người ưa sử dụng và cũng có khả năng đảm bảo tốt các chính sách bảo mật trên Internet, thậm chí cả những yêu cầu mật khẩu dài tới 15 ký tự là phương pháp dùng mật khẩu theo vần điệu.</a:t>
            </a:r>
            <a:endParaRPr b="0" i="0" sz="2400" u="none" cap="none" strike="noStrike">
              <a:solidFill>
                <a:srgbClr val="000000"/>
              </a:solidFill>
              <a:latin typeface="Arial"/>
              <a:ea typeface="Arial"/>
              <a:cs typeface="Arial"/>
              <a:sym typeface="Arial"/>
            </a:endParaRPr>
          </a:p>
          <a:p>
            <a:pPr indent="0" lvl="0" marL="0" marR="0" rtl="0" algn="just">
              <a:lnSpc>
                <a:spcPct val="115000"/>
              </a:lnSpc>
              <a:spcBef>
                <a:spcPts val="120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Bạn có thể dựa vào một câu thơ, câu văn mình ưa thích, đếm số lượng âm tiết, chọn chữ cái đầu tiên của từng âm tiết để kết hợp lại thành một mật khẩu an toàn. Cuối mật khẩu có thể thêm các ký tự đặc biệt như dấu chấm than, dấu hỏi…</a:t>
            </a:r>
            <a:endParaRPr b="0" i="0" sz="2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Ví dụ: “</a:t>
            </a:r>
            <a:r>
              <a:rPr b="1" i="1" lang="en-US" sz="2400" u="none" cap="none" strike="noStrike">
                <a:solidFill>
                  <a:srgbClr val="000000"/>
                </a:solidFill>
                <a:latin typeface="Arial"/>
                <a:ea typeface="Arial"/>
                <a:cs typeface="Arial"/>
                <a:sym typeface="Arial"/>
              </a:rPr>
              <a:t>Hôm nay trời nắng chang chang. Mèo con đi học chẳng mang thứ gì</a:t>
            </a:r>
            <a:r>
              <a:rPr b="0" i="0" lang="en-US" sz="2400" u="none" cap="none" strike="noStrike">
                <a:solidFill>
                  <a:srgbClr val="000000"/>
                </a:solidFill>
                <a:latin typeface="Arial"/>
                <a:ea typeface="Arial"/>
                <a:cs typeface="Arial"/>
                <a:sym typeface="Arial"/>
              </a:rPr>
              <a:t>.”</a:t>
            </a:r>
            <a:endParaRPr b="0" i="0" sz="2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Là một câu thơ quen thuộc với bạn. Vậy mật khẩu bạn có thể tạo ra là:</a:t>
            </a:r>
            <a:endParaRPr b="0" i="0" sz="2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 </a:t>
            </a:r>
            <a:r>
              <a:rPr b="1" i="1" lang="en-US" sz="2400" u="none" cap="none" strike="noStrike">
                <a:solidFill>
                  <a:srgbClr val="000000"/>
                </a:solidFill>
                <a:latin typeface="Arial"/>
                <a:ea typeface="Arial"/>
                <a:cs typeface="Arial"/>
                <a:sym typeface="Arial"/>
              </a:rPr>
              <a:t>6hntnccMcdhcmtg!</a:t>
            </a:r>
            <a:r>
              <a:rPr b="0" i="0" lang="en-US" sz="2400" u="none" cap="none" strike="noStrike">
                <a:solidFill>
                  <a:srgbClr val="000000"/>
                </a:solidFill>
                <a:latin typeface="Arial"/>
                <a:ea typeface="Arial"/>
                <a:cs typeface="Arial"/>
                <a:sym typeface="Arial"/>
              </a:rPr>
              <a:t>”</a:t>
            </a:r>
            <a:endParaRPr b="0" i="0" sz="2400" u="none" cap="none" strike="noStrike">
              <a:solidFill>
                <a:srgbClr val="000000"/>
              </a:solidFill>
              <a:latin typeface="Arial"/>
              <a:ea typeface="Arial"/>
              <a:cs typeface="Arial"/>
              <a:sym typeface="Arial"/>
            </a:endParaRPr>
          </a:p>
          <a:p>
            <a:pPr indent="0" lvl="0" marL="0" marR="0" rtl="0" algn="just">
              <a:lnSpc>
                <a:spcPct val="115000"/>
              </a:lnSpc>
              <a:spcBef>
                <a:spcPts val="1200"/>
              </a:spcBef>
              <a:spcAft>
                <a:spcPts val="1200"/>
              </a:spcAft>
              <a:buClr>
                <a:srgbClr val="000000"/>
              </a:buClr>
              <a:buSzPts val="2400"/>
              <a:buFont typeface="Arial"/>
              <a:buNone/>
            </a:pPr>
            <a:r>
              <a:rPr b="0" i="0" lang="en-US" sz="2400" u="none" cap="none" strike="noStrike">
                <a:solidFill>
                  <a:srgbClr val="000000"/>
                </a:solidFill>
                <a:latin typeface="Arial"/>
                <a:ea typeface="Arial"/>
                <a:cs typeface="Arial"/>
                <a:sym typeface="Arial"/>
              </a:rPr>
              <a:t>Đó là một mật khẩu mạnh, dài 16 ký tự bao gồm cả số, chữ hoa, chữ thường và ít nhất một ký tự đặc biệt.</a:t>
            </a:r>
            <a:endParaRPr b="1" i="0" sz="2400" u="none" cap="none" strike="noStrike">
              <a:solidFill>
                <a:srgbClr val="0070C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0" st="0"/>
                                            </p:txEl>
                                          </p:spTgt>
                                        </p:tgtEl>
                                        <p:attrNameLst>
                                          <p:attrName>style.visibility</p:attrName>
                                        </p:attrNameLst>
                                      </p:cBhvr>
                                      <p:to>
                                        <p:strVal val="visible"/>
                                      </p:to>
                                    </p:set>
                                    <p:animEffect filter="fade" transition="in">
                                      <p:cBhvr>
                                        <p:cTn dur="1000"/>
                                        <p:tgtEl>
                                          <p:spTgt spid="1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1" st="1"/>
                                            </p:txEl>
                                          </p:spTgt>
                                        </p:tgtEl>
                                        <p:attrNameLst>
                                          <p:attrName>style.visibility</p:attrName>
                                        </p:attrNameLst>
                                      </p:cBhvr>
                                      <p:to>
                                        <p:strVal val="visible"/>
                                      </p:to>
                                    </p:set>
                                    <p:animEffect filter="fade" transition="in">
                                      <p:cBhvr>
                                        <p:cTn dur="1000"/>
                                        <p:tgtEl>
                                          <p:spTgt spid="1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2" st="2"/>
                                            </p:txEl>
                                          </p:spTgt>
                                        </p:tgtEl>
                                        <p:attrNameLst>
                                          <p:attrName>style.visibility</p:attrName>
                                        </p:attrNameLst>
                                      </p:cBhvr>
                                      <p:to>
                                        <p:strVal val="visible"/>
                                      </p:to>
                                    </p:set>
                                    <p:animEffect filter="fade" transition="in">
                                      <p:cBhvr>
                                        <p:cTn dur="1000"/>
                                        <p:tgtEl>
                                          <p:spTgt spid="17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3" st="3"/>
                                            </p:txEl>
                                          </p:spTgt>
                                        </p:tgtEl>
                                        <p:attrNameLst>
                                          <p:attrName>style.visibility</p:attrName>
                                        </p:attrNameLst>
                                      </p:cBhvr>
                                      <p:to>
                                        <p:strVal val="visible"/>
                                      </p:to>
                                    </p:set>
                                    <p:animEffect filter="fade" transition="in">
                                      <p:cBhvr>
                                        <p:cTn dur="1000"/>
                                        <p:tgtEl>
                                          <p:spTgt spid="17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4" st="4"/>
                                            </p:txEl>
                                          </p:spTgt>
                                        </p:tgtEl>
                                        <p:attrNameLst>
                                          <p:attrName>style.visibility</p:attrName>
                                        </p:attrNameLst>
                                      </p:cBhvr>
                                      <p:to>
                                        <p:strVal val="visible"/>
                                      </p:to>
                                    </p:set>
                                    <p:animEffect filter="fade" transition="in">
                                      <p:cBhvr>
                                        <p:cTn dur="1000"/>
                                        <p:tgtEl>
                                          <p:spTgt spid="17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5" st="5"/>
                                            </p:txEl>
                                          </p:spTgt>
                                        </p:tgtEl>
                                        <p:attrNameLst>
                                          <p:attrName>style.visibility</p:attrName>
                                        </p:attrNameLst>
                                      </p:cBhvr>
                                      <p:to>
                                        <p:strVal val="visible"/>
                                      </p:to>
                                    </p:set>
                                    <p:animEffect filter="fade" transition="in">
                                      <p:cBhvr>
                                        <p:cTn dur="1000"/>
                                        <p:tgtEl>
                                          <p:spTgt spid="17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6" st="6"/>
                                            </p:txEl>
                                          </p:spTgt>
                                        </p:tgtEl>
                                        <p:attrNameLst>
                                          <p:attrName>style.visibility</p:attrName>
                                        </p:attrNameLst>
                                      </p:cBhvr>
                                      <p:to>
                                        <p:strVal val="visible"/>
                                      </p:to>
                                    </p:set>
                                    <p:animEffect filter="fade" transition="in">
                                      <p:cBhvr>
                                        <p:cTn dur="1000"/>
                                        <p:tgtEl>
                                          <p:spTgt spid="179">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g1f69dc7104d_0_5"/>
          <p:cNvSpPr txBox="1"/>
          <p:nvPr>
            <p:ph idx="1" type="body"/>
          </p:nvPr>
        </p:nvSpPr>
        <p:spPr>
          <a:xfrm>
            <a:off x="527325" y="795425"/>
            <a:ext cx="11138100" cy="46995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800"/>
              <a:buNone/>
            </a:pPr>
            <a:r>
              <a:rPr b="1" i="1" lang="en-US" sz="2600">
                <a:solidFill>
                  <a:srgbClr val="000000"/>
                </a:solidFill>
              </a:rPr>
              <a:t>4, Một câu trong một bài hát hoặc tên một bộ phim bạn yêu thích</a:t>
            </a:r>
            <a:endParaRPr b="1" i="1" sz="2600">
              <a:solidFill>
                <a:srgbClr val="000000"/>
              </a:solidFill>
            </a:endParaRPr>
          </a:p>
          <a:p>
            <a:pPr indent="0" lvl="0" marL="0" rtl="0" algn="just">
              <a:lnSpc>
                <a:spcPct val="115000"/>
              </a:lnSpc>
              <a:spcBef>
                <a:spcPts val="1200"/>
              </a:spcBef>
              <a:spcAft>
                <a:spcPts val="0"/>
              </a:spcAft>
              <a:buSzPts val="1800"/>
              <a:buNone/>
            </a:pPr>
            <a:r>
              <a:rPr lang="en-US" sz="2600">
                <a:solidFill>
                  <a:srgbClr val="000000"/>
                </a:solidFill>
              </a:rPr>
              <a:t>Một phương pháp tương tự được áp dụng cho mật khẩu lấy từ một câu trong bài hát hoặc tên bộ phim bạn thích. Sử dụng một bộ phim bạn thích, nhưng ít người biết sẽ khiến cho mật khẩu trở nên an toàn hơn. Bạn cũng có thể thay thế bằng tên hoặc câu nói nổi tiếng của các nhân vật, kết hợp với các con số quy định cho ký tự đầu của một âm tiết để mật khẩu khó đoán biết hơn.</a:t>
            </a:r>
            <a:endParaRPr sz="2600">
              <a:solidFill>
                <a:srgbClr val="000000"/>
              </a:solidFill>
            </a:endParaRPr>
          </a:p>
          <a:p>
            <a:pPr indent="0" lvl="0" marL="0" rtl="0" algn="l">
              <a:lnSpc>
                <a:spcPct val="90000"/>
              </a:lnSpc>
              <a:spcBef>
                <a:spcPts val="1200"/>
              </a:spcBef>
              <a:spcAft>
                <a:spcPts val="200"/>
              </a:spcAft>
              <a:buSzPts val="1800"/>
              <a:buNone/>
            </a:pPr>
            <a:r>
              <a:t/>
            </a:r>
            <a:endParaRPr b="1" sz="2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0" st="0"/>
                                            </p:txEl>
                                          </p:spTgt>
                                        </p:tgtEl>
                                        <p:attrNameLst>
                                          <p:attrName>style.visibility</p:attrName>
                                        </p:attrNameLst>
                                      </p:cBhvr>
                                      <p:to>
                                        <p:strVal val="visible"/>
                                      </p:to>
                                    </p:set>
                                    <p:animEffect filter="fade" transition="in">
                                      <p:cBhvr>
                                        <p:cTn dur="1000"/>
                                        <p:tgtEl>
                                          <p:spTgt spid="1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1" st="1"/>
                                            </p:txEl>
                                          </p:spTgt>
                                        </p:tgtEl>
                                        <p:attrNameLst>
                                          <p:attrName>style.visibility</p:attrName>
                                        </p:attrNameLst>
                                      </p:cBhvr>
                                      <p:to>
                                        <p:strVal val="visible"/>
                                      </p:to>
                                    </p:set>
                                    <p:animEffect filter="fade" transition="in">
                                      <p:cBhvr>
                                        <p:cTn dur="1000"/>
                                        <p:tgtEl>
                                          <p:spTgt spid="1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2" st="2"/>
                                            </p:txEl>
                                          </p:spTgt>
                                        </p:tgtEl>
                                        <p:attrNameLst>
                                          <p:attrName>style.visibility</p:attrName>
                                        </p:attrNameLst>
                                      </p:cBhvr>
                                      <p:to>
                                        <p:strVal val="visible"/>
                                      </p:to>
                                    </p:set>
                                    <p:animEffect filter="fade" transition="in">
                                      <p:cBhvr>
                                        <p:cTn dur="1000"/>
                                        <p:tgtEl>
                                          <p:spTgt spid="185">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g1f69dc7104d_0_11"/>
          <p:cNvSpPr txBox="1"/>
          <p:nvPr>
            <p:ph idx="1" type="body"/>
          </p:nvPr>
        </p:nvSpPr>
        <p:spPr>
          <a:xfrm>
            <a:off x="0" y="715616"/>
            <a:ext cx="12020100" cy="6142383"/>
          </a:xfrm>
          <a:prstGeom prst="rect">
            <a:avLst/>
          </a:prstGeom>
          <a:solidFill>
            <a:schemeClr val="lt1"/>
          </a:solid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800"/>
              <a:buNone/>
            </a:pPr>
            <a:r>
              <a:rPr b="1" i="1" lang="en-US" sz="2600">
                <a:solidFill>
                  <a:srgbClr val="000000"/>
                </a:solidFill>
              </a:rPr>
              <a:t>5, Sử dụng Thuật ngữ chuyên môn</a:t>
            </a:r>
            <a:endParaRPr b="1" i="1" sz="2600">
              <a:solidFill>
                <a:srgbClr val="000000"/>
              </a:solidFill>
            </a:endParaRPr>
          </a:p>
          <a:p>
            <a:pPr indent="0" lvl="0" marL="0" rtl="0" algn="just">
              <a:lnSpc>
                <a:spcPct val="115000"/>
              </a:lnSpc>
              <a:spcBef>
                <a:spcPts val="1200"/>
              </a:spcBef>
              <a:spcAft>
                <a:spcPts val="0"/>
              </a:spcAft>
              <a:buSzPts val="1800"/>
              <a:buNone/>
            </a:pPr>
            <a:r>
              <a:rPr lang="en-US" sz="2600">
                <a:solidFill>
                  <a:srgbClr val="000000"/>
                </a:solidFill>
              </a:rPr>
              <a:t>Một phương pháp thú vị khác là sử dụng các thuật ngữ chuyên môn trong các ngành nghề khác nhau. Mỗi người là chuyên gia trong lĩnh vực nghề nghiệp riêng của mình. Dựa vào đó bạn có thể lựa chọn một thuật ngữ chuyên môn quen thuộc với mình để tạo ra mật khẩu mạnh.</a:t>
            </a:r>
            <a:endParaRPr sz="2600">
              <a:solidFill>
                <a:srgbClr val="000000"/>
              </a:solidFill>
            </a:endParaRPr>
          </a:p>
          <a:p>
            <a:pPr indent="0" lvl="0" marL="0" rtl="0" algn="just">
              <a:lnSpc>
                <a:spcPct val="115000"/>
              </a:lnSpc>
              <a:spcBef>
                <a:spcPts val="1200"/>
              </a:spcBef>
              <a:spcAft>
                <a:spcPts val="0"/>
              </a:spcAft>
              <a:buSzPts val="1800"/>
              <a:buNone/>
            </a:pPr>
            <a:r>
              <a:rPr b="1" lang="en-US" sz="2600">
                <a:solidFill>
                  <a:srgbClr val="000000"/>
                </a:solidFill>
              </a:rPr>
              <a:t>Ví dụ</a:t>
            </a:r>
            <a:r>
              <a:rPr lang="en-US" sz="2600">
                <a:solidFill>
                  <a:srgbClr val="000000"/>
                </a:solidFill>
              </a:rPr>
              <a:t>, nếu bạn là một </a:t>
            </a:r>
            <a:r>
              <a:rPr b="1" lang="en-US" sz="2600">
                <a:solidFill>
                  <a:srgbClr val="000000"/>
                </a:solidFill>
              </a:rPr>
              <a:t>y tá</a:t>
            </a:r>
            <a:r>
              <a:rPr lang="en-US" sz="2600">
                <a:solidFill>
                  <a:srgbClr val="000000"/>
                </a:solidFill>
              </a:rPr>
              <a:t>, hoặc </a:t>
            </a:r>
            <a:r>
              <a:rPr b="1" lang="en-US" sz="2600">
                <a:solidFill>
                  <a:srgbClr val="000000"/>
                </a:solidFill>
              </a:rPr>
              <a:t>bác sĩ</a:t>
            </a:r>
            <a:r>
              <a:rPr lang="en-US" sz="2600">
                <a:solidFill>
                  <a:srgbClr val="000000"/>
                </a:solidFill>
              </a:rPr>
              <a:t> cụm từ bạn có thể phải ghi nhớ một cách chắc chắn để làm việc là:</a:t>
            </a:r>
            <a:endParaRPr sz="2600">
              <a:solidFill>
                <a:srgbClr val="000000"/>
              </a:solidFill>
            </a:endParaRPr>
          </a:p>
          <a:p>
            <a:pPr indent="0" lvl="0" marL="0" rtl="0" algn="l">
              <a:lnSpc>
                <a:spcPct val="115000"/>
              </a:lnSpc>
              <a:spcBef>
                <a:spcPts val="1200"/>
              </a:spcBef>
              <a:spcAft>
                <a:spcPts val="0"/>
              </a:spcAft>
              <a:buSzPts val="1800"/>
              <a:buNone/>
            </a:pPr>
            <a:r>
              <a:rPr lang="en-US" sz="2600">
                <a:solidFill>
                  <a:srgbClr val="000000"/>
                </a:solidFill>
              </a:rPr>
              <a:t>"</a:t>
            </a:r>
            <a:r>
              <a:rPr b="1" i="1" lang="en-US" sz="2600">
                <a:solidFill>
                  <a:srgbClr val="000000"/>
                </a:solidFill>
              </a:rPr>
              <a:t>ARDS: Acute respiratory distress syndrome: hội chứng suy phổi cấp tính</a:t>
            </a:r>
            <a:r>
              <a:rPr lang="en-US" sz="2600">
                <a:solidFill>
                  <a:srgbClr val="000000"/>
                </a:solidFill>
              </a:rPr>
              <a:t>"</a:t>
            </a:r>
            <a:endParaRPr sz="2600">
              <a:solidFill>
                <a:srgbClr val="000000"/>
              </a:solidFill>
            </a:endParaRPr>
          </a:p>
          <a:p>
            <a:pPr indent="0" lvl="0" marL="0" rtl="0" algn="just">
              <a:lnSpc>
                <a:spcPct val="115000"/>
              </a:lnSpc>
              <a:spcBef>
                <a:spcPts val="1200"/>
              </a:spcBef>
              <a:spcAft>
                <a:spcPts val="0"/>
              </a:spcAft>
              <a:buSzPts val="1800"/>
              <a:buNone/>
            </a:pPr>
            <a:r>
              <a:rPr lang="en-US" sz="2600">
                <a:solidFill>
                  <a:srgbClr val="000000"/>
                </a:solidFill>
              </a:rPr>
              <a:t>Bạn có thể thay thế ký tự "</a:t>
            </a:r>
            <a:r>
              <a:rPr i="1" lang="en-US" sz="2600">
                <a:solidFill>
                  <a:srgbClr val="000000"/>
                </a:solidFill>
              </a:rPr>
              <a:t>a</a:t>
            </a:r>
            <a:r>
              <a:rPr lang="en-US" sz="2600">
                <a:solidFill>
                  <a:srgbClr val="000000"/>
                </a:solidFill>
              </a:rPr>
              <a:t>" bằng số</a:t>
            </a:r>
            <a:r>
              <a:rPr b="1" lang="en-US" sz="2600">
                <a:solidFill>
                  <a:srgbClr val="000000"/>
                </a:solidFill>
              </a:rPr>
              <a:t> 0</a:t>
            </a:r>
            <a:r>
              <a:rPr lang="en-US" sz="2600">
                <a:solidFill>
                  <a:srgbClr val="000000"/>
                </a:solidFill>
              </a:rPr>
              <a:t> để tạo mật khẩu của riêng mình như sau:</a:t>
            </a:r>
            <a:endParaRPr sz="2600">
              <a:solidFill>
                <a:srgbClr val="000000"/>
              </a:solidFill>
            </a:endParaRPr>
          </a:p>
          <a:p>
            <a:pPr indent="0" lvl="0" marL="0" rtl="0" algn="l">
              <a:lnSpc>
                <a:spcPct val="115000"/>
              </a:lnSpc>
              <a:spcBef>
                <a:spcPts val="1200"/>
              </a:spcBef>
              <a:spcAft>
                <a:spcPts val="0"/>
              </a:spcAft>
              <a:buSzPts val="1800"/>
              <a:buNone/>
            </a:pPr>
            <a:r>
              <a:rPr lang="en-US" sz="2600">
                <a:solidFill>
                  <a:srgbClr val="000000"/>
                </a:solidFill>
              </a:rPr>
              <a:t>"</a:t>
            </a:r>
            <a:r>
              <a:rPr b="1" i="1" lang="en-US" sz="2600">
                <a:solidFill>
                  <a:srgbClr val="000000"/>
                </a:solidFill>
              </a:rPr>
              <a:t>A0rdshcspct#</a:t>
            </a:r>
            <a:r>
              <a:rPr lang="en-US" sz="2600">
                <a:solidFill>
                  <a:srgbClr val="000000"/>
                </a:solidFill>
              </a:rPr>
              <a:t>". Đây chỉ là mật khẩu có 12 ký tự, nhưng rất khó đoán.</a:t>
            </a:r>
            <a:endParaRPr sz="26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0" st="0"/>
                                            </p:txEl>
                                          </p:spTgt>
                                        </p:tgtEl>
                                        <p:attrNameLst>
                                          <p:attrName>style.visibility</p:attrName>
                                        </p:attrNameLst>
                                      </p:cBhvr>
                                      <p:to>
                                        <p:strVal val="visible"/>
                                      </p:to>
                                    </p:set>
                                    <p:animEffect filter="fade" transition="in">
                                      <p:cBhvr>
                                        <p:cTn dur="1000"/>
                                        <p:tgtEl>
                                          <p:spTgt spid="1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1" st="1"/>
                                            </p:txEl>
                                          </p:spTgt>
                                        </p:tgtEl>
                                        <p:attrNameLst>
                                          <p:attrName>style.visibility</p:attrName>
                                        </p:attrNameLst>
                                      </p:cBhvr>
                                      <p:to>
                                        <p:strVal val="visible"/>
                                      </p:to>
                                    </p:set>
                                    <p:animEffect filter="fade" transition="in">
                                      <p:cBhvr>
                                        <p:cTn dur="1000"/>
                                        <p:tgtEl>
                                          <p:spTgt spid="19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2" st="2"/>
                                            </p:txEl>
                                          </p:spTgt>
                                        </p:tgtEl>
                                        <p:attrNameLst>
                                          <p:attrName>style.visibility</p:attrName>
                                        </p:attrNameLst>
                                      </p:cBhvr>
                                      <p:to>
                                        <p:strVal val="visible"/>
                                      </p:to>
                                    </p:set>
                                    <p:animEffect filter="fade" transition="in">
                                      <p:cBhvr>
                                        <p:cTn dur="1000"/>
                                        <p:tgtEl>
                                          <p:spTgt spid="19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3" st="3"/>
                                            </p:txEl>
                                          </p:spTgt>
                                        </p:tgtEl>
                                        <p:attrNameLst>
                                          <p:attrName>style.visibility</p:attrName>
                                        </p:attrNameLst>
                                      </p:cBhvr>
                                      <p:to>
                                        <p:strVal val="visible"/>
                                      </p:to>
                                    </p:set>
                                    <p:animEffect filter="fade" transition="in">
                                      <p:cBhvr>
                                        <p:cTn dur="1000"/>
                                        <p:tgtEl>
                                          <p:spTgt spid="19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4" st="4"/>
                                            </p:txEl>
                                          </p:spTgt>
                                        </p:tgtEl>
                                        <p:attrNameLst>
                                          <p:attrName>style.visibility</p:attrName>
                                        </p:attrNameLst>
                                      </p:cBhvr>
                                      <p:to>
                                        <p:strVal val="visible"/>
                                      </p:to>
                                    </p:set>
                                    <p:animEffect filter="fade" transition="in">
                                      <p:cBhvr>
                                        <p:cTn dur="1000"/>
                                        <p:tgtEl>
                                          <p:spTgt spid="19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5" st="5"/>
                                            </p:txEl>
                                          </p:spTgt>
                                        </p:tgtEl>
                                        <p:attrNameLst>
                                          <p:attrName>style.visibility</p:attrName>
                                        </p:attrNameLst>
                                      </p:cBhvr>
                                      <p:to>
                                        <p:strVal val="visible"/>
                                      </p:to>
                                    </p:set>
                                    <p:animEffect filter="fade" transition="in">
                                      <p:cBhvr>
                                        <p:cTn dur="1000"/>
                                        <p:tgtEl>
                                          <p:spTgt spid="191">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2014-06-09T03:12:12Z</dcterms:created>
  <dc:creator>Nguyen Thanh Trung</dc:creator>
</cp:coreProperties>
</file>