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7" roundtripDataSignature="AMtx7miych8fipH3+n6qHtougN7lGEE7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1707d1f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b1707d1f2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image" Target="../media/image21.png"/><Relationship Id="rId6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5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5" Type="http://schemas.openxmlformats.org/officeDocument/2006/relationships/image" Target="../media/image34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5" Type="http://schemas.openxmlformats.org/officeDocument/2006/relationships/image" Target="../media/image34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877671" y="1546412"/>
            <a:ext cx="8095129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CHƯƠNG 3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TỔ CHỨC LƯU TRỮ, TÌM KIẾM VÀ TRAO ĐỔI THÔNG TIN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/>
          <p:nvPr/>
        </p:nvSpPr>
        <p:spPr>
          <a:xfrm>
            <a:off x="1333306" y="1595712"/>
            <a:ext cx="9416955" cy="189811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Các em hãy làm theo thao tác sau:</a:t>
            </a:r>
            <a:endParaRPr/>
          </a:p>
          <a:p>
            <a:pPr indent="-152400" lvl="0" marL="519113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  Khởi động máy tính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3" lvl="0" marL="86042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Nháy đúp chuột vào biểu tượng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This PC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hoặc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My computer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1033" y="3821374"/>
            <a:ext cx="2932279" cy="21007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9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71" name="Google Shape;171;p9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72" name="Google Shape;172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/>
          <p:nvPr/>
        </p:nvSpPr>
        <p:spPr>
          <a:xfrm>
            <a:off x="1982139" y="2124635"/>
            <a:ext cx="8704058" cy="2993275"/>
          </a:xfrm>
          <a:prstGeom prst="cloud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Máy tính em vừa khởi động có bao nhiêu ổ đĩa, là những ổ đĩa nào?</a:t>
            </a:r>
            <a:endParaRPr sz="30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" name="Google Shape;178;p10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79" name="Google Shape;179;p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80" name="Google Shape;180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1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86" name="Google Shape;186;p11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87" name="Google Shape;187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11"/>
          <p:cNvSpPr/>
          <p:nvPr/>
        </p:nvSpPr>
        <p:spPr>
          <a:xfrm>
            <a:off x="1542198" y="2063242"/>
            <a:ext cx="9001112" cy="2931839"/>
          </a:xfrm>
          <a:prstGeom prst="horizontalScroll">
            <a:avLst>
              <a:gd fmla="val 12500" name="adj"/>
            </a:avLst>
          </a:prstGeom>
          <a:solidFill>
            <a:srgbClr val="C0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Thư mục và ổ đĩa để lưu tệp. Thư mục con là thư mục nằm trong thư mục khác</a:t>
            </a:r>
            <a:endParaRPr b="1"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2"/>
          <p:cNvGrpSpPr/>
          <p:nvPr/>
        </p:nvGrpSpPr>
        <p:grpSpPr>
          <a:xfrm>
            <a:off x="1292713" y="1229847"/>
            <a:ext cx="2555687" cy="553998"/>
            <a:chOff x="689904" y="1379897"/>
            <a:chExt cx="2555687" cy="553998"/>
          </a:xfrm>
        </p:grpSpPr>
        <p:grpSp>
          <p:nvGrpSpPr>
            <p:cNvPr id="194" name="Google Shape;194;p12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5" name="Google Shape;195;p12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2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197" name="Google Shape;197;p12"/>
            <p:cNvSpPr txBox="1"/>
            <p:nvPr/>
          </p:nvSpPr>
          <p:spPr>
            <a:xfrm>
              <a:off x="1100452" y="1445277"/>
              <a:ext cx="2145139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Cây thư mục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12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99" name="Google Shape;199;p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00" name="Google Shape;200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" name="Google Shape;201;p12"/>
          <p:cNvGrpSpPr/>
          <p:nvPr/>
        </p:nvGrpSpPr>
        <p:grpSpPr>
          <a:xfrm>
            <a:off x="6290656" y="1783845"/>
            <a:ext cx="4850962" cy="4507721"/>
            <a:chOff x="5967093" y="1320227"/>
            <a:chExt cx="5198832" cy="4966161"/>
          </a:xfrm>
        </p:grpSpPr>
        <p:pic>
          <p:nvPicPr>
            <p:cNvPr id="202" name="Google Shape;202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67093" y="1320227"/>
              <a:ext cx="5198832" cy="4512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61636" y="5840945"/>
              <a:ext cx="3701228" cy="4454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12"/>
          <p:cNvSpPr/>
          <p:nvPr/>
        </p:nvSpPr>
        <p:spPr>
          <a:xfrm>
            <a:off x="1285316" y="2366678"/>
            <a:ext cx="4749724" cy="3882684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Phiếu học tập</a:t>
            </a:r>
            <a:endParaRPr sz="2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28576" y="3146339"/>
            <a:ext cx="4423584" cy="282701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2"/>
          <p:cNvSpPr/>
          <p:nvPr/>
        </p:nvSpPr>
        <p:spPr>
          <a:xfrm>
            <a:off x="1674161" y="1826037"/>
            <a:ext cx="3832844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Vai trò của cây thư mục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1722639" y="3873805"/>
            <a:ext cx="331244" cy="351692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3"/>
          <p:cNvGrpSpPr/>
          <p:nvPr/>
        </p:nvGrpSpPr>
        <p:grpSpPr>
          <a:xfrm>
            <a:off x="1292713" y="1229847"/>
            <a:ext cx="2555687" cy="553998"/>
            <a:chOff x="689904" y="1379897"/>
            <a:chExt cx="2555687" cy="553998"/>
          </a:xfrm>
        </p:grpSpPr>
        <p:grpSp>
          <p:nvGrpSpPr>
            <p:cNvPr id="213" name="Google Shape;213;p1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14" name="Google Shape;214;p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3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216" name="Google Shape;216;p13"/>
            <p:cNvSpPr txBox="1"/>
            <p:nvPr/>
          </p:nvSpPr>
          <p:spPr>
            <a:xfrm>
              <a:off x="1100452" y="1445277"/>
              <a:ext cx="2145139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Cây thư mục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1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218" name="Google Shape;218;p13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19" name="Google Shape;219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13"/>
          <p:cNvGrpSpPr/>
          <p:nvPr/>
        </p:nvGrpSpPr>
        <p:grpSpPr>
          <a:xfrm>
            <a:off x="6406046" y="1718611"/>
            <a:ext cx="4850962" cy="4507721"/>
            <a:chOff x="5967093" y="1320227"/>
            <a:chExt cx="5198832" cy="4966161"/>
          </a:xfrm>
        </p:grpSpPr>
        <p:pic>
          <p:nvPicPr>
            <p:cNvPr id="221" name="Google Shape;221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67093" y="1320227"/>
              <a:ext cx="5198832" cy="4512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61636" y="5840945"/>
              <a:ext cx="3701228" cy="4454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3" name="Google Shape;223;p13"/>
          <p:cNvSpPr/>
          <p:nvPr/>
        </p:nvSpPr>
        <p:spPr>
          <a:xfrm>
            <a:off x="1299387" y="2576228"/>
            <a:ext cx="4890397" cy="3237895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1674161" y="1826037"/>
            <a:ext cx="3733714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Xem nội dung </a:t>
            </a: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 mục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1325278" y="2818719"/>
            <a:ext cx="4780098" cy="295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Noto Sans Symbols"/>
              <a:buChar char="❑"/>
            </a:pPr>
            <a:r>
              <a:rPr b="1"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cùng bạn quan sát hình 19.3 và cho biết:</a:t>
            </a:r>
            <a:endParaRPr/>
          </a:p>
          <a:p>
            <a:pPr indent="-225425" lvl="0" marL="393700" marR="0" rtl="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• Những thư mục nào nằm trong thư mục YẾN?</a:t>
            </a:r>
            <a:endParaRPr sz="23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5425" lvl="0" marL="393700" marR="0" rtl="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• Trong thư mục YẾN có các tệp nào? </a:t>
            </a:r>
            <a:endParaRPr sz="23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/>
          <p:nvPr/>
        </p:nvSpPr>
        <p:spPr>
          <a:xfrm>
            <a:off x="1089429" y="1363973"/>
            <a:ext cx="5477626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3429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t/>
            </a:r>
            <a:endParaRPr b="1" sz="2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4"/>
          <p:cNvSpPr/>
          <p:nvPr/>
        </p:nvSpPr>
        <p:spPr>
          <a:xfrm>
            <a:off x="4057737" y="320545"/>
            <a:ext cx="4353220" cy="7015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lang="en-US" sz="3200">
                <a:solidFill>
                  <a:srgbClr val="548135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b="1" sz="3200">
              <a:solidFill>
                <a:srgbClr val="54813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2" name="Google Shape;23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572" y="347467"/>
            <a:ext cx="695325" cy="64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14"/>
          <p:cNvGrpSpPr/>
          <p:nvPr/>
        </p:nvGrpSpPr>
        <p:grpSpPr>
          <a:xfrm>
            <a:off x="6788267" y="1285090"/>
            <a:ext cx="4522157" cy="4764018"/>
            <a:chOff x="8183335" y="2497524"/>
            <a:chExt cx="3253488" cy="6526577"/>
          </a:xfrm>
        </p:grpSpPr>
        <p:sp>
          <p:nvSpPr>
            <p:cNvPr id="234" name="Google Shape;234;p14"/>
            <p:cNvSpPr/>
            <p:nvPr/>
          </p:nvSpPr>
          <p:spPr>
            <a:xfrm>
              <a:off x="8292519" y="3367069"/>
              <a:ext cx="3057099" cy="5600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Em hãy quan sát hình 19.3 và trao đổi với bạn rồi cho biết:</a:t>
              </a:r>
              <a:endParaRPr/>
            </a:p>
            <a:p>
              <a:pPr indent="-342900" lvl="0" marL="342900" marR="0" rtl="0" algn="just">
                <a:spcBef>
                  <a:spcPts val="800"/>
                </a:spcBef>
                <a:spcAft>
                  <a:spcPts val="0"/>
                </a:spcAft>
                <a:buClr>
                  <a:srgbClr val="3333CC"/>
                </a:buClr>
                <a:buSzPts val="2200"/>
                <a:buFont typeface="Arial"/>
                <a:buChar char="•"/>
              </a:pPr>
              <a:r>
                <a:rPr lang="en-US" sz="22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Bên cạnh tên mỗi thư mục, có một biểu tượng. Em có nhận xét gì về hình dạng và màu sắc của các biểu tượng ấy? </a:t>
              </a:r>
              <a:endParaRPr sz="22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42900" lvl="0" marL="342900" marR="0" rtl="0" algn="just">
                <a:spcBef>
                  <a:spcPts val="600"/>
                </a:spcBef>
                <a:spcAft>
                  <a:spcPts val="0"/>
                </a:spcAft>
                <a:buClr>
                  <a:srgbClr val="3333CC"/>
                </a:buClr>
                <a:buSzPts val="2200"/>
                <a:buFont typeface="Arial"/>
                <a:buChar char="•"/>
              </a:pPr>
              <a:r>
                <a:rPr lang="en-US" sz="22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Tệp </a:t>
              </a:r>
              <a:r>
                <a:rPr lang="en-US" sz="2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Bài 1.docx </a:t>
              </a:r>
              <a:r>
                <a:rPr lang="en-US" sz="22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nằm trong thư mục nào và thư mục đó là thư mục con của thư mục nào? </a:t>
              </a:r>
              <a:endParaRPr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8183335" y="2784142"/>
              <a:ext cx="3253488" cy="6239959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8898340" y="2497524"/>
              <a:ext cx="1897039" cy="5595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Nhóm đôi</a:t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14"/>
          <p:cNvGrpSpPr/>
          <p:nvPr/>
        </p:nvGrpSpPr>
        <p:grpSpPr>
          <a:xfrm>
            <a:off x="1008894" y="1345504"/>
            <a:ext cx="5558161" cy="4946570"/>
            <a:chOff x="5967093" y="1320227"/>
            <a:chExt cx="5198832" cy="4966161"/>
          </a:xfrm>
        </p:grpSpPr>
        <p:pic>
          <p:nvPicPr>
            <p:cNvPr id="238" name="Google Shape;238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67093" y="1320227"/>
              <a:ext cx="5198832" cy="4512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61636" y="5840945"/>
              <a:ext cx="3701228" cy="4454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/>
          <p:nvPr/>
        </p:nvSpPr>
        <p:spPr>
          <a:xfrm>
            <a:off x="4057737" y="320545"/>
            <a:ext cx="4353220" cy="7015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VẬN DỤNG</a:t>
            </a:r>
            <a:endParaRPr b="1" sz="320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4959" y="326765"/>
            <a:ext cx="7239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5"/>
          <p:cNvSpPr/>
          <p:nvPr/>
        </p:nvSpPr>
        <p:spPr>
          <a:xfrm>
            <a:off x="3443379" y="2565780"/>
            <a:ext cx="5909481" cy="1746913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THI: AI NHANH HƠN?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/>
          <p:nvPr/>
        </p:nvSpPr>
        <p:spPr>
          <a:xfrm>
            <a:off x="4057737" y="320545"/>
            <a:ext cx="4353220" cy="7015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VẬN DỤNG</a:t>
            </a:r>
            <a:endParaRPr b="1" sz="320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2" name="Google Shape;25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4959" y="326765"/>
            <a:ext cx="7239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6"/>
          <p:cNvSpPr/>
          <p:nvPr/>
        </p:nvSpPr>
        <p:spPr>
          <a:xfrm>
            <a:off x="2251880" y="1376434"/>
            <a:ext cx="7519916" cy="485860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6606" y="1417378"/>
            <a:ext cx="1069817" cy="1061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16"/>
          <p:cNvGrpSpPr/>
          <p:nvPr/>
        </p:nvGrpSpPr>
        <p:grpSpPr>
          <a:xfrm>
            <a:off x="2342089" y="2628081"/>
            <a:ext cx="7328847" cy="3374770"/>
            <a:chOff x="2342089" y="2628081"/>
            <a:chExt cx="7328847" cy="3374770"/>
          </a:xfrm>
        </p:grpSpPr>
        <p:sp>
          <p:nvSpPr>
            <p:cNvPr id="256" name="Google Shape;256;p16"/>
            <p:cNvSpPr/>
            <p:nvPr/>
          </p:nvSpPr>
          <p:spPr>
            <a:xfrm>
              <a:off x="2342089" y="2628081"/>
              <a:ext cx="7328847" cy="3374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 u="sng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Yêu cầu cuộc thi</a:t>
              </a:r>
              <a:r>
                <a:rPr b="1" lang="en-US" sz="23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r>
                <a:rPr b="1"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0" lvl="0" marL="0" marR="0" rtl="0" algn="just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Em cùng bạn thực hiện các công việc dưới đây: </a:t>
              </a:r>
              <a:endParaRPr b="1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• </a:t>
              </a: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Nháy đúp chuột vào biểu tượng </a:t>
              </a:r>
              <a:r>
                <a:rPr lang="en-US" sz="23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This PC        </a:t>
              </a: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trên màn hình và kể tên các ổ đĩa có trong máy tính đó; </a:t>
              </a:r>
              <a:endParaRPr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• Nháy đúp chuột vào ổ đĩa </a:t>
              </a:r>
              <a:r>
                <a:rPr b="1" lang="en-US" sz="23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D:</a:t>
              </a: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, kể tên một vài thư mục và tệp trong ổ đĩa đó.</a:t>
              </a:r>
              <a:endParaRPr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7" name="Google Shape;257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61044" y="3742615"/>
              <a:ext cx="600075" cy="619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/>
          <p:nvPr/>
        </p:nvSpPr>
        <p:spPr>
          <a:xfrm>
            <a:off x="4057737" y="320545"/>
            <a:ext cx="4353220" cy="7015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GHI NHỚ</a:t>
            </a:r>
            <a:endParaRPr b="1" sz="320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1542198" y="2063242"/>
            <a:ext cx="9001112" cy="3423157"/>
          </a:xfrm>
          <a:prstGeom prst="horizontalScroll">
            <a:avLst>
              <a:gd fmla="val 12500" name="adj"/>
            </a:avLst>
          </a:prstGeom>
          <a:solidFill>
            <a:srgbClr val="C0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Thông tin trong máy tính được lưu trữ thành các tệp ở ổ đĩa hoặc thư mục. Việc tìm kiếm thông tin dễ dàng và nhanh hơn nhờ thư mục cấu trúc theo sơ đồ hình cây.</a:t>
            </a:r>
            <a:endParaRPr b="1"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23838"/>
            <a:ext cx="12192000" cy="73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1707d1f24_0_0"/>
          <p:cNvSpPr txBox="1"/>
          <p:nvPr/>
        </p:nvSpPr>
        <p:spPr>
          <a:xfrm>
            <a:off x="2877671" y="1546412"/>
            <a:ext cx="8095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</a:rPr>
              <a:t>TIN 3 - TUẦN 20</a:t>
            </a:r>
            <a:endParaRPr b="1" i="0" sz="4000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2009033" y="1936376"/>
            <a:ext cx="8156943" cy="2675965"/>
          </a:xfrm>
          <a:prstGeom prst="cloud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 em lợi ích của việc sắp xếp theo sơ đồ hình cây là gì?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1982139" y="2124635"/>
            <a:ext cx="8156943" cy="2675965"/>
          </a:xfrm>
          <a:prstGeom prst="cloud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Thông tin trong máy tính được lưu ở đâu?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2737223" y="1873884"/>
            <a:ext cx="8431305" cy="1794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19</a:t>
            </a:r>
            <a:endParaRPr b="1" i="0" sz="40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Ổ ĐĨA, THƯ MỤC VÀ TỆP</a:t>
            </a:r>
            <a:endParaRPr b="1" i="0" sz="4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5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110" name="Google Shape;110;p5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i="0" lang="en-US" sz="3200" u="none" cap="none" strike="noStrike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MỞ ĐẦU</a:t>
              </a:r>
              <a:endParaRPr b="1" i="0" sz="3200" u="none" cap="none" strike="noStrik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11" name="Google Shape;111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28621" y="249783"/>
              <a:ext cx="633088" cy="6008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5174" y="3082196"/>
            <a:ext cx="4828448" cy="287434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/>
          <p:nvPr/>
        </p:nvSpPr>
        <p:spPr>
          <a:xfrm>
            <a:off x="7600797" y="1768156"/>
            <a:ext cx="3661660" cy="1398494"/>
          </a:xfrm>
          <a:prstGeom prst="wedgeEllipseCallout">
            <a:avLst>
              <a:gd fmla="val -38752" name="adj1"/>
              <a:gd fmla="val 68903" name="adj2"/>
            </a:avLst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Tối qua, cả nhà mình xem ca nhạc trên máy tính hay lắm!</a:t>
            </a:r>
            <a:endParaRPr b="0" i="0" sz="20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5"/>
          <p:cNvGrpSpPr/>
          <p:nvPr/>
        </p:nvGrpSpPr>
        <p:grpSpPr>
          <a:xfrm>
            <a:off x="820925" y="1295610"/>
            <a:ext cx="3735623" cy="2343585"/>
            <a:chOff x="7358201" y="942818"/>
            <a:chExt cx="3735623" cy="2343585"/>
          </a:xfrm>
        </p:grpSpPr>
        <p:grpSp>
          <p:nvGrpSpPr>
            <p:cNvPr id="115" name="Google Shape;115;p5"/>
            <p:cNvGrpSpPr/>
            <p:nvPr/>
          </p:nvGrpSpPr>
          <p:grpSpPr>
            <a:xfrm>
              <a:off x="7763853" y="1237130"/>
              <a:ext cx="2859323" cy="1532964"/>
              <a:chOff x="6041784" y="1151125"/>
              <a:chExt cx="5200650" cy="2725410"/>
            </a:xfrm>
          </p:grpSpPr>
          <p:pic>
            <p:nvPicPr>
              <p:cNvPr id="116" name="Google Shape;116;p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041784" y="1171435"/>
                <a:ext cx="5200650" cy="2705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" name="Google Shape;117;p5"/>
              <p:cNvPicPr preferRelativeResize="0"/>
              <p:nvPr/>
            </p:nvPicPr>
            <p:blipFill rotWithShape="1">
              <a:blip r:embed="rId6">
                <a:alphaModFix/>
              </a:blip>
              <a:srcRect b="10706" l="22530" r="2828" t="-6258"/>
              <a:stretch/>
            </p:blipFill>
            <p:spPr>
              <a:xfrm>
                <a:off x="7409328" y="1151125"/>
                <a:ext cx="2971801" cy="18475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8" name="Google Shape;118;p5"/>
            <p:cNvSpPr/>
            <p:nvPr/>
          </p:nvSpPr>
          <p:spPr>
            <a:xfrm>
              <a:off x="7358201" y="942818"/>
              <a:ext cx="3735623" cy="2343585"/>
            </a:xfrm>
            <a:prstGeom prst="cloudCallout">
              <a:avLst>
                <a:gd fmla="val 46410" name="adj1"/>
                <a:gd fmla="val 56332" name="adj2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6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124" name="Google Shape;124;p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i="0" lang="en-US" sz="3200" u="none" cap="none" strike="noStrike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MỞ ĐẦU</a:t>
              </a:r>
              <a:endParaRPr b="1" i="0" sz="3200" u="none" cap="none" strike="noStrik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25" name="Google Shape;125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28621" y="249783"/>
              <a:ext cx="633088" cy="6008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6" name="Google Shape;12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9917" y="3221754"/>
            <a:ext cx="4623733" cy="275248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"/>
          <p:cNvSpPr/>
          <p:nvPr/>
        </p:nvSpPr>
        <p:spPr>
          <a:xfrm>
            <a:off x="6740271" y="1991891"/>
            <a:ext cx="4319315" cy="1398494"/>
          </a:xfrm>
          <a:prstGeom prst="wedgeEllipseCallout">
            <a:avLst>
              <a:gd fmla="val -31560" name="adj1"/>
              <a:gd fmla="val 68903" name="adj2"/>
            </a:avLst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Mình hỏi bố video ca nhạc này để ở đâu? Bố bảo nó được lưu trong ổ đĩa của máy tính</a:t>
            </a:r>
            <a:endParaRPr b="0" i="0" sz="20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6"/>
          <p:cNvGrpSpPr/>
          <p:nvPr/>
        </p:nvGrpSpPr>
        <p:grpSpPr>
          <a:xfrm>
            <a:off x="889162" y="1282597"/>
            <a:ext cx="3735623" cy="2343585"/>
            <a:chOff x="7358201" y="942818"/>
            <a:chExt cx="3735623" cy="2343585"/>
          </a:xfrm>
        </p:grpSpPr>
        <p:grpSp>
          <p:nvGrpSpPr>
            <p:cNvPr id="129" name="Google Shape;129;p6"/>
            <p:cNvGrpSpPr/>
            <p:nvPr/>
          </p:nvGrpSpPr>
          <p:grpSpPr>
            <a:xfrm>
              <a:off x="7763853" y="1237130"/>
              <a:ext cx="2859323" cy="1532964"/>
              <a:chOff x="6041784" y="1151125"/>
              <a:chExt cx="5200650" cy="2725410"/>
            </a:xfrm>
          </p:grpSpPr>
          <p:pic>
            <p:nvPicPr>
              <p:cNvPr id="130" name="Google Shape;130;p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041784" y="1171435"/>
                <a:ext cx="5200650" cy="2705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6"/>
              <p:cNvPicPr preferRelativeResize="0"/>
              <p:nvPr/>
            </p:nvPicPr>
            <p:blipFill rotWithShape="1">
              <a:blip r:embed="rId6">
                <a:alphaModFix/>
              </a:blip>
              <a:srcRect b="10706" l="22530" r="2828" t="-6258"/>
              <a:stretch/>
            </p:blipFill>
            <p:spPr>
              <a:xfrm>
                <a:off x="7409328" y="1151125"/>
                <a:ext cx="2971801" cy="18475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2" name="Google Shape;132;p6"/>
            <p:cNvSpPr/>
            <p:nvPr/>
          </p:nvSpPr>
          <p:spPr>
            <a:xfrm>
              <a:off x="7358201" y="942818"/>
              <a:ext cx="3735623" cy="2343585"/>
            </a:xfrm>
            <a:prstGeom prst="cloudCallout">
              <a:avLst>
                <a:gd fmla="val 36911" name="adj1"/>
                <a:gd fmla="val 63320" name="adj2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6"/>
          <p:cNvSpPr/>
          <p:nvPr/>
        </p:nvSpPr>
        <p:spPr>
          <a:xfrm>
            <a:off x="1784924" y="2691138"/>
            <a:ext cx="2774865" cy="825748"/>
          </a:xfrm>
          <a:prstGeom prst="wedgeEllipseCallout">
            <a:avLst>
              <a:gd fmla="val 40125" name="adj1"/>
              <a:gd fmla="val 79119" name="adj2"/>
            </a:avLst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Thế à, bây giờ tớ mới biết đấy.</a:t>
            </a:r>
            <a:endParaRPr b="0" i="0" sz="20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7"/>
          <p:cNvGrpSpPr/>
          <p:nvPr/>
        </p:nvGrpSpPr>
        <p:grpSpPr>
          <a:xfrm>
            <a:off x="1292713" y="1229847"/>
            <a:ext cx="3878164" cy="553998"/>
            <a:chOff x="689904" y="1379897"/>
            <a:chExt cx="3878164" cy="553998"/>
          </a:xfrm>
        </p:grpSpPr>
        <p:grpSp>
          <p:nvGrpSpPr>
            <p:cNvPr id="139" name="Google Shape;139;p7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0" name="Google Shape;140;p7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30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42" name="Google Shape;142;p7"/>
            <p:cNvSpPr txBox="1"/>
            <p:nvPr/>
          </p:nvSpPr>
          <p:spPr>
            <a:xfrm>
              <a:off x="1100452" y="1445277"/>
              <a:ext cx="3467616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Ổ đĩa, thư mục và tệp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7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44" name="Google Shape;144;p7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45" name="Google Shape;145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7"/>
          <p:cNvSpPr/>
          <p:nvPr/>
        </p:nvSpPr>
        <p:spPr>
          <a:xfrm>
            <a:off x="1700179" y="1906854"/>
            <a:ext cx="8754006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-    Thông tin trong máy tính được lưu trữ trong các tệp. 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5288" lvl="0" marL="395288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-    Tệp chứa thông tin về một đối tượng nào đó và được lưu ở thư mục hoặc ổ đĩa.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Thư mục con là thư mục nằm trong một thư mục khác.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Ổ đĩa được xem là thư mục gốc.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8"/>
          <p:cNvGrpSpPr/>
          <p:nvPr/>
        </p:nvGrpSpPr>
        <p:grpSpPr>
          <a:xfrm>
            <a:off x="1158243" y="1149165"/>
            <a:ext cx="3878164" cy="553998"/>
            <a:chOff x="689904" y="1379897"/>
            <a:chExt cx="3878164" cy="553998"/>
          </a:xfrm>
        </p:grpSpPr>
        <p:grpSp>
          <p:nvGrpSpPr>
            <p:cNvPr id="152" name="Google Shape;152;p8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53" name="Google Shape;153;p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8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55" name="Google Shape;155;p8"/>
            <p:cNvSpPr txBox="1"/>
            <p:nvPr/>
          </p:nvSpPr>
          <p:spPr>
            <a:xfrm>
              <a:off x="1100452" y="1445277"/>
              <a:ext cx="3467616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Ổ đĩa, thư mục và tệp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8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57" name="Google Shape;157;p8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58" name="Google Shape;15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9" name="Google Shape;15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752" y="1839241"/>
            <a:ext cx="6747122" cy="363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7487" y="5563309"/>
            <a:ext cx="400050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/>
          <p:nvPr/>
        </p:nvSpPr>
        <p:spPr>
          <a:xfrm>
            <a:off x="7689002" y="2645392"/>
            <a:ext cx="3652289" cy="3065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Em hãy cùng bạn quan sát hình 19.2 và cho biết 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máy tính trong hình c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ó:</a:t>
            </a:r>
            <a:endParaRPr sz="23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1775" lvl="0" marL="231775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•  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ao nhiêu thư mục? 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Tên các thư mục?</a:t>
            </a:r>
            <a:endParaRPr/>
          </a:p>
          <a:p>
            <a:pPr indent="-231775" lvl="0" marL="231775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ao nhiêu 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ổ đĩa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? Tên các ổ đĩa? </a:t>
            </a:r>
            <a:endParaRPr sz="23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7579818" y="1774209"/>
            <a:ext cx="3841774" cy="4007535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38224" y="1783844"/>
            <a:ext cx="909923" cy="902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2022-01-27T15:18:21Z</dcterms:created>
  <dc:creator>Admin</dc:creator>
</cp:coreProperties>
</file>