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Tahom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4" roundtripDataSignature="AMtx7misqnh9Kfr+FNZIYbKqrajZckqP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64300EA-5287-4E15-A5F2-076956BD7A61}">
  <a:tblStyle styleId="{464300EA-5287-4E15-A5F2-076956BD7A6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6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6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Tahoma-regular.fnt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968f9f5d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2c968f9f5d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2c968f9f5d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2399108" y="2226021"/>
            <a:ext cx="785824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TIN 3 - TUẦN 30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"/>
          <p:cNvSpPr/>
          <p:nvPr/>
        </p:nvSpPr>
        <p:spPr>
          <a:xfrm>
            <a:off x="4085032" y="617500"/>
            <a:ext cx="4353220" cy="7015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lang="en-US" sz="32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sz="32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82" name="Google Shape;18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6220" y="650123"/>
            <a:ext cx="695325" cy="647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3" name="Google Shape;183;p9"/>
          <p:cNvGraphicFramePr/>
          <p:nvPr/>
        </p:nvGraphicFramePr>
        <p:xfrm>
          <a:off x="929342" y="27905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{464300EA-5287-4E15-A5F2-076956BD7A61}</a:tableStyleId>
              </a:tblPr>
              <a:tblGrid>
                <a:gridCol w="10339300"/>
              </a:tblGrid>
              <a:tr h="557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Đáp án</a:t>
                      </a:r>
                      <a:endParaRPr sz="3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  <a:tr h="637600">
                <a:tc>
                  <a:txBody>
                    <a:bodyPr/>
                    <a:lstStyle/>
                    <a:p>
                      <a:pPr indent="5397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rgbClr val="FF0000"/>
                          </a:solidFill>
                        </a:rPr>
                        <a:t>1. c. </a:t>
                      </a:r>
                      <a:r>
                        <a:rPr lang="en-US" sz="2400" u="none" cap="none" strike="noStrike"/>
                        <a:t>Nếu chưa hiểu bài thì hỏi thầy cô. 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658900">
                <a:tc>
                  <a:txBody>
                    <a:bodyPr/>
                    <a:lstStyle/>
                    <a:p>
                      <a:pPr indent="5397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rgbClr val="FF0000"/>
                          </a:solidFill>
                        </a:rPr>
                        <a:t>2. d. </a:t>
                      </a:r>
                      <a:r>
                        <a:rPr lang="en-US" sz="2400" u="none" cap="none" strike="noStrike"/>
                        <a:t>Nếu mắc khuyết điểm thì tự giác nhận lỗi.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9250">
                <a:tc>
                  <a:txBody>
                    <a:bodyPr/>
                    <a:lstStyle/>
                    <a:p>
                      <a:pPr indent="5397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rgbClr val="FF0000"/>
                          </a:solidFill>
                        </a:rPr>
                        <a:t>3. a. </a:t>
                      </a:r>
                      <a:r>
                        <a:rPr lang="en-US" sz="2400" u="none" cap="none" strike="noStrike"/>
                        <a:t>Nếu nghe tiếng còi ô tô ở đằng sau thì đi gọn vào bên phải đường. 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632000">
                <a:tc>
                  <a:txBody>
                    <a:bodyPr/>
                    <a:lstStyle/>
                    <a:p>
                      <a:pPr indent="53975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Calibri"/>
                        <a:buNone/>
                      </a:pPr>
                      <a:r>
                        <a:rPr lang="en-US" sz="2400" u="none" cap="none" strike="noStrike">
                          <a:solidFill>
                            <a:srgbClr val="FF0000"/>
                          </a:solidFill>
                        </a:rPr>
                        <a:t>4. b. </a:t>
                      </a:r>
                      <a:r>
                        <a:rPr lang="en-US" sz="2400" u="none" cap="none" strike="noStrike"/>
                        <a:t>Nếu bị ốm thì đi gặp bác sĩ.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4" name="Google Shape;184;p9"/>
          <p:cNvSpPr/>
          <p:nvPr/>
        </p:nvSpPr>
        <p:spPr>
          <a:xfrm>
            <a:off x="956347" y="1576462"/>
            <a:ext cx="10330352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3088" lvl="0" marL="573088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❖"/>
            </a:pPr>
            <a:r>
              <a:rPr b="1" lang="en-US" sz="2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tập 1: </a:t>
            </a:r>
            <a:r>
              <a:rPr b="1" lang="en-US" sz="25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Ghép mỗi ý ở cột A với một ý ở cột B trong bảng dưới đây để có câu nói: "Nếu … thì …" hợp lí</a:t>
            </a:r>
            <a:endParaRPr b="1" sz="25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/>
          <p:nvPr/>
        </p:nvSpPr>
        <p:spPr>
          <a:xfrm>
            <a:off x="4085032" y="617500"/>
            <a:ext cx="4353220" cy="7015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lang="en-US" sz="32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sz="32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90" name="Google Shape;19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6220" y="650123"/>
            <a:ext cx="69532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0"/>
          <p:cNvSpPr/>
          <p:nvPr/>
        </p:nvSpPr>
        <p:spPr>
          <a:xfrm>
            <a:off x="765277" y="1617406"/>
            <a:ext cx="6522626" cy="2269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3088" lvl="0" marL="573088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tập 2: </a:t>
            </a:r>
            <a:r>
              <a:rPr b="1"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Dùng cách nói "Nếu … thì …" diễn đạt câu tục ngữ: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"Bao giờ đom đóm bay ra, 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Hoa gạo rụng xuống thì tra hạt vừng".</a:t>
            </a:r>
            <a:endParaRPr b="1"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928045" y="4490113"/>
            <a:ext cx="6359857" cy="1501254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Đáp án: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“Nếu đom đóm bay ra và hoa gạo rụng xuống thì tra hạt vừng”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7086" y="1846664"/>
            <a:ext cx="3962187" cy="142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3438" y="3337351"/>
            <a:ext cx="3948539" cy="230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/>
          <p:nvPr/>
        </p:nvSpPr>
        <p:spPr>
          <a:xfrm>
            <a:off x="4057737" y="593505"/>
            <a:ext cx="4353220" cy="701545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b="1" lang="en-US" sz="32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VẬN DỤNG</a:t>
            </a:r>
            <a:endParaRPr b="1" sz="32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01" name="Google Shape;20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4959" y="599725"/>
            <a:ext cx="72390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1"/>
          <p:cNvSpPr/>
          <p:nvPr/>
        </p:nvSpPr>
        <p:spPr>
          <a:xfrm>
            <a:off x="1119117" y="1828802"/>
            <a:ext cx="10044752" cy="4244453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1349847" y="2888112"/>
            <a:ext cx="6333841" cy="3077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Luật chơi: </a:t>
            </a:r>
            <a:endParaRPr/>
          </a:p>
          <a:p>
            <a:pPr indent="-342900" lvl="0" marL="342900" marR="0" rtl="0" algn="just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Có 4 que tính cho em và bạn lần lượt bốc. 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Đến lượt ai, người đó bốc một hoặc hai que. Ai bốc que cuối cùng là thua. 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Khi bạn bốc trước, em tìm cách chơi để bao giờ cũng thắng.</a:t>
            </a:r>
            <a:endParaRPr b="1"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"/>
          <p:cNvSpPr txBox="1"/>
          <p:nvPr/>
        </p:nvSpPr>
        <p:spPr>
          <a:xfrm>
            <a:off x="3687072" y="2059742"/>
            <a:ext cx="490884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TRÒ CHƠI </a:t>
            </a:r>
            <a:r>
              <a:rPr b="1" lang="en-US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“BỐC QUE TÍNH”</a:t>
            </a:r>
            <a:endParaRPr b="1" sz="2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2339" y="2844505"/>
            <a:ext cx="2971276" cy="2690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11" name="Google Shape;2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Nếu bạn bốc 2 que thì em bốc 1 que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Nếu bạn bốc 1 que thì em bốc 2 que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/>
          <p:nvPr/>
        </p:nvSpPr>
        <p:spPr>
          <a:xfrm>
            <a:off x="4567550" y="566018"/>
            <a:ext cx="2989697" cy="658446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3"/>
          <p:cNvSpPr/>
          <p:nvPr/>
        </p:nvSpPr>
        <p:spPr>
          <a:xfrm>
            <a:off x="4235621" y="1815354"/>
            <a:ext cx="7167485" cy="2606522"/>
          </a:xfrm>
          <a:prstGeom prst="horizontalScroll">
            <a:avLst>
              <a:gd fmla="val 12500" name="adj"/>
            </a:avLst>
          </a:prstGeom>
          <a:solidFill>
            <a:srgbClr val="CC00CC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Nếu điều kiện thoả mãn thì quyết định được thực hiện.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13"/>
          <p:cNvGrpSpPr/>
          <p:nvPr/>
        </p:nvGrpSpPr>
        <p:grpSpPr>
          <a:xfrm>
            <a:off x="759707" y="1815353"/>
            <a:ext cx="3216608" cy="4270161"/>
            <a:chOff x="1082437" y="1224464"/>
            <a:chExt cx="3216608" cy="4511429"/>
          </a:xfrm>
        </p:grpSpPr>
        <p:pic>
          <p:nvPicPr>
            <p:cNvPr id="219" name="Google Shape;21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13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4338951" y="555760"/>
            <a:ext cx="3379662" cy="748605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DẶN DÒ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7" name="Google Shape;227;p14"/>
          <p:cNvGrpSpPr/>
          <p:nvPr/>
        </p:nvGrpSpPr>
        <p:grpSpPr>
          <a:xfrm>
            <a:off x="1719618" y="1992574"/>
            <a:ext cx="8639033" cy="3330054"/>
            <a:chOff x="1719618" y="1992574"/>
            <a:chExt cx="8639033" cy="3330054"/>
          </a:xfrm>
        </p:grpSpPr>
        <p:sp>
          <p:nvSpPr>
            <p:cNvPr id="228" name="Google Shape;228;p14"/>
            <p:cNvSpPr/>
            <p:nvPr/>
          </p:nvSpPr>
          <p:spPr>
            <a:xfrm>
              <a:off x="1719618" y="1992574"/>
              <a:ext cx="8639033" cy="3330054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047165" y="2960933"/>
              <a:ext cx="7997587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Về nhà, em hãy vận dụng câu lệnh “Nếu ... thì...”.  để diễn đạt một số câu khác cho gia đình.</a:t>
              </a:r>
              <a:endParaRPr sz="28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968f9f5dd_0_0"/>
          <p:cNvSpPr/>
          <p:nvPr/>
        </p:nvSpPr>
        <p:spPr>
          <a:xfrm>
            <a:off x="5486401" y="943428"/>
            <a:ext cx="1335300" cy="12423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2c968f9f5dd_0_0"/>
          <p:cNvSpPr/>
          <p:nvPr/>
        </p:nvSpPr>
        <p:spPr>
          <a:xfrm>
            <a:off x="2399108" y="2226021"/>
            <a:ext cx="78582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GIẢI QUYẾT VẤN ĐỀ VỚI </a:t>
            </a:r>
            <a:endParaRPr b="1" i="0" sz="40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SỰ TRỢ GIÚP CỦA MÁY TÍNH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2"/>
          <p:cNvGrpSpPr/>
          <p:nvPr/>
        </p:nvGrpSpPr>
        <p:grpSpPr>
          <a:xfrm>
            <a:off x="3934565" y="584035"/>
            <a:ext cx="4306335" cy="641127"/>
            <a:chOff x="3934565" y="422671"/>
            <a:chExt cx="4306335" cy="641127"/>
          </a:xfrm>
        </p:grpSpPr>
        <p:sp>
          <p:nvSpPr>
            <p:cNvPr id="103" name="Google Shape;103;p2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</a:t>
              </a:r>
              <a:r>
                <a:rPr b="1" i="0" lang="en-US" sz="32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MỞ ĐẦU</a:t>
              </a:r>
              <a:endParaRPr b="1" i="0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04" name="Google Shape;10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9004" y="427149"/>
              <a:ext cx="680058" cy="6366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2"/>
          <p:cNvGrpSpPr/>
          <p:nvPr/>
        </p:nvGrpSpPr>
        <p:grpSpPr>
          <a:xfrm>
            <a:off x="2353236" y="2551247"/>
            <a:ext cx="7570694" cy="2173401"/>
            <a:chOff x="5716091" y="4570199"/>
            <a:chExt cx="7877453" cy="3572120"/>
          </a:xfrm>
        </p:grpSpPr>
        <p:sp>
          <p:nvSpPr>
            <p:cNvPr id="106" name="Google Shape;106;p2"/>
            <p:cNvSpPr/>
            <p:nvPr/>
          </p:nvSpPr>
          <p:spPr>
            <a:xfrm>
              <a:off x="5716091" y="4570199"/>
              <a:ext cx="7877453" cy="3572120"/>
            </a:xfrm>
            <a:prstGeom prst="roundRect">
              <a:avLst>
                <a:gd fmla="val 16667" name="adj"/>
              </a:avLst>
            </a:prstGeom>
            <a:solidFill>
              <a:srgbClr val="92D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932734" y="5622776"/>
              <a:ext cx="7282375" cy="146696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0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TRÒ CHƠI:  </a:t>
              </a:r>
              <a:r>
                <a:rPr b="0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r>
                <a:rPr b="1" i="0" lang="en-US" sz="4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NẾU … THÌ …”</a:t>
              </a:r>
              <a:endPara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3"/>
          <p:cNvGrpSpPr/>
          <p:nvPr/>
        </p:nvGrpSpPr>
        <p:grpSpPr>
          <a:xfrm>
            <a:off x="1290918" y="1034009"/>
            <a:ext cx="9372600" cy="4780547"/>
            <a:chOff x="5398369" y="971470"/>
            <a:chExt cx="8663274" cy="7857129"/>
          </a:xfrm>
        </p:grpSpPr>
        <p:sp>
          <p:nvSpPr>
            <p:cNvPr id="113" name="Google Shape;113;p3"/>
            <p:cNvSpPr/>
            <p:nvPr/>
          </p:nvSpPr>
          <p:spPr>
            <a:xfrm>
              <a:off x="6220177" y="1184890"/>
              <a:ext cx="7072959" cy="10944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LUẬT CHƠI</a:t>
              </a:r>
              <a:endParaRPr b="1" i="0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398369" y="971470"/>
              <a:ext cx="8663274" cy="7857129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p3"/>
          <p:cNvSpPr/>
          <p:nvPr/>
        </p:nvSpPr>
        <p:spPr>
          <a:xfrm>
            <a:off x="1514733" y="2100142"/>
            <a:ext cx="8982634" cy="3444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3225" lvl="0" marL="403225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Thời gian: 3 phút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3225" lvl="0" marL="403225" marR="0" rtl="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	Lớp chia làm hai đội: Đội 1 viết mệnh đề “Nếu”, Đội 2 viết mệnh đề “Thì” ra phiếu.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3225" lvl="0" marL="403225" marR="0" rtl="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Đánh số thứ tự ở phiếu mỗi thành viên từng đội từ 1 đến hết.</a:t>
            </a:r>
            <a:endParaRPr/>
          </a:p>
          <a:p>
            <a:pPr indent="-403225" lvl="0" marL="403225" marR="0" rtl="0"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 Các học sinh có cùng số thứ tự thì ghép lại câu đã viết.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/>
        </p:nvSpPr>
        <p:spPr>
          <a:xfrm>
            <a:off x="2792374" y="1570674"/>
            <a:ext cx="6916404" cy="2686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BÀI 29</a:t>
            </a:r>
            <a:endParaRPr b="1" i="0" sz="4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SỬ DỤNG CÁCH NÓI “NẾU … THÌ…”</a:t>
            </a:r>
            <a:endParaRPr b="1" i="0" sz="4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5"/>
          <p:cNvGrpSpPr/>
          <p:nvPr/>
        </p:nvGrpSpPr>
        <p:grpSpPr>
          <a:xfrm>
            <a:off x="3874962" y="642896"/>
            <a:ext cx="4353220" cy="701545"/>
            <a:chOff x="4168573" y="1295284"/>
            <a:chExt cx="4353220" cy="701545"/>
          </a:xfrm>
        </p:grpSpPr>
        <p:sp>
          <p:nvSpPr>
            <p:cNvPr id="128" name="Google Shape;128;p5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i="0" lang="en-US" sz="32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i="0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29" name="Google Shape;129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5"/>
          <p:cNvGrpSpPr/>
          <p:nvPr/>
        </p:nvGrpSpPr>
        <p:grpSpPr>
          <a:xfrm>
            <a:off x="875856" y="1558806"/>
            <a:ext cx="4250061" cy="553998"/>
            <a:chOff x="689904" y="1379897"/>
            <a:chExt cx="4250061" cy="553998"/>
          </a:xfrm>
        </p:grpSpPr>
        <p:grpSp>
          <p:nvGrpSpPr>
            <p:cNvPr id="131" name="Google Shape;131;p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32" name="Google Shape;132;p5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30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sz="30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34" name="Google Shape;134;p5"/>
            <p:cNvSpPr txBox="1"/>
            <p:nvPr/>
          </p:nvSpPr>
          <p:spPr>
            <a:xfrm>
              <a:off x="1100452" y="1445277"/>
              <a:ext cx="3839513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Cách nói "Nếu … thì …"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6"/>
          <p:cNvGrpSpPr/>
          <p:nvPr/>
        </p:nvGrpSpPr>
        <p:grpSpPr>
          <a:xfrm>
            <a:off x="6172197" y="615096"/>
            <a:ext cx="5275878" cy="4070211"/>
            <a:chOff x="6201178" y="2957117"/>
            <a:chExt cx="5113693" cy="4070211"/>
          </a:xfrm>
        </p:grpSpPr>
        <p:sp>
          <p:nvSpPr>
            <p:cNvPr id="140" name="Google Shape;140;p6"/>
            <p:cNvSpPr/>
            <p:nvPr/>
          </p:nvSpPr>
          <p:spPr>
            <a:xfrm>
              <a:off x="6201178" y="2957117"/>
              <a:ext cx="5113693" cy="4070211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 txBox="1"/>
            <p:nvPr/>
          </p:nvSpPr>
          <p:spPr>
            <a:xfrm>
              <a:off x="6335603" y="3105095"/>
              <a:ext cx="4797593" cy="899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9250" lvl="0" marL="34925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b. Mẹ nói với An: "</a:t>
              </a:r>
              <a:r>
                <a:rPr lang="en-US" sz="2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Nếu có ai tìm mẹ thì bảo mẹ đi chợ nhé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".</a:t>
              </a:r>
              <a:endParaRPr/>
            </a:p>
          </p:txBody>
        </p:sp>
        <p:pic>
          <p:nvPicPr>
            <p:cNvPr id="142" name="Google Shape;142;p6"/>
            <p:cNvPicPr preferRelativeResize="0"/>
            <p:nvPr/>
          </p:nvPicPr>
          <p:blipFill rotWithShape="1">
            <a:blip r:embed="rId3">
              <a:alphaModFix/>
            </a:blip>
            <a:srcRect b="3409" l="2095" r="1502" t="1504"/>
            <a:stretch/>
          </p:blipFill>
          <p:spPr>
            <a:xfrm>
              <a:off x="6630790" y="4170817"/>
              <a:ext cx="4258102" cy="272531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6"/>
          <p:cNvGrpSpPr/>
          <p:nvPr/>
        </p:nvGrpSpPr>
        <p:grpSpPr>
          <a:xfrm>
            <a:off x="747530" y="615096"/>
            <a:ext cx="5255861" cy="4074230"/>
            <a:chOff x="5744101" y="1666599"/>
            <a:chExt cx="5255861" cy="4074230"/>
          </a:xfrm>
        </p:grpSpPr>
        <p:sp>
          <p:nvSpPr>
            <p:cNvPr id="144" name="Google Shape;144;p6"/>
            <p:cNvSpPr/>
            <p:nvPr/>
          </p:nvSpPr>
          <p:spPr>
            <a:xfrm>
              <a:off x="5744101" y="1666599"/>
              <a:ext cx="5255861" cy="4074230"/>
            </a:xfrm>
            <a:prstGeom prst="roundRect">
              <a:avLst>
                <a:gd fmla="val 16667" name="adj"/>
              </a:avLst>
            </a:pr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6"/>
            <p:cNvSpPr txBox="1"/>
            <p:nvPr/>
          </p:nvSpPr>
          <p:spPr>
            <a:xfrm>
              <a:off x="5953850" y="1721191"/>
              <a:ext cx="4788435" cy="1302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341313" lvl="0" marL="341313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a. Khi đến cửa rạp chiếu phim, Bình nghe cô soát vé nói: "</a:t>
              </a:r>
              <a:r>
                <a:rPr lang="en-US" sz="23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Nếu ai có vé thì vào xem phim</a:t>
              </a:r>
              <a:r>
                <a:rPr lang="en-US" sz="23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"</a:t>
              </a:r>
              <a:endParaRPr/>
            </a:p>
          </p:txBody>
        </p:sp>
        <p:pic>
          <p:nvPicPr>
            <p:cNvPr id="146" name="Google Shape;146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224872" y="3105936"/>
              <a:ext cx="4367285" cy="25063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6"/>
          <p:cNvSpPr/>
          <p:nvPr/>
        </p:nvSpPr>
        <p:spPr>
          <a:xfrm>
            <a:off x="1555850" y="4835435"/>
            <a:ext cx="9184941" cy="1360646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 hãy trao đổi với bạn và cho biết trong hai trường hợp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trên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3" lvl="0" marL="968375" marR="0" rtl="0" algn="just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Điều kiện cần thoả mãn là gì?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3" lvl="0" marL="968375" marR="0" rtl="0" algn="just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Quyết định thực hiện là gì?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1579726" y="4835435"/>
            <a:ext cx="9184941" cy="1360646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Trong trường hợp </a:t>
            </a: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3" lvl="0" marL="968375" marR="0" rtl="0" algn="just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Điều kiện cần thoả mãn là: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có vé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3" lvl="0" marL="968375" marR="0" rtl="0" algn="just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Quyết định thực hiện là: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vào xem phim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1579726" y="4835435"/>
            <a:ext cx="9184941" cy="1360646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Trong trường hợp b: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3" lvl="0" marL="968375" marR="0" rtl="0" algn="just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Điều kiện cần thoả mãn là: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có người tìm mẹ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1313" lvl="0" marL="968375" marR="0" rtl="0" algn="just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Quyết định thực hiện là: </a:t>
            </a: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nói mẹ (cháu/em/con…) đi chợ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7"/>
          <p:cNvGrpSpPr/>
          <p:nvPr/>
        </p:nvGrpSpPr>
        <p:grpSpPr>
          <a:xfrm>
            <a:off x="930054" y="1062200"/>
            <a:ext cx="6422130" cy="553998"/>
            <a:chOff x="689904" y="1379897"/>
            <a:chExt cx="6422130" cy="553998"/>
          </a:xfrm>
        </p:grpSpPr>
        <p:grpSp>
          <p:nvGrpSpPr>
            <p:cNvPr id="156" name="Google Shape;156;p7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57" name="Google Shape;157;p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0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159" name="Google Shape;159;p7"/>
            <p:cNvSpPr txBox="1"/>
            <p:nvPr/>
          </p:nvSpPr>
          <p:spPr>
            <a:xfrm>
              <a:off x="1100452" y="1445277"/>
              <a:ext cx="6011582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Chuyển thành cách nói "Nếu … thì …"</a:t>
              </a:r>
              <a:endParaRPr/>
            </a:p>
          </p:txBody>
        </p:sp>
      </p:grpSp>
      <p:grpSp>
        <p:nvGrpSpPr>
          <p:cNvPr id="160" name="Google Shape;160;p7"/>
          <p:cNvGrpSpPr/>
          <p:nvPr/>
        </p:nvGrpSpPr>
        <p:grpSpPr>
          <a:xfrm>
            <a:off x="3874962" y="233456"/>
            <a:ext cx="4353220" cy="701545"/>
            <a:chOff x="4168573" y="1295284"/>
            <a:chExt cx="4353220" cy="701545"/>
          </a:xfrm>
        </p:grpSpPr>
        <p:sp>
          <p:nvSpPr>
            <p:cNvPr id="161" name="Google Shape;161;p7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lang="en-US" sz="32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62" name="Google Shape;162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p7"/>
          <p:cNvSpPr/>
          <p:nvPr/>
        </p:nvSpPr>
        <p:spPr>
          <a:xfrm>
            <a:off x="999365" y="1616198"/>
            <a:ext cx="6282870" cy="4545452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33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2317" y="3123343"/>
            <a:ext cx="4310852" cy="298468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1070228" y="1550964"/>
            <a:ext cx="6216831" cy="1733845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Tục ngữ nói về cơn mưa như sau: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"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Cơn đằng đông vừa trông vừa chạy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🡺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Nếu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Cơn đằng đông 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thì </a:t>
            </a: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 trông vừa chạy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5">
            <a:alphaModFix/>
          </a:blip>
          <a:srcRect b="8545" l="10754" r="0" t="0"/>
          <a:stretch/>
        </p:blipFill>
        <p:spPr>
          <a:xfrm>
            <a:off x="8953862" y="2602525"/>
            <a:ext cx="1062329" cy="136456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/>
          <p:nvPr/>
        </p:nvSpPr>
        <p:spPr>
          <a:xfrm>
            <a:off x="7807570" y="3784214"/>
            <a:ext cx="3277771" cy="2363373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sử dụng cách nói "</a:t>
            </a:r>
            <a:r>
              <a:rPr lang="en-US" sz="23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Nếu ... thì ...</a:t>
            </a:r>
            <a:r>
              <a:rPr lang="en-US" sz="23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" để diễn đạt câu tục ngữ trên.</a:t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7347953" y="1903649"/>
            <a:ext cx="4215690" cy="4282684"/>
          </a:xfrm>
          <a:prstGeom prst="verticalScroll">
            <a:avLst>
              <a:gd fmla="val 12500" name="adj"/>
            </a:avLst>
          </a:prstGeom>
          <a:noFill/>
          <a:ln cap="flat" cmpd="sng" w="2857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/>
          <p:nvPr/>
        </p:nvSpPr>
        <p:spPr>
          <a:xfrm>
            <a:off x="4085032" y="617500"/>
            <a:ext cx="4353220" cy="7015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lang="en-US" sz="32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sz="32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6220" y="650123"/>
            <a:ext cx="695325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/>
          <p:nvPr/>
        </p:nvSpPr>
        <p:spPr>
          <a:xfrm>
            <a:off x="956347" y="1576462"/>
            <a:ext cx="10330352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3088" lvl="0" marL="573088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Font typeface="Noto Sans Symbols"/>
              <a:buChar char="❖"/>
            </a:pPr>
            <a:r>
              <a:rPr b="1" lang="en-US" sz="25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tập 1: </a:t>
            </a:r>
            <a:r>
              <a:rPr b="1" lang="en-US" sz="25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Ghép mỗi ý ở cột A với một ý ở cột B trong bảng dưới đây để có câu nói: "Nếu … thì …" hợp lí</a:t>
            </a:r>
            <a:endParaRPr b="1" sz="25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6" name="Google Shape;176;p8"/>
          <p:cNvGraphicFramePr/>
          <p:nvPr/>
        </p:nvGraphicFramePr>
        <p:xfrm>
          <a:off x="929342" y="27905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{464300EA-5287-4E15-A5F2-076956BD7A61}</a:tableStyleId>
              </a:tblPr>
              <a:tblGrid>
                <a:gridCol w="5458000"/>
                <a:gridCol w="4881275"/>
              </a:tblGrid>
              <a:tr h="557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endParaRPr sz="3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sz="32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</a:tr>
              <a:tr h="637600">
                <a:tc>
                  <a:txBody>
                    <a:bodyPr/>
                    <a:lstStyle/>
                    <a:p>
                      <a:pPr indent="53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1. Nếu chưa hiểu bài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7462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a. thì đi gọn vào bên phải đường. 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658900">
                <a:tc>
                  <a:txBody>
                    <a:bodyPr/>
                    <a:lstStyle/>
                    <a:p>
                      <a:pPr indent="53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2. Nếu mắc khuyết điểm 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17462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b. thì đi gặp bác sĩ.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9250">
                <a:tc>
                  <a:txBody>
                    <a:bodyPr/>
                    <a:lstStyle/>
                    <a:p>
                      <a:pPr indent="53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3. Nếu nghe tiếng còi ô tô ở đằng sau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7462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c. thì hỏi thầy cô. 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>
                        <a:alpha val="20000"/>
                      </a:schemeClr>
                    </a:solidFill>
                  </a:tcPr>
                </a:tc>
              </a:tr>
              <a:tr h="632000">
                <a:tc>
                  <a:txBody>
                    <a:bodyPr/>
                    <a:lstStyle/>
                    <a:p>
                      <a:pPr indent="5397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4. Nếu bị ốm 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174625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/>
                        <a:t>d. thì tự giác nhận lỗi.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B05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2022-01-27T15:18:21Z</dcterms:created>
  <dc:creator>Admin</dc:creator>
</cp:coreProperties>
</file>