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26" r:id="rId2"/>
    <p:sldId id="353" r:id="rId3"/>
    <p:sldId id="328" r:id="rId4"/>
    <p:sldId id="329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9" r:id="rId13"/>
    <p:sldId id="350" r:id="rId14"/>
    <p:sldId id="341" r:id="rId15"/>
    <p:sldId id="308" r:id="rId16"/>
    <p:sldId id="343" r:id="rId17"/>
    <p:sldId id="345" r:id="rId18"/>
    <p:sldId id="346" r:id="rId19"/>
    <p:sldId id="347" r:id="rId20"/>
    <p:sldId id="348" r:id="rId21"/>
    <p:sldId id="314" r:id="rId22"/>
    <p:sldId id="315" r:id="rId23"/>
    <p:sldId id="317" r:id="rId24"/>
    <p:sldId id="319" r:id="rId25"/>
    <p:sldId id="318" r:id="rId26"/>
    <p:sldId id="320" r:id="rId27"/>
    <p:sldId id="321" r:id="rId28"/>
    <p:sldId id="352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>
        <p:scale>
          <a:sx n="50" d="100"/>
          <a:sy n="50" d="100"/>
        </p:scale>
        <p:origin x="-150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7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777C12-23BB-41AB-9736-401CEE738D5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092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1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9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0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3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xmlns="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5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777C12-23BB-41AB-9736-401CEE738D5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5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777C12-23BB-41AB-9736-401CEE738D5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0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777C12-23BB-41AB-9736-401CEE738D5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3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777C12-23BB-41AB-9736-401CEE738D5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4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C777C12-23BB-41AB-9736-401CEE738D5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3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2.gif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2.gif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2.gif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2.gif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2.gif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2.gif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84602AA-999B-4EB9-BE44-224EB9E75F95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DF691BD-CC99-44E4-9C01-9A72231298B1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2ACA1A3-259B-4C6A-8231-52E825A46F82}"/>
              </a:ext>
            </a:extLst>
          </p:cNvPr>
          <p:cNvSpPr txBox="1">
            <a:spLocks/>
          </p:cNvSpPr>
          <p:nvPr/>
        </p:nvSpPr>
        <p:spPr>
          <a:xfrm>
            <a:off x="4202257" y="1880659"/>
            <a:ext cx="3787486" cy="88552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457189" indent="-330192" algn="ctr" defTabSz="914377" eaLnBrk="0" fontAlgn="base" hangingPunct="0">
              <a:buClr>
                <a:srgbClr val="282828"/>
              </a:buClr>
              <a:defRPr/>
            </a:pPr>
            <a:r>
              <a:rPr lang="en-GB" sz="5200" b="1" kern="0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GB" sz="5200" b="1" kern="0" dirty="0">
                <a:solidFill>
                  <a:srgbClr val="002060"/>
                </a:solidFill>
                <a:latin typeface="UTM Avo" panose="02040603050506020204" pitchFamily="18" charset="0"/>
              </a:rPr>
              <a:t> 10</a:t>
            </a:r>
            <a:endParaRPr lang="en-US" sz="5200" b="1" kern="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812405" y="2982724"/>
            <a:ext cx="85671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giữa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04195" y="4022349"/>
            <a:ext cx="21836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(Tiết 1+2)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8" y="-30726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5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66" y="1962653"/>
            <a:ext cx="10003453" cy="396549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29018" y="2672883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4329018" y="3206237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7910418" y="3059933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9071706" y="2994424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7535514" y="3652792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8776070" y="3574999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7" name="Oval 16"/>
          <p:cNvSpPr/>
          <p:nvPr/>
        </p:nvSpPr>
        <p:spPr>
          <a:xfrm>
            <a:off x="8312754" y="4169451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8" name="Oval 17"/>
          <p:cNvSpPr/>
          <p:nvPr/>
        </p:nvSpPr>
        <p:spPr>
          <a:xfrm>
            <a:off x="5667108" y="4711995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402876" y="322806"/>
            <a:ext cx="3935737" cy="8564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err="1">
                <a:solidFill>
                  <a:schemeClr val="tx1"/>
                </a:solidFill>
              </a:rPr>
              <a:t>Luyện</a:t>
            </a:r>
            <a:r>
              <a:rPr lang="en-US" sz="4400" i="1" dirty="0">
                <a:solidFill>
                  <a:schemeClr val="tx1"/>
                </a:solidFill>
              </a:rPr>
              <a:t> </a:t>
            </a:r>
            <a:r>
              <a:rPr lang="en-US" sz="4400" i="1" dirty="0" err="1">
                <a:solidFill>
                  <a:schemeClr val="tx1"/>
                </a:solidFill>
              </a:rPr>
              <a:t>đọc</a:t>
            </a:r>
            <a:r>
              <a:rPr lang="en-US" sz="4400" i="1" dirty="0">
                <a:solidFill>
                  <a:schemeClr val="tx1"/>
                </a:solidFill>
              </a:rPr>
              <a:t> </a:t>
            </a:r>
            <a:r>
              <a:rPr lang="en-US" sz="4400" i="1" dirty="0" err="1">
                <a:solidFill>
                  <a:schemeClr val="tx1"/>
                </a:solidFill>
              </a:rPr>
              <a:t>câu</a:t>
            </a:r>
            <a:r>
              <a:rPr lang="en-US" sz="4400" i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1" y="1971"/>
            <a:ext cx="1088080" cy="96504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61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89269" y="2201284"/>
            <a:ext cx="9719057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i="1" dirty="0" err="1">
                <a:solidFill>
                  <a:schemeClr val="tx1"/>
                </a:solidFill>
              </a:rPr>
              <a:t>Sẻ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kể</a:t>
            </a:r>
            <a:r>
              <a:rPr lang="en-US" sz="4800" i="1" dirty="0">
                <a:solidFill>
                  <a:schemeClr val="tx1"/>
                </a:solidFill>
              </a:rPr>
              <a:t>:  </a:t>
            </a:r>
            <a:r>
              <a:rPr lang="en-US" sz="4800" i="1" dirty="0" err="1">
                <a:solidFill>
                  <a:schemeClr val="tx1"/>
                </a:solidFill>
              </a:rPr>
              <a:t>Tổ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của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nó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nhỏ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mà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đẹp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lắm</a:t>
            </a:r>
            <a:r>
              <a:rPr lang="en-US" sz="48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5339" y="3931690"/>
            <a:ext cx="9826330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</a:rPr>
              <a:t>Nó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sắp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có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lũ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cua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bé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tí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bò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khắp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hồ</a:t>
            </a:r>
            <a:r>
              <a:rPr lang="en-US" sz="48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22280" y="618515"/>
            <a:ext cx="6123501" cy="8564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 err="1">
                <a:solidFill>
                  <a:schemeClr val="tx1"/>
                </a:solidFill>
              </a:rPr>
              <a:t>Luyện</a:t>
            </a:r>
            <a:r>
              <a:rPr lang="en-US" sz="6600" i="1" dirty="0">
                <a:solidFill>
                  <a:schemeClr val="tx1"/>
                </a:solidFill>
              </a:rPr>
              <a:t> </a:t>
            </a:r>
            <a:r>
              <a:rPr lang="en-US" sz="6600" i="1" dirty="0" err="1">
                <a:solidFill>
                  <a:schemeClr val="tx1"/>
                </a:solidFill>
              </a:rPr>
              <a:t>đọc</a:t>
            </a:r>
            <a:r>
              <a:rPr lang="en-US" sz="6600" i="1" dirty="0">
                <a:solidFill>
                  <a:schemeClr val="tx1"/>
                </a:solidFill>
              </a:rPr>
              <a:t> </a:t>
            </a:r>
            <a:r>
              <a:rPr lang="en-US" sz="6600" i="1" dirty="0" err="1">
                <a:solidFill>
                  <a:schemeClr val="tx1"/>
                </a:solidFill>
              </a:rPr>
              <a:t>câu</a:t>
            </a:r>
            <a:r>
              <a:rPr lang="en-US" sz="6600" i="1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337941" y="2349271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422281" y="2367209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485311" y="2367209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006360" y="2373012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908706" y="2373381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059139" y="4053408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0903415" y="4053408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805761" y="4053777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1" y="1971"/>
            <a:ext cx="1088080" cy="96504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30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66" y="1962653"/>
            <a:ext cx="10003453" cy="396549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29018" y="2672883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4329018" y="3206237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7910418" y="3059933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9071706" y="2994424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7535514" y="3652792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8776070" y="3574999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7" name="Oval 16"/>
          <p:cNvSpPr/>
          <p:nvPr/>
        </p:nvSpPr>
        <p:spPr>
          <a:xfrm>
            <a:off x="8312754" y="4169451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8" name="Oval 17"/>
          <p:cNvSpPr/>
          <p:nvPr/>
        </p:nvSpPr>
        <p:spPr>
          <a:xfrm>
            <a:off x="5667108" y="4711995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99777" y="228689"/>
            <a:ext cx="3935737" cy="8564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err="1">
                <a:solidFill>
                  <a:schemeClr val="tx1"/>
                </a:solidFill>
              </a:rPr>
              <a:t>Luyện</a:t>
            </a:r>
            <a:r>
              <a:rPr lang="en-US" sz="4400" i="1" dirty="0">
                <a:solidFill>
                  <a:schemeClr val="tx1"/>
                </a:solidFill>
              </a:rPr>
              <a:t> </a:t>
            </a:r>
            <a:r>
              <a:rPr lang="en-US" sz="4400" i="1" dirty="0" err="1">
                <a:solidFill>
                  <a:schemeClr val="tx1"/>
                </a:solidFill>
              </a:rPr>
              <a:t>đọc</a:t>
            </a:r>
            <a:r>
              <a:rPr lang="en-US" sz="4400" i="1" dirty="0">
                <a:solidFill>
                  <a:schemeClr val="tx1"/>
                </a:solidFill>
              </a:rPr>
              <a:t> </a:t>
            </a:r>
            <a:r>
              <a:rPr lang="en-US" sz="4400" i="1" dirty="0" err="1">
                <a:solidFill>
                  <a:schemeClr val="tx1"/>
                </a:solidFill>
              </a:rPr>
              <a:t>câu</a:t>
            </a:r>
            <a:r>
              <a:rPr lang="en-US" sz="4400" i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1" y="1971"/>
            <a:ext cx="1088080" cy="96504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307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" y="1246585"/>
            <a:ext cx="11143359" cy="44173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1" y="1971"/>
            <a:ext cx="1088080" cy="9650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2900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794" y="618515"/>
            <a:ext cx="9880847" cy="55337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1846" y="3429000"/>
            <a:ext cx="59025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b="1" dirty="0">
                <a:solidFill>
                  <a:srgbClr val="7030A0"/>
                </a:solidFill>
                <a:latin typeface="+mj-lt"/>
              </a:rPr>
              <a:t>THƯ GIÃN</a:t>
            </a:r>
            <a:endParaRPr lang="en-US" sz="88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1" y="1971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98629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1971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15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9" y="605132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71137" y="3780874"/>
            <a:ext cx="7657231" cy="1383299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726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1971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3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08523" y="595018"/>
            <a:ext cx="6045245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atin typeface="UTM Avo" pitchFamily="18" charset="0"/>
              </a:rPr>
              <a:t>Em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chọn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chữ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nào</a:t>
            </a:r>
            <a:r>
              <a:rPr lang="en-US" sz="4000" dirty="0">
                <a:latin typeface="UTM Avo" pitchFamily="18" charset="0"/>
              </a:rPr>
              <a:t>: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</a:rPr>
              <a:t> g </a:t>
            </a:r>
            <a:r>
              <a:rPr lang="en-US" sz="4000" dirty="0">
                <a:latin typeface="UTM Avo" pitchFamily="18" charset="0"/>
              </a:rPr>
              <a:t>hay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gh</a:t>
            </a:r>
            <a:r>
              <a:rPr lang="en-US" sz="4000" dirty="0">
                <a:latin typeface="UTM Avo" pitchFamily="18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55394" y="1674435"/>
            <a:ext cx="10545435" cy="2265065"/>
            <a:chOff x="977335" y="981976"/>
            <a:chExt cx="10545435" cy="2265065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 l="14611" t="15068" r="56446" b="29934"/>
            <a:stretch>
              <a:fillRect/>
            </a:stretch>
          </p:blipFill>
          <p:spPr bwMode="auto">
            <a:xfrm>
              <a:off x="977335" y="981976"/>
              <a:ext cx="2366368" cy="2265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13412" t="19243" r="52929" b="41283"/>
            <a:stretch>
              <a:fillRect/>
            </a:stretch>
          </p:blipFill>
          <p:spPr bwMode="auto">
            <a:xfrm>
              <a:off x="4956473" y="1043516"/>
              <a:ext cx="2781808" cy="2051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 l="16001" t="19079" r="59402" b="36513"/>
            <a:stretch>
              <a:fillRect/>
            </a:stretch>
          </p:blipFill>
          <p:spPr bwMode="auto">
            <a:xfrm>
              <a:off x="8843929" y="991259"/>
              <a:ext cx="2678841" cy="218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954999" y="3961424"/>
            <a:ext cx="10329224" cy="820333"/>
            <a:chOff x="1176940" y="3268965"/>
            <a:chExt cx="10329224" cy="820333"/>
          </a:xfrm>
        </p:grpSpPr>
        <p:sp>
          <p:nvSpPr>
            <p:cNvPr id="15" name="Oval 14"/>
            <p:cNvSpPr/>
            <p:nvPr/>
          </p:nvSpPr>
          <p:spPr>
            <a:xfrm>
              <a:off x="1176940" y="3271151"/>
              <a:ext cx="2394284" cy="8181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itchFamily="18" charset="0"/>
                </a:rPr>
                <a:t>……</a:t>
              </a:r>
              <a:r>
                <a:rPr lang="en-US" sz="4800" b="1" i="1" dirty="0">
                  <a:solidFill>
                    <a:schemeClr val="tx1"/>
                  </a:solidFill>
                  <a:latin typeface="+mj-lt"/>
                </a:rPr>
                <a:t>à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5343997" y="3271150"/>
              <a:ext cx="2394284" cy="8181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itchFamily="18" charset="0"/>
                </a:rPr>
                <a:t>……</a:t>
              </a:r>
              <a:r>
                <a:rPr lang="en-US" sz="4400" b="1" i="1" dirty="0" err="1">
                  <a:solidFill>
                    <a:schemeClr val="tx1"/>
                  </a:solidFill>
                  <a:latin typeface="+mj-lt"/>
                </a:rPr>
                <a:t>ắp</a:t>
              </a:r>
              <a:endParaRPr lang="en-US" sz="4400" b="1" i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111880" y="3268965"/>
              <a:ext cx="2394284" cy="8181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itchFamily="18" charset="0"/>
                </a:rPr>
                <a:t>……. </a:t>
              </a:r>
              <a:r>
                <a:rPr lang="en-US" sz="4400" b="1" i="1" dirty="0">
                  <a:solidFill>
                    <a:schemeClr val="tx1"/>
                  </a:solidFill>
                  <a:latin typeface="+mj-lt"/>
                </a:rPr>
                <a:t>i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37666" y="4062224"/>
            <a:ext cx="495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98192" y="4015989"/>
            <a:ext cx="777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gh</a:t>
            </a:r>
            <a:endParaRPr lang="en-US" sz="3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70585" y="4049516"/>
            <a:ext cx="495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1971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3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74844" y="345282"/>
            <a:ext cx="2938625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latin typeface="UTM Avo" pitchFamily="18" charset="0"/>
              </a:rPr>
              <a:t>GHI NHỚ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73" y="1478791"/>
            <a:ext cx="9880081" cy="4156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1971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5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60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</a:t>
            </a:r>
          </a:p>
        </p:txBody>
      </p:sp>
      <p:pic>
        <p:nvPicPr>
          <p:cNvPr id="6" name="图片 3" descr="图片包含 室内, 物体&#10;&#10;描述已自动生成">
            <a:extLst>
              <a:ext uri="{FF2B5EF4-FFF2-40B4-BE49-F238E27FC236}">
                <a16:creationId xmlns:a16="http://schemas.microsoft.com/office/drawing/2014/main" xmlns="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072" y="67409"/>
            <a:ext cx="9539079" cy="6069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7063305" y="2035248"/>
            <a:ext cx="4037511" cy="46295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48839" y="2122622"/>
            <a:ext cx="53185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8800" b="1" kern="0" spc="51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  <a:sym typeface="Arial"/>
              </a:rPr>
              <a:t>TẬP VIẾT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1971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0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1" y="191393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52137" y="3526874"/>
            <a:ext cx="7657231" cy="1383299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726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1" y="1971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64792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79143" y="191393"/>
            <a:ext cx="22669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99220" y="1392967"/>
            <a:ext cx="5873253" cy="65277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68" y="2477873"/>
            <a:ext cx="9885807" cy="3744324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52928" y="3039788"/>
            <a:ext cx="10845478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51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Lġ</a:t>
            </a:r>
            <a:r>
              <a:rPr lang="en-US" altLang="vi-VN" sz="51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altLang="vi-VN" sz="51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cũ</a:t>
            </a:r>
            <a:r>
              <a:rPr lang="en-US" altLang="vi-VN" sz="51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altLang="vi-VN" sz="51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hĤ</a:t>
            </a:r>
            <a:r>
              <a:rPr lang="en-US" altLang="vi-VN" sz="51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ở </a:t>
            </a:r>
            <a:r>
              <a:rPr lang="en-US" altLang="vi-VN" sz="51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khĪ</a:t>
            </a:r>
            <a:r>
              <a:rPr lang="en-US" altLang="vi-VN" sz="51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l-GR" altLang="vi-VN" sz="51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Λ;</a:t>
            </a:r>
            <a:r>
              <a:rPr lang="en-US" altLang="vi-VN" sz="51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1971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6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] PPT Wallpaper Cartoon on WallpaperSafa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765" y="-137680"/>
            <a:ext cx="12755420" cy="713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0766" y="198118"/>
            <a:ext cx="2846937" cy="3066779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endParaRPr 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endParaRPr 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endParaRPr 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2DEEF878-A6B7-4DE4-BB8B-7187A86D5D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1" y="0"/>
            <a:ext cx="1551709" cy="67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8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50+] PPT Wallpaper Cartoon on WallpaperSafa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sp>
        <p:nvSpPr>
          <p:cNvPr id="26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432724" y="227896"/>
            <a:ext cx="7840345" cy="1607820"/>
          </a:xfrm>
          <a:prstGeom prst="wedgeRoundRectCallout">
            <a:avLst>
              <a:gd name="adj1" fmla="val 69658"/>
              <a:gd name="adj2" fmla="val 19426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………. 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….ể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14870" y="5747067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9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182853" y="5724063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31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2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33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936223" y="5724063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3401" y="544391"/>
            <a:ext cx="1952611" cy="2103393"/>
          </a:xfrm>
          <a:prstGeom prst="rect">
            <a:avLst/>
          </a:prstGeom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BCB40AB4-6E04-4CE7-9057-586B43EDF4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03" y="43011"/>
            <a:ext cx="1551709" cy="67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5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1" grpId="0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50+] PPT Wallpaper Cartoon on WallpaperSafa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9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sp>
        <p:nvSpPr>
          <p:cNvPr id="1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394948" y="553155"/>
            <a:ext cx="7840345" cy="1607820"/>
          </a:xfrm>
          <a:prstGeom prst="wedgeRoundRectCallout">
            <a:avLst>
              <a:gd name="adj1" fmla="val 66743"/>
              <a:gd name="adj2" fmla="val 25519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12433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u, ư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8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6059538" y="5712433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e, ê,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30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3227243" y="5712433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o, ô, 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32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12433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3401" y="544391"/>
            <a:ext cx="1952611" cy="2103393"/>
          </a:xfrm>
          <a:prstGeom prst="rect">
            <a:avLst/>
          </a:prstGeom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07AD427D-B92A-4E2C-A38E-2610F9DA74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03" y="43011"/>
            <a:ext cx="1551709" cy="67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6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8" grpId="0" animBg="1"/>
      <p:bldP spid="30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50+] PPT Wallpaper Cartoon on WallpaperSafa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4" y="1597906"/>
            <a:ext cx="1056730" cy="1056730"/>
          </a:xfrm>
          <a:prstGeom prst="rect">
            <a:avLst/>
          </a:prstGeom>
        </p:spPr>
      </p:pic>
      <p:sp>
        <p:nvSpPr>
          <p:cNvPr id="39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873056" y="3352496"/>
            <a:ext cx="7840345" cy="1607820"/>
          </a:xfrm>
          <a:prstGeom prst="wedgeRoundRectCallout">
            <a:avLst>
              <a:gd name="adj1" fmla="val 53206"/>
              <a:gd name="adj2" fmla="val -21197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 các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vật trên con nào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 ăn cà rốt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1701234" y="1801061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4" y="200508"/>
            <a:ext cx="1056730" cy="1056730"/>
          </a:xfrm>
          <a:prstGeom prst="rect">
            <a:avLst/>
          </a:prstGeom>
        </p:spPr>
      </p:pic>
      <p:sp>
        <p:nvSpPr>
          <p:cNvPr id="42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1701234" y="406628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36" y="1597906"/>
            <a:ext cx="1056730" cy="1056730"/>
          </a:xfrm>
          <a:prstGeom prst="rect">
            <a:avLst/>
          </a:prstGeom>
        </p:spPr>
      </p:pic>
      <p:sp>
        <p:nvSpPr>
          <p:cNvPr id="44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7612176" y="1794273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92" y="164569"/>
            <a:ext cx="1056730" cy="1056730"/>
          </a:xfrm>
          <a:prstGeom prst="rect">
            <a:avLst/>
          </a:prstGeom>
        </p:spPr>
      </p:pic>
      <p:sp>
        <p:nvSpPr>
          <p:cNvPr id="46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7612177" y="307959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5312" y="2540332"/>
            <a:ext cx="1952611" cy="2103393"/>
          </a:xfrm>
          <a:prstGeom prst="rect">
            <a:avLst/>
          </a:prstGeom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18193FFE-07F4-497B-A98C-13394F9C87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03" y="43011"/>
            <a:ext cx="1551709" cy="67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  <p:bldP spid="44" grpId="0" animBg="1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50+] PPT Wallpaper Cartoon on WallpaperSafa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7" y="2771250"/>
            <a:ext cx="2934336" cy="2934336"/>
          </a:xfrm>
          <a:prstGeom prst="rect">
            <a:avLst/>
          </a:prstGeom>
        </p:spPr>
      </p:pic>
      <p:sp>
        <p:nvSpPr>
          <p:cNvPr id="1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2565646" y="183520"/>
            <a:ext cx="5287907" cy="2358721"/>
          </a:xfrm>
          <a:prstGeom prst="wedgeRoundRectCallout">
            <a:avLst>
              <a:gd name="adj1" fmla="val 66743"/>
              <a:gd name="adj2" fmla="val 25519"/>
              <a:gd name="adj3" fmla="val 16667"/>
            </a:avLst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Lông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mượt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mơ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12433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Ngỗng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23" y="2778096"/>
            <a:ext cx="2934336" cy="2934336"/>
          </a:xfrm>
          <a:prstGeom prst="rect">
            <a:avLst/>
          </a:prstGeom>
        </p:spPr>
      </p:pic>
      <p:sp>
        <p:nvSpPr>
          <p:cNvPr id="28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8902815" y="5712432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73" y="2812731"/>
            <a:ext cx="2934336" cy="2934336"/>
          </a:xfrm>
          <a:prstGeom prst="rect">
            <a:avLst/>
          </a:prstGeom>
        </p:spPr>
      </p:pic>
      <p:sp>
        <p:nvSpPr>
          <p:cNvPr id="30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3227243" y="5712433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42" y="2812731"/>
            <a:ext cx="2934336" cy="2934336"/>
          </a:xfrm>
          <a:prstGeom prst="rect">
            <a:avLst/>
          </a:prstGeom>
        </p:spPr>
      </p:pic>
      <p:sp>
        <p:nvSpPr>
          <p:cNvPr id="32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6048683" y="5712432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0224" y="615466"/>
            <a:ext cx="1952611" cy="2103393"/>
          </a:xfrm>
          <a:prstGeom prst="rect">
            <a:avLst/>
          </a:prstGeom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71D509B-AF33-4B3F-8155-D8FCEB5DDF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03" y="43011"/>
            <a:ext cx="1551709" cy="67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8" grpId="0" animBg="1"/>
      <p:bldP spid="30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50+] PPT Wallpaper Cartoon on WallpaperSafa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84" y="243188"/>
            <a:ext cx="1056730" cy="1056730"/>
          </a:xfrm>
          <a:prstGeom prst="rect">
            <a:avLst/>
          </a:prstGeom>
        </p:spPr>
      </p:pic>
      <p:sp>
        <p:nvSpPr>
          <p:cNvPr id="1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154097" y="3480987"/>
            <a:ext cx="8577059" cy="1607820"/>
          </a:xfrm>
          <a:prstGeom prst="wedgeRoundRectCallout">
            <a:avLst>
              <a:gd name="adj1" fmla="val 53206"/>
              <a:gd name="adj2" fmla="val -21197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veo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sưởi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trèo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1701234" y="379470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92" y="1597905"/>
            <a:ext cx="1056730" cy="1056730"/>
          </a:xfrm>
          <a:prstGeom prst="rect">
            <a:avLst/>
          </a:prstGeom>
        </p:spPr>
      </p:pic>
      <p:sp>
        <p:nvSpPr>
          <p:cNvPr id="28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7612176" y="1812807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8" y="1597905"/>
            <a:ext cx="1056730" cy="1056730"/>
          </a:xfrm>
          <a:prstGeom prst="rect">
            <a:avLst/>
          </a:prstGeom>
        </p:spPr>
      </p:pic>
      <p:sp>
        <p:nvSpPr>
          <p:cNvPr id="30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1701233" y="1812806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92" y="164569"/>
            <a:ext cx="1056730" cy="1056730"/>
          </a:xfrm>
          <a:prstGeom prst="rect">
            <a:avLst/>
          </a:prstGeom>
        </p:spPr>
      </p:pic>
      <p:sp>
        <p:nvSpPr>
          <p:cNvPr id="32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7612177" y="307959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5312" y="2540332"/>
            <a:ext cx="1952611" cy="2103393"/>
          </a:xfrm>
          <a:prstGeom prst="rect">
            <a:avLst/>
          </a:prstGeom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AF468A3F-52CC-4791-AB49-D8ECFDE14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03" y="43011"/>
            <a:ext cx="1551709" cy="67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7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8" grpId="0" animBg="1"/>
      <p:bldP spid="30" grpId="0" animBg="1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50+] PPT Wallpaper Cartoon on WallpaperSafa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8" y="164569"/>
            <a:ext cx="1056730" cy="1056730"/>
          </a:xfrm>
          <a:prstGeom prst="rect">
            <a:avLst/>
          </a:prstGeom>
        </p:spPr>
      </p:pic>
      <p:sp>
        <p:nvSpPr>
          <p:cNvPr id="1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873056" y="3352496"/>
            <a:ext cx="7840345" cy="1607820"/>
          </a:xfrm>
          <a:prstGeom prst="wedgeRoundRectCallout">
            <a:avLst>
              <a:gd name="adj1" fmla="val 53206"/>
              <a:gd name="adj2" fmla="val -21197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 các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vật trên đây con nào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noProof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 làm mật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1701234" y="379470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36" y="197510"/>
            <a:ext cx="1056730" cy="1056730"/>
          </a:xfrm>
          <a:prstGeom prst="rect">
            <a:avLst/>
          </a:prstGeom>
        </p:spPr>
      </p:pic>
      <p:sp>
        <p:nvSpPr>
          <p:cNvPr id="28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7612175" y="307959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Ong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36" y="1597906"/>
            <a:ext cx="1056730" cy="1056730"/>
          </a:xfrm>
          <a:prstGeom prst="rect">
            <a:avLst/>
          </a:prstGeom>
        </p:spPr>
      </p:pic>
      <p:sp>
        <p:nvSpPr>
          <p:cNvPr id="30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7612176" y="1794273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4" y="1597906"/>
            <a:ext cx="1056730" cy="1056730"/>
          </a:xfrm>
          <a:prstGeom prst="rect">
            <a:avLst/>
          </a:prstGeom>
        </p:spPr>
      </p:pic>
      <p:sp>
        <p:nvSpPr>
          <p:cNvPr id="32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1701234" y="1830228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5312" y="2540332"/>
            <a:ext cx="1952611" cy="2103393"/>
          </a:xfrm>
          <a:prstGeom prst="rect">
            <a:avLst/>
          </a:prstGeom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A7BD6189-83BF-48EB-8CF2-2706AA06F7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03" y="43011"/>
            <a:ext cx="1551709" cy="67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54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8" grpId="0" animBg="1"/>
      <p:bldP spid="30" grpId="0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307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9498" t="18640" r="56100" b="53071"/>
          <a:stretch>
            <a:fillRect/>
          </a:stretch>
        </p:blipFill>
        <p:spPr bwMode="auto">
          <a:xfrm>
            <a:off x="1020404" y="860836"/>
            <a:ext cx="3339267" cy="368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44852" t="18586" r="40353" b="54111"/>
          <a:stretch>
            <a:fillRect/>
          </a:stretch>
        </p:blipFill>
        <p:spPr bwMode="auto">
          <a:xfrm>
            <a:off x="7970169" y="553247"/>
            <a:ext cx="3518788" cy="365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21095" y="1279659"/>
            <a:ext cx="3051526" cy="280076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8800" b="1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8800" b="1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endParaRPr lang="en-US" sz="8800" b="1" dirty="0">
              <a:solidFill>
                <a:srgbClr val="002060"/>
              </a:solidFill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2858608" y="3996826"/>
            <a:ext cx="7243613" cy="2098617"/>
          </a:xfrm>
          <a:prstGeom prst="cloud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2619" y="4343196"/>
            <a:ext cx="6328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Hỏi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vần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đáp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tiếng</a:t>
            </a:r>
            <a:endParaRPr lang="en-US" sz="4400" b="1" dirty="0">
              <a:latin typeface="UTM Avo" panose="0204060305050602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1" y="1971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9498" t="18640" r="56100" b="53071"/>
          <a:stretch>
            <a:fillRect/>
          </a:stretch>
        </p:blipFill>
        <p:spPr bwMode="auto">
          <a:xfrm>
            <a:off x="1617811" y="568073"/>
            <a:ext cx="3903528" cy="431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44852" t="18586" r="40353" b="54111"/>
          <a:stretch>
            <a:fillRect/>
          </a:stretch>
        </p:blipFill>
        <p:spPr bwMode="auto">
          <a:xfrm>
            <a:off x="6476576" y="597635"/>
            <a:ext cx="4126760" cy="428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6276513" y="5486397"/>
            <a:ext cx="4736009" cy="884930"/>
            <a:chOff x="6749716" y="5109166"/>
            <a:chExt cx="4632157" cy="846471"/>
          </a:xfrm>
          <a:solidFill>
            <a:srgbClr val="FF99CC"/>
          </a:solidFill>
        </p:grpSpPr>
        <p:sp>
          <p:nvSpPr>
            <p:cNvPr id="13" name="Oval 12"/>
            <p:cNvSpPr/>
            <p:nvPr/>
          </p:nvSpPr>
          <p:spPr>
            <a:xfrm>
              <a:off x="6749716" y="5113427"/>
              <a:ext cx="902368" cy="842210"/>
            </a:xfrm>
            <a:prstGeom prst="ellipse">
              <a:avLst/>
            </a:prstGeom>
            <a:grpFill/>
            <a:ln>
              <a:solidFill>
                <a:srgbClr val="F11B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061158" y="5109166"/>
              <a:ext cx="902368" cy="842210"/>
            </a:xfrm>
            <a:prstGeom prst="ellipse">
              <a:avLst/>
            </a:prstGeom>
            <a:grpFill/>
            <a:ln>
              <a:solidFill>
                <a:srgbClr val="F11B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9276348" y="5109170"/>
              <a:ext cx="902368" cy="842210"/>
            </a:xfrm>
            <a:prstGeom prst="ellipse">
              <a:avLst/>
            </a:prstGeom>
            <a:grpFill/>
            <a:ln>
              <a:solidFill>
                <a:srgbClr val="F11B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479505" y="5111194"/>
              <a:ext cx="902368" cy="842210"/>
            </a:xfrm>
            <a:prstGeom prst="ellipse">
              <a:avLst/>
            </a:prstGeom>
            <a:grpFill/>
            <a:ln>
              <a:solidFill>
                <a:srgbClr val="F11B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51017" y="1463837"/>
            <a:ext cx="466794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UTM Avo" pitchFamily="18" charset="0"/>
              </a:rPr>
              <a:t>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94122" y="5481941"/>
            <a:ext cx="4752051" cy="884931"/>
            <a:chOff x="6749716" y="5109168"/>
            <a:chExt cx="4632157" cy="846469"/>
          </a:xfrm>
          <a:solidFill>
            <a:srgbClr val="FF99CC"/>
          </a:solidFill>
        </p:grpSpPr>
        <p:sp>
          <p:nvSpPr>
            <p:cNvPr id="19" name="Oval 18"/>
            <p:cNvSpPr/>
            <p:nvPr/>
          </p:nvSpPr>
          <p:spPr>
            <a:xfrm>
              <a:off x="6749716" y="5113427"/>
              <a:ext cx="902368" cy="842210"/>
            </a:xfrm>
            <a:prstGeom prst="ellipse">
              <a:avLst/>
            </a:prstGeom>
            <a:grpFill/>
            <a:ln>
              <a:solidFill>
                <a:srgbClr val="F11B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8061158" y="5109168"/>
              <a:ext cx="902368" cy="842210"/>
            </a:xfrm>
            <a:prstGeom prst="ellipse">
              <a:avLst/>
            </a:prstGeom>
            <a:grpFill/>
            <a:ln>
              <a:solidFill>
                <a:srgbClr val="F11B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9276348" y="5109168"/>
              <a:ext cx="902368" cy="842210"/>
            </a:xfrm>
            <a:prstGeom prst="ellipse">
              <a:avLst/>
            </a:prstGeom>
            <a:grpFill/>
            <a:ln>
              <a:solidFill>
                <a:srgbClr val="F11B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0479505" y="5111194"/>
              <a:ext cx="902368" cy="842210"/>
            </a:xfrm>
            <a:prstGeom prst="ellipse">
              <a:avLst/>
            </a:prstGeom>
            <a:grpFill/>
            <a:ln>
              <a:solidFill>
                <a:srgbClr val="F11B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726060" y="5561131"/>
            <a:ext cx="849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.VnAvant" panose="020B7200000000000000" pitchFamily="34" charset="0"/>
              </a:rPr>
              <a:t>©m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147294" y="5561131"/>
            <a:ext cx="734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.VnAvant" panose="020B7200000000000000" pitchFamily="34" charset="0"/>
              </a:rPr>
              <a:t>¬p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89644" y="5602657"/>
            <a:ext cx="11160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.VnAvant" panose="020B7200000000000000" pitchFamily="34" charset="0"/>
              </a:rPr>
              <a:t>®ªm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06883" y="5598513"/>
            <a:ext cx="952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.VnAvant" panose="020B7200000000000000" pitchFamily="34" charset="0"/>
              </a:rPr>
              <a:t>tiÕp</a:t>
            </a:r>
            <a:endParaRPr lang="en-US" sz="3200" dirty="0">
              <a:latin typeface=".VnAvant" panose="020B7200000000000000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60133" y="5614399"/>
            <a:ext cx="4730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.VnAvant" panose="020B7200000000000000" pitchFamily="34" charset="0"/>
              </a:rPr>
              <a:t>nÊm</a:t>
            </a:r>
            <a:r>
              <a:rPr lang="en-US" sz="2800" dirty="0">
                <a:latin typeface=".VnAvant" panose="020B7200000000000000" pitchFamily="34" charset="0"/>
              </a:rPr>
              <a:t>     </a:t>
            </a:r>
            <a:r>
              <a:rPr lang="en-US" sz="2800" dirty="0" err="1">
                <a:latin typeface=".VnAvant" panose="020B7200000000000000" pitchFamily="34" charset="0"/>
              </a:rPr>
              <a:t>chíp</a:t>
            </a:r>
            <a:r>
              <a:rPr lang="en-US" sz="2800" dirty="0">
                <a:latin typeface=".VnAvant" panose="020B7200000000000000" pitchFamily="34" charset="0"/>
              </a:rPr>
              <a:t>     ªm       </a:t>
            </a:r>
            <a:r>
              <a:rPr lang="en-US" sz="2800" dirty="0" err="1">
                <a:latin typeface=".VnAvant" panose="020B7200000000000000" pitchFamily="34" charset="0"/>
              </a:rPr>
              <a:t>iªp</a:t>
            </a:r>
            <a:endParaRPr lang="en-US" sz="2800" dirty="0">
              <a:latin typeface=".VnAvant" panose="020B7200000000000000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1" y="1971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4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9995" y="910960"/>
            <a:ext cx="28920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u="sng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800" b="1" u="sng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727968" y="1838464"/>
            <a:ext cx="10457895" cy="310856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36950" y="2584013"/>
            <a:ext cx="100094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ÔN TẬP GIỮA HỌC KÌ I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7501" y="3943459"/>
            <a:ext cx="26949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(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Luyện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tập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1" y="1971"/>
            <a:ext cx="1088080" cy="9650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8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9" y="605132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71137" y="3780874"/>
            <a:ext cx="7657231" cy="1383299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726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TẬP ĐỌC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1" y="1971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6051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902" y="0"/>
            <a:ext cx="6548712" cy="62765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4078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" y="1246585"/>
            <a:ext cx="11143359" cy="44173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9303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557016" y="546390"/>
            <a:ext cx="4632960" cy="8564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Luyện</a:t>
            </a:r>
            <a:r>
              <a:rPr lang="en-US" sz="54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đọc</a:t>
            </a:r>
            <a:r>
              <a:rPr lang="en-US" sz="54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từ</a:t>
            </a:r>
            <a:r>
              <a:rPr lang="en-US" sz="54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0743" y="1631478"/>
            <a:ext cx="4453129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khóm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tre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ngà</a:t>
            </a:r>
            <a:endParaRPr lang="en-US" sz="4800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0744" y="2850678"/>
            <a:ext cx="4453128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kể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lể</a:t>
            </a:r>
            <a:endParaRPr lang="en-US" sz="4800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0743" y="4146078"/>
            <a:ext cx="4453127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rôm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rả</a:t>
            </a:r>
            <a:endParaRPr lang="en-US" sz="4800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80744" y="5365278"/>
            <a:ext cx="4453126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nó</a:t>
            </a:r>
            <a:endParaRPr lang="en-US" sz="4800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58128" y="1631478"/>
            <a:ext cx="4453128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đẹp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lắm</a:t>
            </a:r>
            <a:endParaRPr lang="en-US" sz="4800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58128" y="2850678"/>
            <a:ext cx="4453128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lũ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gà</a:t>
            </a:r>
            <a:endParaRPr lang="en-US" sz="4800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58128" y="4146078"/>
            <a:ext cx="4453126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nắm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rơm</a:t>
            </a:r>
            <a:endParaRPr lang="en-US" sz="4800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58128" y="5390678"/>
            <a:ext cx="4453126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khệ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nệ</a:t>
            </a:r>
            <a:endParaRPr lang="en-US" sz="4800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1" y="1971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849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HOC10 TEMPLATE</Template>
  <TotalTime>1095</TotalTime>
  <Words>327</Words>
  <Application>Microsoft Office PowerPoint</Application>
  <PresentationFormat>Custom</PresentationFormat>
  <Paragraphs>106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Administrator</cp:lastModifiedBy>
  <cp:revision>61</cp:revision>
  <dcterms:created xsi:type="dcterms:W3CDTF">2021-10-30T04:56:06Z</dcterms:created>
  <dcterms:modified xsi:type="dcterms:W3CDTF">2024-11-08T08:20:00Z</dcterms:modified>
</cp:coreProperties>
</file>