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  <p:sldMasterId id="2147484195" r:id="rId2"/>
    <p:sldMasterId id="2147484243" r:id="rId3"/>
  </p:sldMasterIdLst>
  <p:notesMasterIdLst>
    <p:notesMasterId r:id="rId21"/>
  </p:notesMasterIdLst>
  <p:sldIdLst>
    <p:sldId id="256" r:id="rId4"/>
    <p:sldId id="392" r:id="rId5"/>
    <p:sldId id="393" r:id="rId6"/>
    <p:sldId id="394" r:id="rId7"/>
    <p:sldId id="368" r:id="rId8"/>
    <p:sldId id="364" r:id="rId9"/>
    <p:sldId id="378" r:id="rId10"/>
    <p:sldId id="365" r:id="rId11"/>
    <p:sldId id="377" r:id="rId12"/>
    <p:sldId id="370" r:id="rId13"/>
    <p:sldId id="391" r:id="rId14"/>
    <p:sldId id="372" r:id="rId15"/>
    <p:sldId id="379" r:id="rId16"/>
    <p:sldId id="369" r:id="rId17"/>
    <p:sldId id="381" r:id="rId18"/>
    <p:sldId id="374" r:id="rId19"/>
    <p:sldId id="395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D63721"/>
    <a:srgbClr val="EDF1AE"/>
    <a:srgbClr val="C00000"/>
    <a:srgbClr val="FCC7A2"/>
    <a:srgbClr val="FF7707"/>
    <a:srgbClr val="48C57B"/>
    <a:srgbClr val="B7E6DE"/>
    <a:srgbClr val="348E8C"/>
    <a:srgbClr val="B8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88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8BD3C-BF22-495C-B6F1-8981574F7B52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6116-152F-4AEE-9BDC-7AF2319A9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03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26116-152F-4AEE-9BDC-7AF2319A9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7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26116-152F-4AEE-9BDC-7AF2319A9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26116-152F-4AEE-9BDC-7AF2319A9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313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472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787041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2804429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4821818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6839205" y="1673653"/>
            <a:ext cx="1260835" cy="1253270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8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D997B5FA-0921-464F-AAE1-844C04324D75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565CE74E-AB26-4998-AD42-012C4C1AD076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20DD7636-5BE1-44BC-BB5F-15739D9E18E1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E87C0E1D-24C4-406F-9615-DBDA8D2D1F93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8535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20DD7636-5BE1-44BC-BB5F-15739D9E18E1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E87C0E1D-24C4-406F-9615-DBDA8D2D1F93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4359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9EFD9D74-47D9-4702-A33C-335B63B48DBF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FABC47A4-756D-490B-A52F-7D9E2C9FC05F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2024/12/23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98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0" tIns="34271" rIns="68560" bIns="3427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5E6775-A5B6-4E69-A6FE-54F3CBB72E9E}"/>
              </a:ext>
            </a:extLst>
          </p:cNvPr>
          <p:cNvSpPr/>
          <p:nvPr userDrawn="1"/>
        </p:nvSpPr>
        <p:spPr>
          <a:xfrm>
            <a:off x="8387895" y="0"/>
            <a:ext cx="996286" cy="120100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5484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1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68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5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66" lvl="0" indent="-17143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32" lvl="1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597" lvl="2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463" lvl="3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328" lvl="4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195" lvl="5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060" lvl="6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2926" lvl="7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792" lvl="8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66" lvl="0" indent="-2571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32" lvl="1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597" lvl="2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463" lvl="3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328" lvl="4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195" lvl="5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060" lvl="6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26" lvl="7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792" lvl="8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66" lvl="0" indent="-17143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32" lvl="1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597" lvl="2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463" lvl="3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328" lvl="4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195" lvl="5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060" lvl="6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2926" lvl="7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792" lvl="8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66" lvl="0" indent="-2571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32" lvl="1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597" lvl="2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463" lvl="3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328" lvl="4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195" lvl="5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060" lvl="6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26" lvl="7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792" lvl="8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3988"/>
            <a:ext cx="9143999" cy="5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8016015" y="59869"/>
            <a:ext cx="996286" cy="111259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2024/12/23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1006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23-Dec-24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 idx="4294967295"/>
          </p:nvPr>
        </p:nvSpPr>
        <p:spPr>
          <a:xfrm>
            <a:off x="-95693" y="1017809"/>
            <a:ext cx="9940925" cy="1976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3900" b="1" dirty="0" err="1">
                <a:solidFill>
                  <a:srgbClr val="002060"/>
                </a:solidFill>
              </a:rPr>
              <a:t>Tuần</a:t>
            </a:r>
            <a:r>
              <a:rPr lang="en-US" sz="3900" b="1" dirty="0">
                <a:solidFill>
                  <a:srgbClr val="002060"/>
                </a:solidFill>
              </a:rPr>
              <a:t> </a:t>
            </a:r>
            <a:r>
              <a:rPr lang="vi-VN" sz="3900" b="1" dirty="0">
                <a:solidFill>
                  <a:srgbClr val="002060"/>
                </a:solidFill>
              </a:rPr>
              <a:t>1</a:t>
            </a:r>
            <a:r>
              <a:rPr lang="en-US" sz="3900" b="1" dirty="0">
                <a:solidFill>
                  <a:srgbClr val="002060"/>
                </a:solidFill>
              </a:rPr>
              <a:t>8</a:t>
            </a:r>
            <a:r>
              <a:rPr lang="vi-VN" sz="3900" b="1" dirty="0">
                <a:solidFill>
                  <a:srgbClr val="002060"/>
                </a:solidFill>
              </a:rPr>
              <a:t> </a:t>
            </a:r>
            <a:br>
              <a:rPr lang="vi-VN" sz="3900" b="1" dirty="0">
                <a:solidFill>
                  <a:srgbClr val="002060"/>
                </a:solidFill>
              </a:rPr>
            </a:br>
            <a:r>
              <a:rPr lang="vi-VN" sz="3900" b="1" dirty="0">
                <a:solidFill>
                  <a:srgbClr val="FF0000"/>
                </a:solidFill>
              </a:rPr>
              <a:t>Ôn tập cuối học kì 1</a:t>
            </a:r>
            <a:endParaRPr sz="3900" dirty="0">
              <a:solidFill>
                <a:srgbClr val="FF0000"/>
              </a:solidFill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7055596" y="48374"/>
            <a:ext cx="304774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8073825" y="579258"/>
            <a:ext cx="101129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18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18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sz="1800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2" y="754743"/>
            <a:ext cx="8777779" cy="378259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loud 8"/>
          <p:cNvSpPr/>
          <p:nvPr/>
        </p:nvSpPr>
        <p:spPr>
          <a:xfrm>
            <a:off x="344423" y="1129849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Cloud 10"/>
          <p:cNvSpPr/>
          <p:nvPr/>
        </p:nvSpPr>
        <p:spPr>
          <a:xfrm>
            <a:off x="4067175" y="154305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44423" y="240912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383791" y="2379340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419725" y="240912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724025" y="322897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349" y="360997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7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324225" y="361037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8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86414" y="169403"/>
            <a:ext cx="3962631" cy="370049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8A29E-E5CC-4059-8BE3-C7EB5BDA3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6" y="2366826"/>
            <a:ext cx="8122276" cy="4270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908458" y="2407360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15049" y="2373857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3"/>
          <a:srcRect l="60650" t="17606" r="13983" b="60840"/>
          <a:stretch/>
        </p:blipFill>
        <p:spPr>
          <a:xfrm>
            <a:off x="8962762" y="477982"/>
            <a:ext cx="2366683" cy="1117139"/>
          </a:xfrm>
          <a:prstGeom prst="rect">
            <a:avLst/>
          </a:prstGeom>
        </p:spPr>
      </p:pic>
      <p:grpSp>
        <p:nvGrpSpPr>
          <p:cNvPr id="15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766775" y="551129"/>
            <a:ext cx="3900538" cy="1236955"/>
            <a:chOff x="1936535" y="3935752"/>
            <a:chExt cx="8318930" cy="2056864"/>
          </a:xfrm>
        </p:grpSpPr>
        <p:sp>
          <p:nvSpPr>
            <p:cNvPr id="16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59147" y="895509"/>
            <a:ext cx="2751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D63721"/>
                </a:solidFill>
                <a:latin typeface="+mj-lt"/>
              </a:rPr>
              <a:t>LUYỆN</a:t>
            </a:r>
            <a:r>
              <a:rPr lang="vi-VN" sz="1800" b="1" dirty="0">
                <a:solidFill>
                  <a:srgbClr val="D6372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D63721"/>
                </a:solidFill>
                <a:latin typeface="+mj-lt"/>
              </a:rPr>
              <a:t>ĐỌC CÂU</a:t>
            </a:r>
            <a:endParaRPr lang="en-US" sz="1800" b="1" dirty="0">
              <a:solidFill>
                <a:srgbClr val="D63721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388" y="5143500"/>
            <a:ext cx="2025373" cy="2107121"/>
            <a:chOff x="4302991" y="2755909"/>
            <a:chExt cx="2025373" cy="21071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3" r="32947" b="15400"/>
            <a:stretch/>
          </p:blipFill>
          <p:spPr>
            <a:xfrm rot="1399325">
              <a:off x="4775979" y="2755909"/>
              <a:ext cx="1552385" cy="17805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25015">
              <a:off x="4302991" y="4013894"/>
              <a:ext cx="849136" cy="849136"/>
            </a:xfrm>
            <a:prstGeom prst="rect">
              <a:avLst/>
            </a:prstGeom>
          </p:spPr>
        </p:pic>
      </p:grpSp>
      <p:pic>
        <p:nvPicPr>
          <p:cNvPr id="22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112" y="238458"/>
            <a:ext cx="9144000" cy="1341170"/>
          </a:xfrm>
          <a:prstGeom prst="rect">
            <a:avLst/>
          </a:prstGeom>
        </p:spPr>
      </p:pic>
      <p:pic>
        <p:nvPicPr>
          <p:cNvPr id="23" name="图片 27">
            <a:extLst>
              <a:ext uri="{FF2B5EF4-FFF2-40B4-BE49-F238E27FC236}">
                <a16:creationId xmlns:a16="http://schemas.microsoft.com/office/drawing/2014/main" id="{31358F1B-E524-4FB0-B8BF-B63EC68561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2"/>
          <a:stretch/>
        </p:blipFill>
        <p:spPr>
          <a:xfrm>
            <a:off x="1994954" y="3218693"/>
            <a:ext cx="5851739" cy="1613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850933" y="-45367"/>
            <a:ext cx="3492467" cy="63538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75921A-527F-4938-BDD8-5B2749A31578}"/>
              </a:ext>
            </a:extLst>
          </p:cNvPr>
          <p:cNvCxnSpPr/>
          <p:nvPr/>
        </p:nvCxnSpPr>
        <p:spPr>
          <a:xfrm flipH="1">
            <a:off x="8496594" y="2372951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2534EA-0B8D-4C9C-90BC-0777EE60575D}"/>
              </a:ext>
            </a:extLst>
          </p:cNvPr>
          <p:cNvCxnSpPr/>
          <p:nvPr/>
        </p:nvCxnSpPr>
        <p:spPr>
          <a:xfrm flipH="1">
            <a:off x="8553452" y="2379771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54566 -0.989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4" y="-4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2" y="754743"/>
            <a:ext cx="8777779" cy="378259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914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9" y="1205458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286528" y="1893817"/>
            <a:ext cx="45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5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LUYỆN TẬP</a:t>
            </a:r>
            <a:endParaRPr kumimoji="1" lang="zh-CN" altLang="en-US" sz="5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2105811" y="232229"/>
            <a:ext cx="5349470" cy="97322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220" y="2752659"/>
            <a:ext cx="6677557" cy="215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74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BC38894-D702-491B-B15B-0726A74E334D}"/>
              </a:ext>
            </a:extLst>
          </p:cNvPr>
          <p:cNvSpPr/>
          <p:nvPr/>
        </p:nvSpPr>
        <p:spPr>
          <a:xfrm>
            <a:off x="6863702" y="2688116"/>
            <a:ext cx="2153297" cy="9419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UTM Avo" panose="02040603050506020204" pitchFamily="18" charset="0"/>
              </a:rPr>
              <a:t>...........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ỗng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1924" y="475730"/>
            <a:ext cx="791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 chọn chữ nào? </a:t>
            </a:r>
            <a:r>
              <a:rPr lang="vi-VN" sz="2400" b="1" dirty="0">
                <a:solidFill>
                  <a:srgbClr val="D6372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vi-VN" sz="2400" b="1" dirty="0">
                <a:solidFill>
                  <a:srgbClr val="D6372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34947" y="519610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4A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4A0B0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44" y="2253962"/>
            <a:ext cx="1147014" cy="152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8" y="1081671"/>
            <a:ext cx="1810256" cy="14578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r="15649"/>
          <a:stretch/>
        </p:blipFill>
        <p:spPr>
          <a:xfrm>
            <a:off x="1125033" y="3111863"/>
            <a:ext cx="1815468" cy="1338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3049674" y="1778000"/>
            <a:ext cx="1700126" cy="833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UTM Avo" panose="02040603050506020204" pitchFamily="18" charset="0"/>
              </a:rPr>
              <a:t>...........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é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281251" y="1933047"/>
            <a:ext cx="91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D63721"/>
                </a:solidFill>
                <a:latin typeface="UTM Avo" panose="02040603050506020204" pitchFamily="18" charset="0"/>
              </a:rPr>
              <a:t>ngh</a:t>
            </a:r>
            <a:endParaRPr lang="en-US" sz="2800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椭圆 31"/>
          <p:cNvSpPr/>
          <p:nvPr/>
        </p:nvSpPr>
        <p:spPr>
          <a:xfrm flipH="1">
            <a:off x="3014044" y="329839"/>
            <a:ext cx="6002955" cy="70288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UTM Avo" panose="020406030505060202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DBB8D0-F6BB-40F3-BF05-C058912559D2}"/>
              </a:ext>
            </a:extLst>
          </p:cNvPr>
          <p:cNvSpPr/>
          <p:nvPr/>
        </p:nvSpPr>
        <p:spPr>
          <a:xfrm>
            <a:off x="3160556" y="3630067"/>
            <a:ext cx="1700126" cy="833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UTM Avo" panose="02040603050506020204" pitchFamily="18" charset="0"/>
              </a:rPr>
              <a:t>...........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e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D953D8-5B95-4A95-A0A6-1D90FF3E4F93}"/>
              </a:ext>
            </a:extLst>
          </p:cNvPr>
          <p:cNvSpPr txBox="1"/>
          <p:nvPr/>
        </p:nvSpPr>
        <p:spPr>
          <a:xfrm flipH="1">
            <a:off x="3416648" y="3784639"/>
            <a:ext cx="91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D63721"/>
                </a:solidFill>
                <a:latin typeface="UTM Avo" panose="02040603050506020204" pitchFamily="18" charset="0"/>
              </a:rPr>
              <a:t>ngh</a:t>
            </a:r>
            <a:endParaRPr lang="en-US" sz="2800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BF8092-2931-4E5A-BFF8-BA650942E1E7}"/>
              </a:ext>
            </a:extLst>
          </p:cNvPr>
          <p:cNvSpPr txBox="1"/>
          <p:nvPr/>
        </p:nvSpPr>
        <p:spPr>
          <a:xfrm flipH="1">
            <a:off x="7346316" y="2908498"/>
            <a:ext cx="91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D63721"/>
                </a:solidFill>
                <a:latin typeface="UTM Avo" panose="02040603050506020204" pitchFamily="18" charset="0"/>
              </a:rPr>
              <a:t>ng</a:t>
            </a:r>
            <a:endParaRPr lang="en-US" sz="2800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3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9" y="1205458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286528" y="1893817"/>
            <a:ext cx="45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5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TẬP VIẾT</a:t>
            </a:r>
            <a:endParaRPr kumimoji="1" lang="zh-CN" altLang="en-US" sz="5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2105811" y="232229"/>
            <a:ext cx="5349470" cy="97322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767" y="2752659"/>
            <a:ext cx="6677557" cy="215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3554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5951"/>
          <a:stretch/>
        </p:blipFill>
        <p:spPr>
          <a:xfrm>
            <a:off x="1726093" y="935458"/>
            <a:ext cx="6273800" cy="8551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027" y="412238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chép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A79E6-94EB-4E7B-BB43-1AEA2199322E}"/>
              </a:ext>
            </a:extLst>
          </p:cNvPr>
          <p:cNvSpPr txBox="1"/>
          <p:nvPr/>
        </p:nvSpPr>
        <p:spPr>
          <a:xfrm flipH="1">
            <a:off x="2017086" y="1099163"/>
            <a:ext cx="5691813" cy="461665"/>
          </a:xfrm>
          <a:prstGeom prst="rect">
            <a:avLst/>
          </a:prstGeom>
          <a:solidFill>
            <a:srgbClr val="EDF1AE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</a:rPr>
              <a:t>Chú bé trên cung trăng rất nhớ nhà.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B8E8DC-D9FE-4292-ABA2-EB0C98A81C6D}"/>
              </a:ext>
            </a:extLst>
          </p:cNvPr>
          <p:cNvGrpSpPr/>
          <p:nvPr/>
        </p:nvGrpSpPr>
        <p:grpSpPr>
          <a:xfrm>
            <a:off x="598487" y="1899353"/>
            <a:ext cx="7834313" cy="2621010"/>
            <a:chOff x="598487" y="1899353"/>
            <a:chExt cx="7834313" cy="26210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r="740" b="13737"/>
            <a:stretch/>
          </p:blipFill>
          <p:spPr>
            <a:xfrm>
              <a:off x="598487" y="1899353"/>
              <a:ext cx="7834313" cy="262101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A0FC21-72B9-4EC3-B1EF-7DC34CB868D0}"/>
                </a:ext>
              </a:extLst>
            </p:cNvPr>
            <p:cNvSpPr txBox="1"/>
            <p:nvPr/>
          </p:nvSpPr>
          <p:spPr>
            <a:xfrm>
              <a:off x="3722146" y="3252890"/>
              <a:ext cx="408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D63721"/>
                  </a:solidFill>
                </a:rPr>
                <a:t>.</a:t>
              </a:r>
              <a:endParaRPr lang="en-US" sz="2800" dirty="0">
                <a:solidFill>
                  <a:srgbClr val="D6372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56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6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>
            <a:extLst>
              <a:ext uri="{FF2B5EF4-FFF2-40B4-BE49-F238E27FC236}">
                <a16:creationId xmlns:a16="http://schemas.microsoft.com/office/drawing/2014/main" id="{D590D7A2-3741-42E1-A10E-F736AD6F3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3" y="800923"/>
            <a:ext cx="8320354" cy="1587755"/>
          </a:xfrm>
          <a:prstGeom prst="rect">
            <a:avLst/>
          </a:prstGeom>
        </p:spPr>
      </p:pic>
      <p:pic>
        <p:nvPicPr>
          <p:cNvPr id="7" name="Good Time.mp3">
            <a:hlinkClick r:id="" action="ppaction://media"/>
            <a:extLst>
              <a:ext uri="{FF2B5EF4-FFF2-40B4-BE49-F238E27FC236}">
                <a16:creationId xmlns:a16="http://schemas.microsoft.com/office/drawing/2014/main" id="{2ABB548A-EF9A-43AE-8621-8F69B98B2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9957" y="-561221"/>
            <a:ext cx="609599" cy="53644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37ABF78A-9AF6-4506-978F-FBD4125B32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/>
        </p:blipFill>
        <p:spPr>
          <a:xfrm>
            <a:off x="0" y="2043096"/>
            <a:ext cx="9144000" cy="3100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D3C5A0-D5E4-4F21-9302-34BC5BFF4693}"/>
              </a:ext>
            </a:extLst>
          </p:cNvPr>
          <p:cNvSpPr txBox="1"/>
          <p:nvPr/>
        </p:nvSpPr>
        <p:spPr>
          <a:xfrm rot="646690">
            <a:off x="3981927" y="1154481"/>
            <a:ext cx="3230244" cy="13712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KHỞI ĐỘNG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69DEA1-F333-4914-BFA0-1A434AFC0BA1}"/>
              </a:ext>
            </a:extLst>
          </p:cNvPr>
          <p:cNvGrpSpPr/>
          <p:nvPr/>
        </p:nvGrpSpPr>
        <p:grpSpPr>
          <a:xfrm>
            <a:off x="8901754" y="1264532"/>
            <a:ext cx="9004376" cy="2372258"/>
            <a:chOff x="80829" y="1285342"/>
            <a:chExt cx="9004376" cy="237225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72B1407-CBFA-4E12-9D3E-25C6BF139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9" t="48333" r="48830" b="22037"/>
            <a:stretch/>
          </p:blipFill>
          <p:spPr>
            <a:xfrm>
              <a:off x="7661911" y="2033229"/>
              <a:ext cx="1326353" cy="162437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C279C2B-D5D7-4AC7-873C-36595FDE0A8D}"/>
                </a:ext>
              </a:extLst>
            </p:cNvPr>
            <p:cNvGrpSpPr/>
            <p:nvPr/>
          </p:nvGrpSpPr>
          <p:grpSpPr>
            <a:xfrm>
              <a:off x="80829" y="1285342"/>
              <a:ext cx="8890539" cy="2372258"/>
              <a:chOff x="138885" y="1285342"/>
              <a:chExt cx="8890539" cy="2372258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1B7B11F-BFCD-4411-AAD7-909B3EE71D88}"/>
                  </a:ext>
                </a:extLst>
              </p:cNvPr>
              <p:cNvGrpSpPr/>
              <p:nvPr/>
            </p:nvGrpSpPr>
            <p:grpSpPr>
              <a:xfrm>
                <a:off x="138885" y="1285342"/>
                <a:ext cx="7580013" cy="2372258"/>
                <a:chOff x="486900" y="1384300"/>
                <a:chExt cx="7713133" cy="2225675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8F4DAAC-DBE1-4B65-AB89-9DB9C3B36A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8" t="34692" r="66933" b="31975"/>
                <a:stretch/>
              </p:blipFill>
              <p:spPr>
                <a:xfrm>
                  <a:off x="486900" y="1384300"/>
                  <a:ext cx="1780051" cy="171450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0E535350-EA29-442B-9BA7-88804E3199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939" t="48333" r="27818" b="22037"/>
                <a:stretch/>
              </p:blipFill>
              <p:spPr>
                <a:xfrm>
                  <a:off x="2266949" y="2085975"/>
                  <a:ext cx="3168240" cy="1524000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4B882B4A-68BD-4340-BEAC-76F78E935A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939" t="48333" r="28327" b="22037"/>
                <a:stretch/>
              </p:blipFill>
              <p:spPr>
                <a:xfrm>
                  <a:off x="5332614" y="2085975"/>
                  <a:ext cx="2867419" cy="1524000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2D3311-AF20-4F24-98A7-7A9C8B985C16}"/>
                  </a:ext>
                </a:extLst>
              </p:cNvPr>
              <p:cNvSpPr txBox="1"/>
              <p:nvPr/>
            </p:nvSpPr>
            <p:spPr>
              <a:xfrm flipH="1">
                <a:off x="2042239" y="2199137"/>
                <a:ext cx="11304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latin typeface="+mj-lt"/>
                  </a:rPr>
                  <a:t>1. </a:t>
                </a:r>
                <a:r>
                  <a:rPr lang="vi-VN" sz="2400" b="1" dirty="0">
                    <a:solidFill>
                      <a:schemeClr val="bg1"/>
                    </a:solidFill>
                    <a:latin typeface="+mj-lt"/>
                  </a:rPr>
                  <a:t>uôc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C205799-92F0-4E42-BD9C-7439006E4228}"/>
                  </a:ext>
                </a:extLst>
              </p:cNvPr>
              <p:cNvSpPr/>
              <p:nvPr/>
            </p:nvSpPr>
            <p:spPr>
              <a:xfrm>
                <a:off x="3496403" y="2185403"/>
                <a:ext cx="13260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2</a:t>
                </a:r>
                <a:r>
                  <a:rPr lang="vi-VN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. ương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DFC6D84-0FC1-47C6-B101-84D082DF67CC}"/>
                  </a:ext>
                </a:extLst>
              </p:cNvPr>
              <p:cNvSpPr/>
              <p:nvPr/>
            </p:nvSpPr>
            <p:spPr>
              <a:xfrm>
                <a:off x="5079986" y="2200535"/>
                <a:ext cx="1026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3</a:t>
                </a:r>
                <a:r>
                  <a:rPr lang="vi-VN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. uôt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CCCB71-C9CE-4EFB-BE01-21F62EAE26AF}"/>
                  </a:ext>
                </a:extLst>
              </p:cNvPr>
              <p:cNvSpPr/>
              <p:nvPr/>
            </p:nvSpPr>
            <p:spPr>
              <a:xfrm>
                <a:off x="6457224" y="2190922"/>
                <a:ext cx="11336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4</a:t>
                </a:r>
                <a:r>
                  <a:rPr lang="vi-VN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. ươp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526561-7860-4DA6-8C6F-6AEFD0F86A38}"/>
                  </a:ext>
                </a:extLst>
              </p:cNvPr>
              <p:cNvSpPr/>
              <p:nvPr/>
            </p:nvSpPr>
            <p:spPr>
              <a:xfrm>
                <a:off x="7908604" y="2195421"/>
                <a:ext cx="1120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latin typeface="+mj-lt"/>
                  </a:rPr>
                  <a:t>5</a:t>
                </a:r>
                <a:r>
                  <a:rPr lang="vi-VN" sz="2400" b="1" dirty="0">
                    <a:solidFill>
                      <a:schemeClr val="bg1"/>
                    </a:solidFill>
                    <a:latin typeface="+mj-lt"/>
                  </a:rPr>
                  <a:t>. ưng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89BFF9C-BBBA-43FA-BE44-08CFD0EECC07}"/>
                </a:ext>
              </a:extLst>
            </p:cNvPr>
            <p:cNvSpPr/>
            <p:nvPr/>
          </p:nvSpPr>
          <p:spPr>
            <a:xfrm>
              <a:off x="8905284" y="2427252"/>
              <a:ext cx="179921" cy="240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ECBA6-CC3B-4FA4-974F-EE54FA3BA14A}"/>
              </a:ext>
            </a:extLst>
          </p:cNvPr>
          <p:cNvGrpSpPr/>
          <p:nvPr/>
        </p:nvGrpSpPr>
        <p:grpSpPr>
          <a:xfrm>
            <a:off x="211621" y="3302979"/>
            <a:ext cx="1316619" cy="1352001"/>
            <a:chOff x="497563" y="3417722"/>
            <a:chExt cx="1216963" cy="138599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6B5EDE-7E4B-43F1-A94A-693E69340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" t="15390" r="801" b="13973"/>
            <a:stretch/>
          </p:blipFill>
          <p:spPr>
            <a:xfrm>
              <a:off x="497563" y="3890995"/>
              <a:ext cx="1216963" cy="91272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423BD9-7AB0-48EF-B33A-3DAF055F471D}"/>
                </a:ext>
              </a:extLst>
            </p:cNvPr>
            <p:cNvSpPr txBox="1"/>
            <p:nvPr/>
          </p:nvSpPr>
          <p:spPr>
            <a:xfrm flipH="1">
              <a:off x="570353" y="3417722"/>
              <a:ext cx="975264" cy="4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thuốc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688A0E-A685-4D8B-8BF2-654EA410E171}"/>
              </a:ext>
            </a:extLst>
          </p:cNvPr>
          <p:cNvGrpSpPr/>
          <p:nvPr/>
        </p:nvGrpSpPr>
        <p:grpSpPr>
          <a:xfrm>
            <a:off x="1496958" y="3316507"/>
            <a:ext cx="1630109" cy="1343542"/>
            <a:chOff x="1669953" y="3407954"/>
            <a:chExt cx="1630109" cy="134354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50291CB-198B-4173-AC9A-61D22EA7D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78" y="3999547"/>
              <a:ext cx="1110543" cy="75194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967793-DAF1-4C32-A7EA-E7C6EDD556F0}"/>
                </a:ext>
              </a:extLst>
            </p:cNvPr>
            <p:cNvSpPr txBox="1"/>
            <p:nvPr/>
          </p:nvSpPr>
          <p:spPr>
            <a:xfrm flipH="1">
              <a:off x="1669953" y="3407954"/>
              <a:ext cx="1630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dưa chuột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AED4FB-046D-47AF-AAB6-F70D82D53BBC}"/>
              </a:ext>
            </a:extLst>
          </p:cNvPr>
          <p:cNvGrpSpPr/>
          <p:nvPr/>
        </p:nvGrpSpPr>
        <p:grpSpPr>
          <a:xfrm>
            <a:off x="3119202" y="3341783"/>
            <a:ext cx="1249095" cy="1471285"/>
            <a:chOff x="3405262" y="3420279"/>
            <a:chExt cx="1319748" cy="163609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868E089-424E-4C1C-8F41-A691B8BE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62" y="3736630"/>
              <a:ext cx="1319748" cy="131974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00547A-A9BA-4446-A151-B023F167071D}"/>
                </a:ext>
              </a:extLst>
            </p:cNvPr>
            <p:cNvSpPr txBox="1"/>
            <p:nvPr/>
          </p:nvSpPr>
          <p:spPr>
            <a:xfrm flipH="1">
              <a:off x="3564586" y="3420279"/>
              <a:ext cx="1149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đường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06E821-6307-466D-87AD-B6466B1EA706}"/>
              </a:ext>
            </a:extLst>
          </p:cNvPr>
          <p:cNvGrpSpPr/>
          <p:nvPr/>
        </p:nvGrpSpPr>
        <p:grpSpPr>
          <a:xfrm>
            <a:off x="4260015" y="3341784"/>
            <a:ext cx="1699244" cy="1471284"/>
            <a:chOff x="4681945" y="3439325"/>
            <a:chExt cx="1788167" cy="177652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232B78F-EA36-46EF-A6D1-CBD0CA67E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8" t="7469" r="10601"/>
            <a:stretch/>
          </p:blipFill>
          <p:spPr>
            <a:xfrm>
              <a:off x="4681945" y="3851387"/>
              <a:ext cx="1788167" cy="136445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9FF801-4212-4365-B942-62AC49F81495}"/>
                </a:ext>
              </a:extLst>
            </p:cNvPr>
            <p:cNvSpPr txBox="1"/>
            <p:nvPr/>
          </p:nvSpPr>
          <p:spPr>
            <a:xfrm flipH="1">
              <a:off x="5130002" y="3439325"/>
              <a:ext cx="1149376" cy="48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mướp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CC71D71-6FAA-4297-B39C-84625CB34E21}"/>
              </a:ext>
            </a:extLst>
          </p:cNvPr>
          <p:cNvGrpSpPr/>
          <p:nvPr/>
        </p:nvGrpSpPr>
        <p:grpSpPr>
          <a:xfrm>
            <a:off x="5725842" y="3348675"/>
            <a:ext cx="1978004" cy="1464392"/>
            <a:chOff x="5765017" y="3423413"/>
            <a:chExt cx="2046687" cy="1714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D81BCD8-2725-47E1-BCBF-AD1FF0F1A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017" y="3773873"/>
              <a:ext cx="2046687" cy="136445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C8DEE3-3C56-4B96-A622-E3105960F5A3}"/>
                </a:ext>
              </a:extLst>
            </p:cNvPr>
            <p:cNvSpPr txBox="1"/>
            <p:nvPr/>
          </p:nvSpPr>
          <p:spPr>
            <a:xfrm flipH="1">
              <a:off x="6244378" y="3423413"/>
              <a:ext cx="1100035" cy="468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trứng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27046B-1800-4FE3-ADEE-F72CC8B5D439}"/>
              </a:ext>
            </a:extLst>
          </p:cNvPr>
          <p:cNvGrpSpPr/>
          <p:nvPr/>
        </p:nvGrpSpPr>
        <p:grpSpPr>
          <a:xfrm>
            <a:off x="7646252" y="3379081"/>
            <a:ext cx="1236998" cy="1222109"/>
            <a:chOff x="7679026" y="3466786"/>
            <a:chExt cx="1179701" cy="123256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8FF50FF-A5EB-4E02-945D-F388D556F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026" y="4003577"/>
              <a:ext cx="1113234" cy="69577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C92CEBD-94AD-4D33-85A9-6AA80CCFAFCC}"/>
                </a:ext>
              </a:extLst>
            </p:cNvPr>
            <p:cNvSpPr txBox="1"/>
            <p:nvPr/>
          </p:nvSpPr>
          <p:spPr>
            <a:xfrm flipH="1">
              <a:off x="7736619" y="3466786"/>
              <a:ext cx="1122108" cy="4035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cá ướp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32773CD-97BC-4B89-9B0A-7BE6ECBAF525}"/>
              </a:ext>
            </a:extLst>
          </p:cNvPr>
          <p:cNvSpPr txBox="1"/>
          <p:nvPr/>
        </p:nvSpPr>
        <p:spPr>
          <a:xfrm>
            <a:off x="290372" y="68822"/>
            <a:ext cx="694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 em: Mỗi toa tàu dưới đây chở gì?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1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0988E-6 L -0.9658 -0.00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99" y="-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3.20988E-6 L 0.18576 -0.460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2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0108 L 0.36319 -0.48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3143 -0.501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20035 -0.572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3457E-7 L 0.18386 -0.492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1636 L -0.13594 -0.478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-2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352D5-9459-417C-8D58-0D33F72D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678"/>
            <a:ext cx="9144000" cy="2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8" y="1250250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506905" y="1893817"/>
            <a:ext cx="413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4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TẬP ĐỌC</a:t>
            </a:r>
            <a:endParaRPr kumimoji="1" lang="zh-CN" altLang="en-US" sz="48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219" y="2724814"/>
            <a:ext cx="6677557" cy="2158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1716018" y="277021"/>
            <a:ext cx="5349470" cy="973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81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ự tích chú Cuội cung trăng (Truyện cổ tích chú Cuội ngồi gốc cây đ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97803" y="76200"/>
            <a:ext cx="5142467" cy="4847091"/>
            <a:chOff x="1897803" y="0"/>
            <a:chExt cx="5142467" cy="4847091"/>
          </a:xfrm>
        </p:grpSpPr>
        <p:pic>
          <p:nvPicPr>
            <p:cNvPr id="1028" name="Picture 4" descr="Sự tích chú Cuội cung trăng (Truyện cổ tích chú Cuội ngồi gốc cây đa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3" t="1" r="-340" b="-1561"/>
            <a:stretch/>
          </p:blipFill>
          <p:spPr bwMode="auto">
            <a:xfrm>
              <a:off x="1897803" y="0"/>
              <a:ext cx="5142467" cy="48470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11550" y="1788206"/>
              <a:ext cx="1233714" cy="217714"/>
            </a:xfrm>
            <a:prstGeom prst="rect">
              <a:avLst/>
            </a:prstGeom>
            <a:solidFill>
              <a:srgbClr val="ECD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45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3317"/>
            <a:ext cx="9144000" cy="394040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56065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957791" y="4178477"/>
            <a:ext cx="983702" cy="664212"/>
          </a:xfrm>
          <a:prstGeom prst="rect">
            <a:avLst/>
          </a:prstGeom>
        </p:spPr>
      </p:pic>
      <p:pic>
        <p:nvPicPr>
          <p:cNvPr id="19" name="图片 2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3" r="58742" b="18357"/>
          <a:stretch/>
        </p:blipFill>
        <p:spPr>
          <a:xfrm>
            <a:off x="-166254" y="2202057"/>
            <a:ext cx="1043390" cy="1507953"/>
          </a:xfrm>
          <a:prstGeom prst="rect">
            <a:avLst/>
          </a:prstGeom>
        </p:spPr>
      </p:pic>
      <p:pic>
        <p:nvPicPr>
          <p:cNvPr id="20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18533" r="15421" b="22828"/>
          <a:stretch/>
        </p:blipFill>
        <p:spPr>
          <a:xfrm>
            <a:off x="864008" y="1485811"/>
            <a:ext cx="1726364" cy="2408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990" y="2202057"/>
            <a:ext cx="135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D63721"/>
                </a:solidFill>
                <a:latin typeface="UTM Avo" panose="02040603050506020204" pitchFamily="18" charset="0"/>
              </a:rPr>
              <a:t>LUYỆN ĐỌC TỪ NGỮ</a:t>
            </a:r>
            <a:endParaRPr lang="en-US" sz="2400" b="1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2479" y="584725"/>
            <a:ext cx="2962971" cy="4270664"/>
          </a:xfrm>
          <a:prstGeom prst="rect">
            <a:avLst/>
          </a:prstGeom>
        </p:spPr>
      </p:pic>
      <p:sp>
        <p:nvSpPr>
          <p:cNvPr id="32" name="圆角矩形 18"/>
          <p:cNvSpPr/>
          <p:nvPr/>
        </p:nvSpPr>
        <p:spPr>
          <a:xfrm>
            <a:off x="3102075" y="415874"/>
            <a:ext cx="2594422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cung trăng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3" name="圆角矩形 18"/>
          <p:cNvSpPr/>
          <p:nvPr/>
        </p:nvSpPr>
        <p:spPr>
          <a:xfrm>
            <a:off x="3109001" y="1035869"/>
            <a:ext cx="2594422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bóng đen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圆角矩形 18"/>
          <p:cNvSpPr/>
          <p:nvPr/>
        </p:nvSpPr>
        <p:spPr>
          <a:xfrm>
            <a:off x="3095145" y="1655864"/>
            <a:ext cx="260827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mặt trăng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6" name="圆角矩形 18"/>
          <p:cNvSpPr/>
          <p:nvPr/>
        </p:nvSpPr>
        <p:spPr>
          <a:xfrm>
            <a:off x="3095145" y="2285403"/>
            <a:ext cx="261520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xưa kia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7" name="圆角矩形 18"/>
          <p:cNvSpPr/>
          <p:nvPr/>
        </p:nvSpPr>
        <p:spPr>
          <a:xfrm>
            <a:off x="3102075" y="2916806"/>
            <a:ext cx="260827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trần gian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8" name="圆角矩形 18"/>
          <p:cNvSpPr/>
          <p:nvPr/>
        </p:nvSpPr>
        <p:spPr>
          <a:xfrm>
            <a:off x="3102075" y="3536801"/>
            <a:ext cx="261520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cuốn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9" name="圆角矩形 18"/>
          <p:cNvSpPr/>
          <p:nvPr/>
        </p:nvSpPr>
        <p:spPr>
          <a:xfrm>
            <a:off x="3071135" y="4156796"/>
            <a:ext cx="264614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buồn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32018" y="4685978"/>
            <a:ext cx="296535" cy="2881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-196805" y="3642176"/>
            <a:ext cx="1367037" cy="754588"/>
          </a:xfrm>
          <a:prstGeom prst="bentConnector3">
            <a:avLst>
              <a:gd name="adj1" fmla="val 10052"/>
            </a:avLst>
          </a:prstGeom>
          <a:ln w="57150">
            <a:solidFill>
              <a:srgbClr val="FCC7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42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8" y="1250250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506906" y="1893817"/>
            <a:ext cx="413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4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THƯ GIÃN</a:t>
            </a:r>
            <a:endParaRPr kumimoji="1" lang="zh-CN" altLang="en-US" sz="48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1897264" y="260073"/>
            <a:ext cx="5349470" cy="97322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220" y="2724815"/>
            <a:ext cx="6677557" cy="215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4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9496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129</Words>
  <Application>Microsoft Office PowerPoint</Application>
  <PresentationFormat>On-screen Show (16:9)</PresentationFormat>
  <Paragraphs>55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inpin heiti</vt:lpstr>
      <vt:lpstr>Times New Roman</vt:lpstr>
      <vt:lpstr>UTM Avo</vt:lpstr>
      <vt:lpstr>2_Office 主题</vt:lpstr>
      <vt:lpstr>Office 主题</vt:lpstr>
      <vt:lpstr>3_Office Theme</vt:lpstr>
      <vt:lpstr>Tuần 18  Ôn tập cuối học kì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Quý Thắng</cp:lastModifiedBy>
  <cp:revision>175</cp:revision>
  <dcterms:created xsi:type="dcterms:W3CDTF">2019-09-27T16:13:17Z</dcterms:created>
  <dcterms:modified xsi:type="dcterms:W3CDTF">2024-12-23T07:23:07Z</dcterms:modified>
</cp:coreProperties>
</file>