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544" r:id="rId2"/>
    <p:sldId id="259" r:id="rId3"/>
    <p:sldId id="319" r:id="rId4"/>
    <p:sldId id="301" r:id="rId5"/>
    <p:sldId id="297" r:id="rId6"/>
    <p:sldId id="302" r:id="rId7"/>
    <p:sldId id="304" r:id="rId8"/>
    <p:sldId id="305" r:id="rId9"/>
    <p:sldId id="335" r:id="rId10"/>
    <p:sldId id="473" r:id="rId11"/>
    <p:sldId id="474" r:id="rId12"/>
    <p:sldId id="315" r:id="rId13"/>
    <p:sldId id="308" r:id="rId14"/>
    <p:sldId id="313" r:id="rId15"/>
    <p:sldId id="336" r:id="rId16"/>
    <p:sldId id="470" r:id="rId17"/>
    <p:sldId id="471" r:id="rId18"/>
    <p:sldId id="327" r:id="rId19"/>
    <p:sldId id="311" r:id="rId20"/>
    <p:sldId id="443" r:id="rId21"/>
    <p:sldId id="445" r:id="rId22"/>
    <p:sldId id="446" r:id="rId23"/>
    <p:sldId id="447" r:id="rId24"/>
    <p:sldId id="314" r:id="rId25"/>
    <p:sldId id="317" r:id="rId26"/>
  </p:sldIdLst>
  <p:sldSz cx="12192000" cy="6858000"/>
  <p:notesSz cx="6858000" cy="9144000"/>
  <p:embeddedFontLst>
    <p:embeddedFont>
      <p:font typeface="HP001 4 hàng" panose="020B0603050302020204" pitchFamily="34" charset="0"/>
      <p:regular r:id="rId28"/>
      <p:bold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0AAF-72BB-44AC-9D9C-FDEF8D1A0035}" type="datetimeFigureOut">
              <a:rPr lang="en-US" smtClean="0"/>
              <a:t>22-Feb-24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954D-6007-4663-A746-70C5BCDB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69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26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00EF30-4683-4334-9C43-EA4C5FDC7564}"/>
              </a:ext>
            </a:extLst>
          </p:cNvPr>
          <p:cNvSpPr/>
          <p:nvPr userDrawn="1"/>
        </p:nvSpPr>
        <p:spPr>
          <a:xfrm>
            <a:off x="11118365" y="21565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75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69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3455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02978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22-Feb-24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F7EA2-9DB4-4705-A23D-AA6E0310A6D7}"/>
              </a:ext>
            </a:extLst>
          </p:cNvPr>
          <p:cNvGrpSpPr/>
          <p:nvPr userDrawn="1"/>
        </p:nvGrpSpPr>
        <p:grpSpPr>
          <a:xfrm>
            <a:off x="-261256" y="-159657"/>
            <a:ext cx="12569370" cy="7141028"/>
            <a:chOff x="-261256" y="-159657"/>
            <a:chExt cx="12569370" cy="7141028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61256" y="-159657"/>
              <a:ext cx="12569370" cy="714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16A90D-6FC6-481D-A0CD-277E1B23E28E}"/>
                </a:ext>
              </a:extLst>
            </p:cNvPr>
            <p:cNvSpPr/>
            <p:nvPr userDrawn="1"/>
          </p:nvSpPr>
          <p:spPr>
            <a:xfrm>
              <a:off x="10907349" y="136525"/>
              <a:ext cx="1284651" cy="1284651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6262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5DDABF-385D-44B1-B002-F55458EFC9AB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49" r:id="rId6"/>
    <p:sldLayoutId id="2147483650" r:id="rId7"/>
    <p:sldLayoutId id="2147483655" r:id="rId8"/>
    <p:sldLayoutId id="2147483687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18067" y="1648606"/>
            <a:ext cx="875592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120, 121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9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1BF2A-C4E5-4EDB-9FB9-185B98CD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" y="602896"/>
            <a:ext cx="12140680" cy="58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184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7CA117-BDCC-4F78-B4D1-445F68545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07" y="558397"/>
            <a:ext cx="11492088" cy="60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877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310ed248e4ce1690f01369433bfbc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42"/>
            <a:ext cx="12192000" cy="6419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2737" y="2705725"/>
            <a:ext cx="6746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32BF9-0324-4BFC-A747-4BF66C6B8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8" y="969407"/>
            <a:ext cx="10746074" cy="2459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783B5C-070F-4209-95CC-C4885DB72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8" y="3508571"/>
            <a:ext cx="7950131" cy="23467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3884"/>
            <a:ext cx="4596720" cy="5558971"/>
          </a:xfrm>
          <a:prstGeom prst="rect">
            <a:avLst/>
          </a:prstGeom>
        </p:spPr>
      </p:pic>
      <p:pic>
        <p:nvPicPr>
          <p:cNvPr id="3" name="Picture 2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65" y="1111508"/>
            <a:ext cx="3995734" cy="555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07885"/>
            <a:ext cx="43826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  <a:cs typeface="Times New Roman" pitchFamily="18" charset="0"/>
              </a:rPr>
              <a:t>- </a:t>
            </a:r>
            <a:r>
              <a:rPr lang="vi-VN" sz="2600" dirty="0">
                <a:latin typeface="+mj-lt"/>
                <a:cs typeface="Times New Roman" pitchFamily="18" charset="0"/>
              </a:rPr>
              <a:t>Độ cao 2 </a:t>
            </a:r>
            <a:r>
              <a:rPr lang="en-US" sz="2600" dirty="0">
                <a:latin typeface="+mj-lt"/>
                <a:cs typeface="Times New Roman" pitchFamily="18" charset="0"/>
              </a:rPr>
              <a:t>ô </a:t>
            </a:r>
            <a:r>
              <a:rPr lang="vi-VN" sz="2600" dirty="0">
                <a:latin typeface="+mj-lt"/>
                <a:cs typeface="Times New Roman" pitchFamily="18" charset="0"/>
              </a:rPr>
              <a:t>li là </a:t>
            </a:r>
            <a:r>
              <a:rPr lang="en-US" sz="2600" dirty="0" err="1">
                <a:latin typeface="+mj-lt"/>
                <a:cs typeface="Times New Roman" pitchFamily="18" charset="0"/>
              </a:rPr>
              <a:t>các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vi-VN" sz="2600" dirty="0">
                <a:latin typeface="+mj-lt"/>
                <a:cs typeface="Times New Roman" pitchFamily="18" charset="0"/>
              </a:rPr>
              <a:t>chữ</a:t>
            </a:r>
            <a:r>
              <a:rPr lang="en-US" sz="2600" dirty="0">
                <a:latin typeface="+mj-lt"/>
                <a:cs typeface="Times New Roman" pitchFamily="18" charset="0"/>
              </a:rPr>
              <a:t>:</a:t>
            </a:r>
            <a:r>
              <a:rPr lang="vi-VN" sz="2600" dirty="0">
                <a:latin typeface="+mj-lt"/>
                <a:cs typeface="Times New Roman" pitchFamily="18" charset="0"/>
              </a:rPr>
              <a:t> </a:t>
            </a:r>
            <a:endParaRPr lang="en-US" sz="2600" dirty="0">
              <a:latin typeface="+mj-lt"/>
              <a:cs typeface="Times New Roman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u, â, n, ư, ơ,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s, a, x</a:t>
            </a:r>
            <a:endParaRPr lang="en-US" sz="4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2636" y="3240873"/>
            <a:ext cx="3705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Times New Roman" pitchFamily="18" charset="0"/>
              </a:rPr>
              <a:t>-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vi-VN" sz="3100" dirty="0">
                <a:latin typeface="+mj-lt"/>
                <a:cs typeface="Times New Roman" pitchFamily="18" charset="0"/>
              </a:rPr>
              <a:t>Độ </a:t>
            </a:r>
            <a:r>
              <a:rPr lang="vi-VN" sz="3100">
                <a:latin typeface="+mj-lt"/>
                <a:cs typeface="Times New Roman" pitchFamily="18" charset="0"/>
              </a:rPr>
              <a:t>cao 3</a:t>
            </a:r>
            <a:r>
              <a:rPr lang="en-US" sz="3100">
                <a:latin typeface="+mj-lt"/>
                <a:cs typeface="Times New Roman" pitchFamily="18" charset="0"/>
              </a:rPr>
              <a:t> ô</a:t>
            </a:r>
            <a:r>
              <a:rPr lang="vi-VN" sz="3100">
                <a:latin typeface="+mj-lt"/>
                <a:cs typeface="Times New Roman" pitchFamily="18" charset="0"/>
              </a:rPr>
              <a:t> li là</a:t>
            </a:r>
            <a:r>
              <a:rPr lang="en-US" sz="3100">
                <a:latin typeface="+mj-lt"/>
                <a:cs typeface="Times New Roman" pitchFamily="18" charset="0"/>
              </a:rPr>
              <a:t> </a:t>
            </a:r>
            <a:r>
              <a:rPr lang="vi-VN" sz="3100">
                <a:latin typeface="+mj-lt"/>
                <a:cs typeface="Times New Roman" pitchFamily="18" charset="0"/>
              </a:rPr>
              <a:t>chữ</a:t>
            </a:r>
            <a:r>
              <a:rPr lang="en-US" sz="3100" dirty="0">
                <a:latin typeface="+mj-lt"/>
                <a:cs typeface="Times New Roman" pitchFamily="18" charset="0"/>
              </a:rPr>
              <a:t>: </a:t>
            </a:r>
            <a:r>
              <a:rPr lang="vi-VN" sz="3100" dirty="0">
                <a:latin typeface="+mj-lt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</a:t>
            </a:r>
            <a:endParaRPr lang="vi-VN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 descr="3cf8adb12397c1ba57b3635ea431ad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227" y="1111508"/>
            <a:ext cx="4158342" cy="5558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9883" y="3207885"/>
            <a:ext cx="34253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j-lt"/>
                <a:cs typeface="Times New Roman" pitchFamily="18" charset="0"/>
              </a:rPr>
              <a:t>- </a:t>
            </a:r>
            <a:r>
              <a:rPr lang="vi-VN" sz="3100" dirty="0">
                <a:latin typeface="+mj-lt"/>
                <a:cs typeface="Times New Roman" pitchFamily="18" charset="0"/>
              </a:rPr>
              <a:t>Độ cao 5 </a:t>
            </a:r>
            <a:r>
              <a:rPr lang="en-US" sz="3100" dirty="0">
                <a:latin typeface="+mj-lt"/>
                <a:cs typeface="Times New Roman" pitchFamily="18" charset="0"/>
              </a:rPr>
              <a:t>ô </a:t>
            </a:r>
            <a:r>
              <a:rPr lang="vi-VN" sz="3100" dirty="0">
                <a:latin typeface="+mj-lt"/>
                <a:cs typeface="Times New Roman" pitchFamily="18" charset="0"/>
              </a:rPr>
              <a:t>li là </a:t>
            </a:r>
            <a:r>
              <a:rPr lang="en-US" sz="3100" dirty="0" err="1">
                <a:latin typeface="+mj-lt"/>
                <a:cs typeface="Times New Roman" pitchFamily="18" charset="0"/>
              </a:rPr>
              <a:t>các</a:t>
            </a:r>
            <a:r>
              <a:rPr lang="en-US" sz="3100" dirty="0">
                <a:latin typeface="+mj-lt"/>
                <a:cs typeface="Times New Roman" pitchFamily="18" charset="0"/>
              </a:rPr>
              <a:t> </a:t>
            </a:r>
            <a:r>
              <a:rPr lang="vi-VN" sz="3100" dirty="0">
                <a:latin typeface="+mj-lt"/>
                <a:cs typeface="Times New Roman" pitchFamily="18" charset="0"/>
              </a:rPr>
              <a:t>chữ</a:t>
            </a:r>
            <a:r>
              <a:rPr lang="en-US" sz="3100" dirty="0">
                <a:latin typeface="+mj-lt"/>
                <a:cs typeface="Times New Roman" pitchFamily="18" charset="0"/>
              </a:rPr>
              <a:t>:</a:t>
            </a:r>
            <a:r>
              <a:rPr lang="vi-VN" sz="3100" dirty="0">
                <a:latin typeface="+mj-lt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h, g</a:t>
            </a:r>
            <a:endParaRPr lang="vi-VN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7651" y="646102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</a:rPr>
              <a:t>VIẾT BẢNG CON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00216-939E-438B-A992-CF316AF5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1809335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A626B-997E-4556-8B77-8C6113EB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515949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CEEDB-9E4D-4427-881D-E7E33C169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1809335"/>
            <a:ext cx="6421702" cy="40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B68AA-1ACD-4AA9-BE88-03BD0B6E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86" y="346031"/>
            <a:ext cx="12670972" cy="70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533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E1A797-C3F9-45FE-A2E8-AC78D426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8" y="551542"/>
            <a:ext cx="120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688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409047" y="424028"/>
            <a:ext cx="6421603" cy="63843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77630" y="2915809"/>
            <a:ext cx="4374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rgbClr val="FF0000"/>
                </a:solidFill>
                <a:cs typeface="+mn-ea"/>
                <a:sym typeface="+mn-lt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6609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290"/>
            <a:ext cx="12192000" cy="64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5246" y="3598341"/>
            <a:ext cx="6420410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80" y="509444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-20906" y="574058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125E-6 -1.48148E-6 L -0.25 -1.48148E-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232832" y="749509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298526" y="280296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:a16="http://schemas.microsoft.com/office/drawing/2014/main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:a16="http://schemas.microsoft.com/office/drawing/2014/main" id="{90CB09B6-F122-4EA7-AED8-1116E9C62C24}"/>
              </a:ext>
            </a:extLst>
          </p:cNvPr>
          <p:cNvSpPr/>
          <p:nvPr/>
        </p:nvSpPr>
        <p:spPr>
          <a:xfrm>
            <a:off x="3643588" y="1523029"/>
            <a:ext cx="5440451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LUYỆN VIẾT VỞ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(Chữ cỡ vừa)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45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库_图片 6">
            <a:extLst>
              <a:ext uri="{FF2B5EF4-FFF2-40B4-BE49-F238E27FC236}">
                <a16:creationId xmlns:a16="http://schemas.microsoft.com/office/drawing/2014/main" id="{D752A238-C2DA-4CFF-ABFA-447743F704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10" y="73281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id="{6E70CCF6-9CC6-43A1-A461-A1C68710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35" y="2063899"/>
            <a:ext cx="1607464" cy="4168998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C1F712D0-2E71-4485-8254-6DA8B5B6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190764"/>
            <a:ext cx="2638002" cy="5235304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E0982AC1-79A8-413F-942A-E91CC963A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42550"/>
            <a:ext cx="1445829" cy="1688125"/>
          </a:xfrm>
          <a:prstGeom prst="rect">
            <a:avLst/>
          </a:prstGeom>
        </p:spPr>
      </p:pic>
      <p:pic>
        <p:nvPicPr>
          <p:cNvPr id="13" name="图片 38">
            <a:extLst>
              <a:ext uri="{FF2B5EF4-FFF2-40B4-BE49-F238E27FC236}">
                <a16:creationId xmlns:a16="http://schemas.microsoft.com/office/drawing/2014/main" id="{3466E525-FD07-4D81-BC1D-CCFCF6B242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478408" y="497249"/>
            <a:ext cx="1072664" cy="146256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87B1F0E0-D45E-488C-B3C5-8B256439F6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6"/>
          <a:stretch/>
        </p:blipFill>
        <p:spPr>
          <a:xfrm>
            <a:off x="6696297" y="1478795"/>
            <a:ext cx="3709549" cy="4732974"/>
          </a:xfrm>
          <a:prstGeom prst="rect">
            <a:avLst/>
          </a:prstGeom>
        </p:spPr>
      </p:pic>
      <p:grpSp>
        <p:nvGrpSpPr>
          <p:cNvPr id="7" name="组合 2">
            <a:extLst>
              <a:ext uri="{FF2B5EF4-FFF2-40B4-BE49-F238E27FC236}">
                <a16:creationId xmlns:a16="http://schemas.microsoft.com/office/drawing/2014/main" id="{A7AE0381-B9F1-45B3-A1C7-376FCAB77FD2}"/>
              </a:ext>
            </a:extLst>
          </p:cNvPr>
          <p:cNvGrpSpPr/>
          <p:nvPr/>
        </p:nvGrpSpPr>
        <p:grpSpPr>
          <a:xfrm>
            <a:off x="0" y="3948758"/>
            <a:ext cx="12193676" cy="2486426"/>
            <a:chOff x="-175847" y="4352544"/>
            <a:chExt cx="12367847" cy="2505456"/>
          </a:xfrm>
        </p:grpSpPr>
        <p:pic>
          <p:nvPicPr>
            <p:cNvPr id="8" name="图片 3">
              <a:extLst>
                <a:ext uri="{FF2B5EF4-FFF2-40B4-BE49-F238E27FC236}">
                  <a16:creationId xmlns:a16="http://schemas.microsoft.com/office/drawing/2014/main" id="{04DD59F0-5C20-4144-A0A3-9D3BF1644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E096FEFA-6F68-4ADE-9D5D-DD7495126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原创设计师QQ：178119980 喵小姐">
            <a:extLst>
              <a:ext uri="{FF2B5EF4-FFF2-40B4-BE49-F238E27FC236}">
                <a16:creationId xmlns:a16="http://schemas.microsoft.com/office/drawing/2014/main" id="{9EFDE926-3307-419D-AB42-C0445F77D1DB}"/>
              </a:ext>
            </a:extLst>
          </p:cNvPr>
          <p:cNvSpPr/>
          <p:nvPr/>
        </p:nvSpPr>
        <p:spPr>
          <a:xfrm>
            <a:off x="3238963" y="1141644"/>
            <a:ext cx="3189323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5F360E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VIẾT CHỮ CỠ NHỎ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F360E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37">
            <a:extLst>
              <a:ext uri="{FF2B5EF4-FFF2-40B4-BE49-F238E27FC236}">
                <a16:creationId xmlns:a16="http://schemas.microsoft.com/office/drawing/2014/main" id="{C5CC5358-B5F5-45DD-B561-1BBC10D9AB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>
            <a:extLst>
              <a:ext uri="{FF2B5EF4-FFF2-40B4-BE49-F238E27FC236}">
                <a16:creationId xmlns:a16="http://schemas.microsoft.com/office/drawing/2014/main" id="{7833E063-7C0E-4D96-84CC-1CA0930F1D4F}"/>
              </a:ext>
            </a:extLst>
          </p:cNvPr>
          <p:cNvGrpSpPr/>
          <p:nvPr/>
        </p:nvGrpSpPr>
        <p:grpSpPr>
          <a:xfrm>
            <a:off x="4287758" y="671882"/>
            <a:ext cx="3885949" cy="905983"/>
            <a:chOff x="1936535" y="3935752"/>
            <a:chExt cx="8318930" cy="2056864"/>
          </a:xfrm>
        </p:grpSpPr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id="{84294525-5889-49F8-8E6B-010272129644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:a16="http://schemas.microsoft.com/office/drawing/2014/main" id="{408C7E01-D4A6-4D2B-9CDB-DD091E6221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4AE041-9A77-486E-93E8-9235D28DD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71918" y="14591"/>
            <a:ext cx="3479404" cy="635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85233F-1128-4A66-BB85-FD5EBD3DFC09}"/>
              </a:ext>
            </a:extLst>
          </p:cNvPr>
          <p:cNvSpPr txBox="1"/>
          <p:nvPr/>
        </p:nvSpPr>
        <p:spPr>
          <a:xfrm flipH="1">
            <a:off x="4614641" y="741157"/>
            <a:ext cx="323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88FB3-2DB1-4DAB-9F45-9B740E38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t="9167" r="30263" b="40032"/>
          <a:stretch/>
        </p:blipFill>
        <p:spPr>
          <a:xfrm>
            <a:off x="792630" y="1845481"/>
            <a:ext cx="10769894" cy="45553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30C930-6DCB-4544-8022-FF580EF0E1FB}"/>
              </a:ext>
            </a:extLst>
          </p:cNvPr>
          <p:cNvSpPr txBox="1"/>
          <p:nvPr/>
        </p:nvSpPr>
        <p:spPr>
          <a:xfrm>
            <a:off x="1679279" y="2334700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tóc xoăn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E883E-2B46-483C-B490-507571DA9AA2}"/>
              </a:ext>
            </a:extLst>
          </p:cNvPr>
          <p:cNvSpPr txBox="1"/>
          <p:nvPr/>
        </p:nvSpPr>
        <p:spPr>
          <a:xfrm>
            <a:off x="1644329" y="3222399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chỗ ngoặt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22C6F-3E1C-44AF-B10A-3596816B206A}"/>
              </a:ext>
            </a:extLst>
          </p:cNvPr>
          <p:cNvSpPr txBox="1"/>
          <p:nvPr/>
        </p:nvSpPr>
        <p:spPr>
          <a:xfrm>
            <a:off x="1559279" y="4117313"/>
            <a:ext cx="3831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huân chương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9CBF1-FA31-4646-BD3F-EAD805EB333C}"/>
              </a:ext>
            </a:extLst>
          </p:cNvPr>
          <p:cNvSpPr txBox="1"/>
          <p:nvPr/>
        </p:nvSpPr>
        <p:spPr>
          <a:xfrm>
            <a:off x="1654962" y="4999296"/>
            <a:ext cx="3009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</a:rPr>
              <a:t>sản xuất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D5E562-1FA1-4856-A1CF-3583FF4E2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1" b="8512"/>
          <a:stretch/>
        </p:blipFill>
        <p:spPr>
          <a:xfrm>
            <a:off x="1232832" y="749509"/>
            <a:ext cx="10475843" cy="5586890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id="{7B46313E-BC8E-4D15-BDFC-5AF6D53F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7298526" y="280296"/>
            <a:ext cx="1072664" cy="1462568"/>
          </a:xfrm>
          <a:prstGeom prst="rect">
            <a:avLst/>
          </a:prstGeom>
        </p:spPr>
      </p:pic>
      <p:pic>
        <p:nvPicPr>
          <p:cNvPr id="17" name="图片 37">
            <a:extLst>
              <a:ext uri="{FF2B5EF4-FFF2-40B4-BE49-F238E27FC236}">
                <a16:creationId xmlns:a16="http://schemas.microsoft.com/office/drawing/2014/main" id="{13CCD10C-3F9A-48A6-BDFA-A604CEFAE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302044" y="-32401"/>
            <a:ext cx="1445829" cy="1688125"/>
          </a:xfrm>
          <a:prstGeom prst="rect">
            <a:avLst/>
          </a:prstGeom>
        </p:spPr>
      </p:pic>
      <p:sp>
        <p:nvSpPr>
          <p:cNvPr id="18" name="原创设计师QQ：178119980 喵小姐">
            <a:extLst>
              <a:ext uri="{FF2B5EF4-FFF2-40B4-BE49-F238E27FC236}">
                <a16:creationId xmlns:a16="http://schemas.microsoft.com/office/drawing/2014/main" id="{90CB09B6-F122-4EA7-AED8-1116E9C62C24}"/>
              </a:ext>
            </a:extLst>
          </p:cNvPr>
          <p:cNvSpPr/>
          <p:nvPr/>
        </p:nvSpPr>
        <p:spPr>
          <a:xfrm>
            <a:off x="3643588" y="1523029"/>
            <a:ext cx="5440451" cy="19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LUYỆN VIẾT VỞ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dirty="0">
                <a:solidFill>
                  <a:schemeClr val="bg1"/>
                </a:solidFill>
                <a:latin typeface="UTM Avo" panose="02040603050506020204" pitchFamily="18" charset="0"/>
                <a:ea typeface="宋体" panose="02010600030101010101" pitchFamily="2" charset="-122"/>
              </a:rPr>
              <a:t>(Chữ cỡ nhỏ)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31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825672" y="611024"/>
            <a:ext cx="5920125" cy="3084283"/>
          </a:xfrm>
          <a:prstGeom prst="cloudCallout">
            <a:avLst>
              <a:gd name="adj1" fmla="val -51883"/>
              <a:gd name="adj2" fmla="val 615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UTM Avo" panose="02040603050506020204" pitchFamily="18" charset="0"/>
              </a:rPr>
              <a:t>  DẶN DÒ</a:t>
            </a: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0604" y="3110537"/>
            <a:ext cx="9144000" cy="90011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333" y="2526194"/>
            <a:ext cx="2119671" cy="3156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38" y="1988921"/>
            <a:ext cx="2554852" cy="406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016">
            <a:off x="3250332" y="65587"/>
            <a:ext cx="6478120" cy="6440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53238" y="2541417"/>
            <a:ext cx="4485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rgbClr val="FF0000"/>
                </a:solidFill>
                <a:cs typeface="+mn-ea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870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a8a2bb0c8b511c2e0d72efe9a4e8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6" y="960140"/>
            <a:ext cx="5780709" cy="5805715"/>
          </a:xfrm>
          <a:prstGeom prst="rect">
            <a:avLst/>
          </a:prstGeom>
        </p:spPr>
      </p:pic>
      <p:pic>
        <p:nvPicPr>
          <p:cNvPr id="3" name="Picture 2" descr="97a8a2bb0c8b511c2e0d72efe9a4e8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201" y="960140"/>
            <a:ext cx="6298799" cy="5805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865" y="2877649"/>
            <a:ext cx="195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oăn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210" y="5871383"/>
            <a:ext cx="225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tóc xoăn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019" y="2877649"/>
            <a:ext cx="195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oăt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9667" y="5840605"/>
            <a:ext cx="250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chỗ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ngoặt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5165" y="2911451"/>
            <a:ext cx="195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uân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4166" y="5863183"/>
            <a:ext cx="293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huân chương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9231" y="2899080"/>
            <a:ext cx="195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uât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4601" y="5854974"/>
            <a:ext cx="2728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sản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xuất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538"/>
            <a:ext cx="12192000" cy="6428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519" y="1320252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370" y="1923262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7710" y="2580013"/>
            <a:ext cx="1180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47: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oăn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oăt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uân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uât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22135-4D2D-4589-849F-371823BE31BC}"/>
              </a:ext>
            </a:extLst>
          </p:cNvPr>
          <p:cNvSpPr txBox="1"/>
          <p:nvPr/>
        </p:nvSpPr>
        <p:spPr>
          <a:xfrm>
            <a:off x="72570" y="3236764"/>
            <a:ext cx="1180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tóc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xoăn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chỗ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ngoặt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huân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chương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sản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xuất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pt-bang-d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277"/>
            <a:ext cx="12192000" cy="6391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8485" y="2655186"/>
            <a:ext cx="7786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687" y="520961"/>
            <a:ext cx="2762913" cy="2857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8" y="2271713"/>
            <a:ext cx="10629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160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3084" y="1090168"/>
            <a:ext cx="39089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solidFill>
                  <a:schemeClr val="bg1"/>
                </a:solidFill>
                <a:latin typeface="HP001 4 hàng" pitchFamily="34" charset="0"/>
              </a:rPr>
              <a:t>oăm</a:t>
            </a:r>
            <a:r>
              <a:rPr lang="vi-VN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1632" y="4056419"/>
            <a:ext cx="58202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huông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6460" y="4093356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đuốc</a:t>
            </a:r>
            <a:r>
              <a:rPr lang="vi-VN" dirty="0">
                <a:latin typeface="HP001 4 hàng" pitchFamily="34" charset="0"/>
              </a:rPr>
              <a:t> </a:t>
            </a:r>
            <a:endParaRPr lang="en-US" dirty="0">
              <a:latin typeface="HP001 4 hàng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83F47-ED30-4B4A-80BE-9753919FC231}"/>
              </a:ext>
            </a:extLst>
          </p:cNvPr>
          <p:cNvSpPr txBox="1"/>
          <p:nvPr/>
        </p:nvSpPr>
        <p:spPr>
          <a:xfrm>
            <a:off x="1464318" y="4093356"/>
            <a:ext cx="58202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chemeClr val="bg1"/>
                </a:solidFill>
                <a:latin typeface="HP001 4 hàng" pitchFamily="34" charset="0"/>
              </a:rPr>
              <a:t>c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BD5102-6E65-459E-BF02-097896B2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4" y="651641"/>
            <a:ext cx="11559022" cy="62063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d30d46445ddc5dfbe1f6850020f51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206"/>
            <a:ext cx="12192000" cy="6457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2505" y="1379998"/>
            <a:ext cx="80394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4000">
                <a:latin typeface="+mj-lt"/>
                <a:cs typeface="Times New Roman" pitchFamily="18" charset="0"/>
              </a:rPr>
              <a:t>Độ cao 2</a:t>
            </a:r>
            <a:r>
              <a:rPr lang="en-US" sz="4000">
                <a:latin typeface="+mj-lt"/>
                <a:cs typeface="Times New Roman" pitchFamily="18" charset="0"/>
              </a:rPr>
              <a:t> ô</a:t>
            </a:r>
            <a:r>
              <a:rPr lang="vi-VN" sz="4000">
                <a:latin typeface="+mj-lt"/>
                <a:cs typeface="Times New Roman" pitchFamily="18" charset="0"/>
              </a:rPr>
              <a:t> </a:t>
            </a:r>
            <a:r>
              <a:rPr lang="vi-VN" sz="4000" dirty="0">
                <a:latin typeface="+mj-lt"/>
                <a:cs typeface="Times New Roman" pitchFamily="18" charset="0"/>
              </a:rPr>
              <a:t>li </a:t>
            </a:r>
            <a:r>
              <a:rPr lang="vi-VN" sz="4000">
                <a:latin typeface="+mj-lt"/>
                <a:cs typeface="Times New Roman" pitchFamily="18" charset="0"/>
              </a:rPr>
              <a:t>là </a:t>
            </a:r>
            <a:r>
              <a:rPr lang="en-US" sz="4000">
                <a:latin typeface="+mj-lt"/>
                <a:cs typeface="Times New Roman" pitchFamily="18" charset="0"/>
              </a:rPr>
              <a:t>các</a:t>
            </a:r>
            <a:r>
              <a:rPr lang="vi-VN" sz="4000">
                <a:latin typeface="+mj-lt"/>
                <a:cs typeface="Times New Roman" pitchFamily="18" charset="0"/>
              </a:rPr>
              <a:t> </a:t>
            </a:r>
            <a:r>
              <a:rPr lang="vi-VN" sz="4000" dirty="0">
                <a:latin typeface="+mj-lt"/>
                <a:cs typeface="Times New Roman" pitchFamily="18" charset="0"/>
              </a:rPr>
              <a:t>chữ</a:t>
            </a:r>
            <a:r>
              <a:rPr lang="en-US" sz="4400">
                <a:latin typeface="+mj-lt"/>
                <a:cs typeface="Times New Roman" pitchFamily="18" charset="0"/>
              </a:rPr>
              <a:t>:</a:t>
            </a:r>
            <a:r>
              <a:rPr lang="vi-VN" sz="4400">
                <a:latin typeface="+mj-lt"/>
                <a:cs typeface="Times New Roman" pitchFamily="18" charset="0"/>
              </a:rPr>
              <a:t> </a:t>
            </a:r>
            <a:endParaRPr lang="en-US" sz="4400">
              <a:latin typeface="+mj-lt"/>
              <a:cs typeface="Times New Roman" pitchFamily="18" charset="0"/>
            </a:endParaRPr>
          </a:p>
          <a:p>
            <a:r>
              <a:rPr lang="en-US" sz="4400" b="1">
                <a:latin typeface="+mj-lt"/>
                <a:cs typeface="Times New Roman" pitchFamily="18" charset="0"/>
              </a:rPr>
              <a:t>         </a:t>
            </a:r>
            <a:r>
              <a:rPr lang="en-US" sz="54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o, ă, n, c, x, ô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103" y="4153667"/>
            <a:ext cx="70249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600"/>
              </a:lnSpc>
              <a:buFontTx/>
              <a:buChar char="-"/>
            </a:pPr>
            <a:r>
              <a:rPr lang="vi-VN" sz="4000">
                <a:latin typeface="+mj-lt"/>
                <a:cs typeface="Times New Roman" pitchFamily="18" charset="0"/>
              </a:rPr>
              <a:t>Độ cao 5</a:t>
            </a:r>
            <a:r>
              <a:rPr lang="en-US" sz="4000">
                <a:latin typeface="+mj-lt"/>
                <a:cs typeface="Times New Roman" pitchFamily="18" charset="0"/>
              </a:rPr>
              <a:t> ô</a:t>
            </a:r>
            <a:r>
              <a:rPr lang="vi-VN" sz="4000">
                <a:latin typeface="+mj-lt"/>
                <a:cs typeface="Times New Roman" pitchFamily="18" charset="0"/>
              </a:rPr>
              <a:t> </a:t>
            </a:r>
            <a:r>
              <a:rPr lang="vi-VN" sz="4000" dirty="0">
                <a:latin typeface="+mj-lt"/>
                <a:cs typeface="Times New Roman" pitchFamily="18" charset="0"/>
              </a:rPr>
              <a:t>li là </a:t>
            </a:r>
            <a:r>
              <a:rPr lang="en-US" sz="4000" err="1">
                <a:latin typeface="+mj-lt"/>
                <a:cs typeface="Times New Roman" pitchFamily="18" charset="0"/>
              </a:rPr>
              <a:t>các</a:t>
            </a:r>
            <a:r>
              <a:rPr lang="en-US" sz="4000">
                <a:latin typeface="+mj-lt"/>
                <a:cs typeface="Times New Roman" pitchFamily="18" charset="0"/>
              </a:rPr>
              <a:t> </a:t>
            </a:r>
            <a:r>
              <a:rPr lang="vi-VN" sz="4000">
                <a:latin typeface="+mj-lt"/>
                <a:cs typeface="Times New Roman" pitchFamily="18" charset="0"/>
              </a:rPr>
              <a:t>chữ</a:t>
            </a:r>
            <a:r>
              <a:rPr lang="en-US" sz="4000">
                <a:latin typeface="+mj-lt"/>
                <a:cs typeface="Times New Roman" pitchFamily="18" charset="0"/>
              </a:rPr>
              <a:t>:</a:t>
            </a:r>
          </a:p>
          <a:p>
            <a:pPr algn="ctr">
              <a:lnSpc>
                <a:spcPts val="6600"/>
              </a:lnSpc>
            </a:pPr>
            <a:r>
              <a:rPr lang="en-US" sz="54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g, h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25A6F-F78B-4509-BDA9-13704FA34314}"/>
              </a:ext>
            </a:extLst>
          </p:cNvPr>
          <p:cNvSpPr txBox="1"/>
          <p:nvPr/>
        </p:nvSpPr>
        <p:spPr>
          <a:xfrm>
            <a:off x="4254103" y="2954235"/>
            <a:ext cx="803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4000" dirty="0">
                <a:latin typeface="+mj-lt"/>
                <a:cs typeface="Times New Roman" pitchFamily="18" charset="0"/>
              </a:rPr>
              <a:t>Độ cao </a:t>
            </a:r>
            <a:r>
              <a:rPr lang="en-US" sz="4000" dirty="0">
                <a:latin typeface="+mj-lt"/>
                <a:cs typeface="Times New Roman" pitchFamily="18" charset="0"/>
              </a:rPr>
              <a:t>3 ô</a:t>
            </a:r>
            <a:r>
              <a:rPr lang="vi-VN" sz="4000" dirty="0">
                <a:latin typeface="+mj-lt"/>
                <a:cs typeface="Times New Roman" pitchFamily="18" charset="0"/>
              </a:rPr>
              <a:t> li là chữ</a:t>
            </a:r>
            <a:r>
              <a:rPr lang="en-US" sz="4400" dirty="0">
                <a:latin typeface="+mj-lt"/>
                <a:cs typeface="Times New Roman" pitchFamily="18" charset="0"/>
              </a:rPr>
              <a:t>:</a:t>
            </a:r>
            <a:r>
              <a:rPr lang="vi-VN" sz="4400" dirty="0">
                <a:latin typeface="+mj-lt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7651" y="646102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</a:rPr>
              <a:t>VIẾT BẢNG CON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00216-939E-438B-A992-CF316AF5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1809335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A626B-997E-4556-8B77-8C6113EB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515949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CEEDB-9E4D-4427-881D-E7E33C169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1809335"/>
            <a:ext cx="6421702" cy="40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9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209</Words>
  <Application>Microsoft Office PowerPoint</Application>
  <PresentationFormat>Widescreen</PresentationFormat>
  <Paragraphs>52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Microsoft YaHei</vt:lpstr>
      <vt:lpstr>Arial</vt:lpstr>
      <vt:lpstr>Calibri</vt:lpstr>
      <vt:lpstr>UTM Avo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75</cp:revision>
  <dcterms:created xsi:type="dcterms:W3CDTF">2021-11-01T08:16:43Z</dcterms:created>
  <dcterms:modified xsi:type="dcterms:W3CDTF">2024-02-22T02:52:35Z</dcterms:modified>
</cp:coreProperties>
</file>