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7" r:id="rId2"/>
    <p:sldId id="256" r:id="rId3"/>
    <p:sldId id="294" r:id="rId4"/>
    <p:sldId id="298" r:id="rId5"/>
    <p:sldId id="286" r:id="rId6"/>
    <p:sldId id="296" r:id="rId7"/>
    <p:sldId id="297" r:id="rId8"/>
    <p:sldId id="295" r:id="rId9"/>
    <p:sldId id="285" r:id="rId10"/>
    <p:sldId id="276" r:id="rId11"/>
    <p:sldId id="277" r:id="rId12"/>
    <p:sldId id="278" r:id="rId13"/>
    <p:sldId id="279" r:id="rId14"/>
  </p:sldIdLst>
  <p:sldSz cx="9144000" cy="5715000" type="screen16x10"/>
  <p:notesSz cx="6858000" cy="9144000"/>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9999"/>
    <a:srgbClr val="FFAEFF"/>
    <a:srgbClr val="FFCCCC"/>
    <a:srgbClr val="0000CC"/>
    <a:srgbClr val="FF5050"/>
    <a:srgbClr val="FF9393"/>
    <a:srgbClr val="2E3B39"/>
    <a:srgbClr val="E9E532"/>
    <a:srgbClr val="EEBD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1" autoAdjust="0"/>
    <p:restoredTop sz="94660"/>
  </p:normalViewPr>
  <p:slideViewPr>
    <p:cSldViewPr snapToGrid="0">
      <p:cViewPr varScale="1">
        <p:scale>
          <a:sx n="72" d="100"/>
          <a:sy n="72" d="100"/>
        </p:scale>
        <p:origin x="1208" y="48"/>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2022/9/18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2022/9/18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2022/9/18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33501"/>
            <a:ext cx="4038600" cy="1821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282158"/>
            <a:ext cx="4038600" cy="1822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34052643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2022/9/18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2022/9/18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2022/9/18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2022/9/18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2022/9/18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2022/9/18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2022/9/18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2022/9/18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2022/9/18</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gif"/><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700" name="Picture 92" descr="Dove-02-jun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54122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54558" y="273316"/>
            <a:ext cx="7358683" cy="52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800" b="1" dirty="0">
                <a:ln>
                  <a:solidFill>
                    <a:srgbClr val="33CC33"/>
                  </a:solidFill>
                </a:ln>
                <a:solidFill>
                  <a:srgbClr val="FF0000"/>
                </a:solidFill>
              </a:rPr>
              <a:t>TRƯỜNG TIỂU HỌC ÁI MỘ B</a:t>
            </a:r>
          </a:p>
        </p:txBody>
      </p:sp>
      <p:sp>
        <p:nvSpPr>
          <p:cNvPr id="68708" name="Text Box 100"/>
          <p:cNvSpPr txBox="1">
            <a:spLocks noChangeArrowheads="1"/>
          </p:cNvSpPr>
          <p:nvPr/>
        </p:nvSpPr>
        <p:spPr bwMode="auto">
          <a:xfrm>
            <a:off x="2714166" y="1656742"/>
            <a:ext cx="4229100" cy="92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5400" b="1" dirty="0">
                <a:solidFill>
                  <a:srgbClr val="FF0000"/>
                </a:solidFill>
                <a:latin typeface="Arial" pitchFamily="34" charset="0"/>
                <a:cs typeface="Arial" pitchFamily="34" charset="0"/>
              </a:rPr>
              <a:t>ĐẠO ĐỨC 1</a:t>
            </a:r>
            <a:endParaRPr lang="vi-VN" sz="5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70198" y="311531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612998" y="311531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95323" y="311531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317598" y="311531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98598" y="311531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55798" y="311531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84598" y="311531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41798" y="311531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65198" y="319151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46198" y="319151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4003398" y="319151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60598" y="319151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917798" y="319151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74998" y="319151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32198" y="319151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89398" y="319151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27398" y="311531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6016" y="3457211"/>
            <a:ext cx="3231873" cy="191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44623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45886" y="1407886"/>
            <a:ext cx="7424058" cy="2496457"/>
          </a:xfrm>
          <a:prstGeom prst="roundRect">
            <a:avLst/>
          </a:prstGeom>
          <a:solidFill>
            <a:srgbClr val="00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9441" y="744173"/>
            <a:ext cx="2300630" cy="523220"/>
          </a:xfrm>
          <a:prstGeom prst="rect">
            <a:avLst/>
          </a:prstGeom>
        </p:spPr>
        <p:txBody>
          <a:bodyPr wrap="none">
            <a:spAutoFit/>
          </a:bodyPr>
          <a:lstStyle/>
          <a:p>
            <a:r>
              <a:rPr lang="en-US" sz="2800" b="1" u="sng" dirty="0">
                <a:solidFill>
                  <a:srgbClr val="FF0000"/>
                </a:solidFill>
                <a:latin typeface="Arial" pitchFamily="34" charset="0"/>
                <a:cs typeface="Arial" pitchFamily="34" charset="0"/>
              </a:rPr>
              <a:t>c. </a:t>
            </a:r>
            <a:r>
              <a:rPr lang="en-US" sz="2800" b="1" u="sng" dirty="0" err="1">
                <a:solidFill>
                  <a:srgbClr val="FF0000"/>
                </a:solidFill>
                <a:latin typeface="Arial" pitchFamily="34" charset="0"/>
                <a:cs typeface="Arial" pitchFamily="34" charset="0"/>
              </a:rPr>
              <a:t>Tự</a:t>
            </a:r>
            <a:r>
              <a:rPr lang="en-US" sz="2800" b="1" u="sng" dirty="0">
                <a:solidFill>
                  <a:srgbClr val="FF0000"/>
                </a:solidFill>
                <a:latin typeface="Arial" pitchFamily="34" charset="0"/>
                <a:cs typeface="Arial" pitchFamily="34" charset="0"/>
              </a:rPr>
              <a:t> </a:t>
            </a:r>
            <a:r>
              <a:rPr lang="en-US" sz="2800" b="1" u="sng" dirty="0" err="1">
                <a:solidFill>
                  <a:srgbClr val="FF0000"/>
                </a:solidFill>
                <a:latin typeface="Arial" pitchFamily="34" charset="0"/>
                <a:cs typeface="Arial" pitchFamily="34" charset="0"/>
              </a:rPr>
              <a:t>liên</a:t>
            </a:r>
            <a:r>
              <a:rPr lang="en-US" sz="2800" b="1" u="sng" dirty="0">
                <a:solidFill>
                  <a:srgbClr val="FF0000"/>
                </a:solidFill>
                <a:latin typeface="Arial" pitchFamily="34" charset="0"/>
                <a:cs typeface="Arial" pitchFamily="34" charset="0"/>
              </a:rPr>
              <a:t> </a:t>
            </a:r>
            <a:r>
              <a:rPr lang="en-US" sz="2800" b="1" u="sng" dirty="0" err="1">
                <a:solidFill>
                  <a:srgbClr val="FF0000"/>
                </a:solidFill>
                <a:latin typeface="Arial" pitchFamily="34" charset="0"/>
                <a:cs typeface="Arial" pitchFamily="34" charset="0"/>
              </a:rPr>
              <a:t>hệ</a:t>
            </a:r>
            <a:endParaRPr lang="en-US" sz="2800" b="1" u="sng" dirty="0">
              <a:solidFill>
                <a:srgbClr val="FF0000"/>
              </a:solidFill>
              <a:latin typeface="Arial" pitchFamily="34" charset="0"/>
              <a:cs typeface="Arial" pitchFamily="34" charset="0"/>
            </a:endParaRPr>
          </a:p>
        </p:txBody>
      </p:sp>
      <p:sp>
        <p:nvSpPr>
          <p:cNvPr id="5" name="Rectangle 4"/>
          <p:cNvSpPr/>
          <p:nvPr/>
        </p:nvSpPr>
        <p:spPr>
          <a:xfrm>
            <a:off x="930653" y="1590854"/>
            <a:ext cx="6878036" cy="1951496"/>
          </a:xfrm>
          <a:prstGeom prst="rect">
            <a:avLst/>
          </a:prstGeom>
        </p:spPr>
        <p:txBody>
          <a:bodyPr wrap="square">
            <a:spAutoFit/>
          </a:bodyPr>
          <a:lstStyle/>
          <a:p>
            <a:pPr algn="just">
              <a:lnSpc>
                <a:spcPct val="150000"/>
              </a:lnSpc>
            </a:pPr>
            <a:r>
              <a:rPr lang="vi-VN" sz="2800" dirty="0">
                <a:solidFill>
                  <a:srgbClr val="FFFF00"/>
                </a:solidFill>
                <a:latin typeface="Arial" pitchFamily="34" charset="0"/>
                <a:cs typeface="Arial" pitchFamily="34" charset="0"/>
              </a:rPr>
              <a:t>- Em đã </a:t>
            </a:r>
            <a:r>
              <a:rPr lang="en-US" sz="2800" dirty="0" err="1">
                <a:solidFill>
                  <a:srgbClr val="FFFF00"/>
                </a:solidFill>
                <a:latin typeface="Arial" pitchFamily="34" charset="0"/>
                <a:cs typeface="Arial" pitchFamily="34" charset="0"/>
              </a:rPr>
              <a:t>làm</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được</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và</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chưa</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làm</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được</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những</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việc</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gì</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để</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nơi</a:t>
            </a:r>
            <a:r>
              <a:rPr lang="en-US" sz="2800" dirty="0">
                <a:solidFill>
                  <a:srgbClr val="FFFF00"/>
                </a:solidFill>
                <a:latin typeface="Arial" pitchFamily="34" charset="0"/>
                <a:cs typeface="Arial" pitchFamily="34" charset="0"/>
              </a:rPr>
              <a:t> ở, </a:t>
            </a:r>
            <a:r>
              <a:rPr lang="en-US" sz="2800" dirty="0" err="1">
                <a:solidFill>
                  <a:srgbClr val="FFFF00"/>
                </a:solidFill>
                <a:latin typeface="Arial" pitchFamily="34" charset="0"/>
                <a:cs typeface="Arial" pitchFamily="34" charset="0"/>
              </a:rPr>
              <a:t>nơi</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học</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được</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gọn</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gàng</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ngăn</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nắp</a:t>
            </a:r>
            <a:r>
              <a:rPr lang="en-US" sz="2800" dirty="0">
                <a:solidFill>
                  <a:srgbClr val="FFFF00"/>
                </a:solidFill>
                <a:latin typeface="Arial" pitchFamily="34" charset="0"/>
                <a:cs typeface="Arial" pitchFamily="34" charset="0"/>
              </a:rPr>
              <a:t>? </a:t>
            </a:r>
            <a:endParaRPr lang="vi-VN" sz="2800" dirty="0">
              <a:solidFill>
                <a:srgbClr val="FFFF00"/>
              </a:solidFill>
              <a:latin typeface="Arial" pitchFamily="34" charset="0"/>
              <a:cs typeface="Arial"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5605" y="4083678"/>
            <a:ext cx="1570339" cy="1570339"/>
          </a:xfrm>
          <a:prstGeom prst="rect">
            <a:avLst/>
          </a:prstGeom>
        </p:spPr>
      </p:pic>
      <p:pic>
        <p:nvPicPr>
          <p:cNvPr id="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457" y="14519"/>
            <a:ext cx="1945587" cy="63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12"/>
          <p:cNvSpPr>
            <a:spLocks noChangeShapeType="1"/>
          </p:cNvSpPr>
          <p:nvPr/>
        </p:nvSpPr>
        <p:spPr bwMode="auto">
          <a:xfrm>
            <a:off x="0" y="73841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Tree>
    <p:extLst>
      <p:ext uri="{BB962C8B-B14F-4D97-AF65-F5344CB8AC3E}">
        <p14:creationId xmlns:p14="http://schemas.microsoft.com/office/powerpoint/2010/main" val="253471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29054" y="827316"/>
            <a:ext cx="5142838" cy="4669776"/>
          </a:xfrm>
          <a:prstGeom prst="roundRect">
            <a:avLst/>
          </a:prstGeom>
          <a:solidFill>
            <a:srgbClr val="0066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9" name="Picture 3" descr="D:\Dao Duc 1 moi\Package - Lesson\Data\image_paste_2007101009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8" y="38088"/>
            <a:ext cx="2307771" cy="66989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66982" y="885693"/>
            <a:ext cx="4471075" cy="4524315"/>
          </a:xfrm>
          <a:prstGeom prst="rect">
            <a:avLst/>
          </a:prstGeom>
        </p:spPr>
        <p:txBody>
          <a:bodyPr wrap="square">
            <a:spAutoFit/>
          </a:bodyPr>
          <a:lstStyle/>
          <a:p>
            <a:pPr algn="just">
              <a:lnSpc>
                <a:spcPct val="150000"/>
              </a:lnSpc>
            </a:pP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Tập</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sắp</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xếp</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sách</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vở</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đồ</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dùng</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cá</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nhân</a:t>
            </a:r>
            <a:r>
              <a:rPr lang="en-US" sz="2400" dirty="0">
                <a:solidFill>
                  <a:srgbClr val="FFFF00"/>
                </a:solidFill>
                <a:latin typeface="Arial" pitchFamily="34" charset="0"/>
                <a:cs typeface="Arial" pitchFamily="34" charset="0"/>
              </a:rPr>
              <a:t> ở </a:t>
            </a:r>
            <a:r>
              <a:rPr lang="en-US" sz="2400" dirty="0" err="1">
                <a:solidFill>
                  <a:srgbClr val="FFFF00"/>
                </a:solidFill>
                <a:latin typeface="Arial" pitchFamily="34" charset="0"/>
                <a:cs typeface="Arial" pitchFamily="34" charset="0"/>
              </a:rPr>
              <a:t>lớp</a:t>
            </a:r>
            <a:r>
              <a:rPr lang="en-US" sz="2400" dirty="0">
                <a:solidFill>
                  <a:srgbClr val="FFFF00"/>
                </a:solidFill>
                <a:latin typeface="Arial" pitchFamily="34" charset="0"/>
                <a:cs typeface="Arial" pitchFamily="34" charset="0"/>
              </a:rPr>
              <a:t>.</a:t>
            </a:r>
          </a:p>
          <a:p>
            <a:pPr algn="just">
              <a:lnSpc>
                <a:spcPct val="150000"/>
              </a:lnSpc>
            </a:pP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Quan</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sát</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và</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sắp</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xếp</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lại</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lớp</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học</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gọn</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gàng</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ngăn</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nắp</a:t>
            </a:r>
            <a:r>
              <a:rPr lang="en-US" sz="2400" dirty="0">
                <a:solidFill>
                  <a:srgbClr val="FFFF00"/>
                </a:solidFill>
                <a:latin typeface="Arial" pitchFamily="34" charset="0"/>
                <a:cs typeface="Arial" pitchFamily="34" charset="0"/>
              </a:rPr>
              <a:t>.</a:t>
            </a:r>
          </a:p>
          <a:p>
            <a:pPr algn="just">
              <a:lnSpc>
                <a:spcPct val="150000"/>
              </a:lnSpc>
            </a:pP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Hàng</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ngày</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thực</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hiện</a:t>
            </a:r>
            <a:endParaRPr lang="en-US" sz="2400" dirty="0">
              <a:solidFill>
                <a:srgbClr val="FFFF00"/>
              </a:solidFill>
              <a:latin typeface="Arial" pitchFamily="34" charset="0"/>
              <a:cs typeface="Arial" pitchFamily="34" charset="0"/>
            </a:endParaRPr>
          </a:p>
          <a:p>
            <a:pPr algn="just">
              <a:lnSpc>
                <a:spcPct val="150000"/>
              </a:lnSpc>
            </a:pPr>
            <a:r>
              <a:rPr lang="en-US" sz="2400" dirty="0">
                <a:solidFill>
                  <a:srgbClr val="FFFF00"/>
                </a:solidFill>
                <a:latin typeface="Arial" pitchFamily="34" charset="0"/>
                <a:cs typeface="Arial" pitchFamily="34" charset="0"/>
              </a:rPr>
              <a:t>   - </a:t>
            </a:r>
            <a:r>
              <a:rPr lang="en-US" sz="2400" dirty="0" err="1">
                <a:solidFill>
                  <a:srgbClr val="FFFF00"/>
                </a:solidFill>
                <a:latin typeface="Arial" pitchFamily="34" charset="0"/>
                <a:cs typeface="Arial" pitchFamily="34" charset="0"/>
              </a:rPr>
              <a:t>Gấp</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quần</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áo</a:t>
            </a:r>
            <a:r>
              <a:rPr lang="en-US" sz="2400" dirty="0">
                <a:solidFill>
                  <a:srgbClr val="FFFF00"/>
                </a:solidFill>
                <a:latin typeface="Arial" pitchFamily="34" charset="0"/>
                <a:cs typeface="Arial" pitchFamily="34" charset="0"/>
              </a:rPr>
              <a:t>.</a:t>
            </a:r>
          </a:p>
          <a:p>
            <a:pPr algn="just">
              <a:lnSpc>
                <a:spcPct val="150000"/>
              </a:lnSpc>
            </a:pPr>
            <a:r>
              <a:rPr lang="en-US" sz="2400" dirty="0">
                <a:solidFill>
                  <a:srgbClr val="FFFF00"/>
                </a:solidFill>
                <a:latin typeface="Arial" pitchFamily="34" charset="0"/>
                <a:cs typeface="Arial" pitchFamily="34" charset="0"/>
              </a:rPr>
              <a:t>   - </a:t>
            </a:r>
            <a:r>
              <a:rPr lang="en-US" sz="2400" dirty="0" err="1">
                <a:solidFill>
                  <a:srgbClr val="FFFF00"/>
                </a:solidFill>
                <a:latin typeface="Arial" pitchFamily="34" charset="0"/>
                <a:cs typeface="Arial" pitchFamily="34" charset="0"/>
              </a:rPr>
              <a:t>Sắp</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xếp</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gọn</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gàng</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ngăn</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nắp</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góc</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học</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tập</a:t>
            </a:r>
            <a:r>
              <a:rPr lang="en-US" sz="2400" dirty="0">
                <a:solidFill>
                  <a:srgbClr val="FFFF00"/>
                </a:solidFill>
                <a:latin typeface="Arial" pitchFamily="34" charset="0"/>
                <a:cs typeface="Arial" pitchFamily="34" charset="0"/>
              </a:rPr>
              <a:t> ở </a:t>
            </a:r>
            <a:r>
              <a:rPr lang="en-US" sz="2400" dirty="0" err="1">
                <a:solidFill>
                  <a:srgbClr val="FFFF00"/>
                </a:solidFill>
                <a:latin typeface="Arial" pitchFamily="34" charset="0"/>
                <a:cs typeface="Arial" pitchFamily="34" charset="0"/>
              </a:rPr>
              <a:t>nhà</a:t>
            </a:r>
            <a:r>
              <a:rPr lang="en-US" sz="2400" dirty="0">
                <a:solidFill>
                  <a:srgbClr val="FFFF00"/>
                </a:solidFill>
                <a:latin typeface="Arial" pitchFamily="34" charset="0"/>
                <a:cs typeface="Arial" pitchFamily="34"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306" y="1052286"/>
            <a:ext cx="3149977" cy="209556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4848" y="3187486"/>
            <a:ext cx="3062893" cy="2309606"/>
          </a:xfrm>
          <a:prstGeom prst="rect">
            <a:avLst/>
          </a:prstGeom>
        </p:spPr>
      </p:pic>
      <p:sp>
        <p:nvSpPr>
          <p:cNvPr id="8" name="Line 12"/>
          <p:cNvSpPr>
            <a:spLocks noChangeShapeType="1"/>
          </p:cNvSpPr>
          <p:nvPr/>
        </p:nvSpPr>
        <p:spPr bwMode="auto">
          <a:xfrm>
            <a:off x="0" y="73841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Tree>
    <p:extLst>
      <p:ext uri="{BB962C8B-B14F-4D97-AF65-F5344CB8AC3E}">
        <p14:creationId xmlns:p14="http://schemas.microsoft.com/office/powerpoint/2010/main" val="186011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down)">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down)">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down)">
                                      <p:cBhvr>
                                        <p:cTn id="27" dur="500"/>
                                        <p:tgtEl>
                                          <p:spTgt spid="11">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3891" y="3154891"/>
            <a:ext cx="2560109" cy="2560109"/>
          </a:xfrm>
          <a:prstGeom prst="rect">
            <a:avLst/>
          </a:prstGeom>
        </p:spPr>
      </p:pic>
      <p:grpSp>
        <p:nvGrpSpPr>
          <p:cNvPr id="5" name="Group 4"/>
          <p:cNvGrpSpPr/>
          <p:nvPr/>
        </p:nvGrpSpPr>
        <p:grpSpPr>
          <a:xfrm>
            <a:off x="163741" y="253547"/>
            <a:ext cx="8540137" cy="2475140"/>
            <a:chOff x="163741" y="253547"/>
            <a:chExt cx="8540137" cy="2475140"/>
          </a:xfrm>
        </p:grpSpPr>
        <p:grpSp>
          <p:nvGrpSpPr>
            <p:cNvPr id="3" name="Group 2"/>
            <p:cNvGrpSpPr/>
            <p:nvPr/>
          </p:nvGrpSpPr>
          <p:grpSpPr>
            <a:xfrm>
              <a:off x="163741" y="253547"/>
              <a:ext cx="8540137" cy="2475140"/>
              <a:chOff x="163741" y="253547"/>
              <a:chExt cx="8540137" cy="2475140"/>
            </a:xfrm>
          </p:grpSpPr>
          <p:pic>
            <p:nvPicPr>
              <p:cNvPr id="10242" name="Picture 2" descr="D:\Dao Duc 1 moi\Package - Lesson\Data\image_paste_200710101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41" y="253547"/>
                <a:ext cx="8540137" cy="24751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841" y="1253217"/>
                <a:ext cx="1782160" cy="50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1155" y="1253217"/>
                <a:ext cx="1661886" cy="46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3041" y="1253217"/>
                <a:ext cx="1782160" cy="50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6012" y="1671637"/>
                <a:ext cx="1782160" cy="50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590" y="1780495"/>
                <a:ext cx="1782160" cy="50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5236" y="1797501"/>
                <a:ext cx="1782160" cy="50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6065" y="1756229"/>
                <a:ext cx="1782160" cy="50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1117180" y="1230294"/>
              <a:ext cx="7285970" cy="1077218"/>
            </a:xfrm>
            <a:prstGeom prst="rect">
              <a:avLst/>
            </a:prstGeom>
            <a:noFill/>
          </p:spPr>
          <p:txBody>
            <a:bodyPr wrap="none" rtlCol="0">
              <a:spAutoFit/>
            </a:bodyPr>
            <a:lstStyle/>
            <a:p>
              <a:pPr algn="ctr"/>
              <a:r>
                <a:rPr lang="en-US" sz="3200" dirty="0" err="1">
                  <a:latin typeface="Arial" pitchFamily="34" charset="0"/>
                  <a:cs typeface="Arial" pitchFamily="34" charset="0"/>
                </a:rPr>
                <a:t>Đúng</a:t>
              </a:r>
              <a:r>
                <a:rPr lang="en-US" sz="3200" dirty="0">
                  <a:latin typeface="Arial" pitchFamily="34" charset="0"/>
                  <a:cs typeface="Arial" pitchFamily="34" charset="0"/>
                </a:rPr>
                <a:t> </a:t>
              </a:r>
              <a:r>
                <a:rPr lang="en-US" sz="3200" dirty="0" err="1">
                  <a:latin typeface="Arial" pitchFamily="34" charset="0"/>
                  <a:cs typeface="Arial" pitchFamily="34" charset="0"/>
                </a:rPr>
                <a:t>giờ</a:t>
              </a:r>
              <a:r>
                <a:rPr lang="en-US" sz="3200" dirty="0">
                  <a:latin typeface="Arial" pitchFamily="34" charset="0"/>
                  <a:cs typeface="Arial" pitchFamily="34" charset="0"/>
                </a:rPr>
                <a:t> </a:t>
              </a:r>
              <a:r>
                <a:rPr lang="en-US" sz="3200" dirty="0" err="1">
                  <a:latin typeface="Arial" pitchFamily="34" charset="0"/>
                  <a:cs typeface="Arial" pitchFamily="34" charset="0"/>
                </a:rPr>
                <a:t>nhớ</a:t>
              </a:r>
              <a:r>
                <a:rPr lang="en-US" sz="3200" dirty="0">
                  <a:latin typeface="Arial" pitchFamily="34" charset="0"/>
                  <a:cs typeface="Arial" pitchFamily="34" charset="0"/>
                </a:rPr>
                <a:t> </a:t>
              </a:r>
              <a:r>
                <a:rPr lang="en-US" sz="3200" dirty="0" err="1">
                  <a:latin typeface="Arial" pitchFamily="34" charset="0"/>
                  <a:cs typeface="Arial" pitchFamily="34" charset="0"/>
                </a:rPr>
                <a:t>nhé</a:t>
              </a:r>
              <a:r>
                <a:rPr lang="en-US" sz="3200" dirty="0">
                  <a:latin typeface="Arial" pitchFamily="34" charset="0"/>
                  <a:cs typeface="Arial" pitchFamily="34" charset="0"/>
                </a:rPr>
                <a:t> </a:t>
              </a:r>
              <a:r>
                <a:rPr lang="en-US" sz="3200" dirty="0" err="1">
                  <a:latin typeface="Arial" pitchFamily="34" charset="0"/>
                  <a:cs typeface="Arial" pitchFamily="34" charset="0"/>
                </a:rPr>
                <a:t>em</a:t>
              </a:r>
              <a:r>
                <a:rPr lang="en-US" sz="3200" dirty="0">
                  <a:latin typeface="Arial" pitchFamily="34" charset="0"/>
                  <a:cs typeface="Arial" pitchFamily="34" charset="0"/>
                </a:rPr>
                <a:t> </a:t>
              </a:r>
              <a:r>
                <a:rPr lang="en-US" sz="3200" dirty="0" err="1">
                  <a:latin typeface="Arial" pitchFamily="34" charset="0"/>
                  <a:cs typeface="Arial" pitchFamily="34" charset="0"/>
                </a:rPr>
                <a:t>ơi</a:t>
              </a:r>
              <a:endParaRPr lang="en-US" sz="3200" dirty="0">
                <a:latin typeface="Arial" pitchFamily="34" charset="0"/>
                <a:cs typeface="Arial" pitchFamily="34" charset="0"/>
              </a:endParaRPr>
            </a:p>
            <a:p>
              <a:pPr algn="ctr"/>
              <a:r>
                <a:rPr lang="en-US" sz="3200" dirty="0" err="1">
                  <a:latin typeface="Arial" pitchFamily="34" charset="0"/>
                  <a:cs typeface="Arial" pitchFamily="34" charset="0"/>
                </a:rPr>
                <a:t>Sinh</a:t>
              </a:r>
              <a:r>
                <a:rPr lang="en-US" sz="3200" dirty="0">
                  <a:latin typeface="Arial" pitchFamily="34" charset="0"/>
                  <a:cs typeface="Arial" pitchFamily="34" charset="0"/>
                </a:rPr>
                <a:t> </a:t>
              </a:r>
              <a:r>
                <a:rPr lang="en-US" sz="3200" dirty="0" err="1">
                  <a:latin typeface="Arial" pitchFamily="34" charset="0"/>
                  <a:cs typeface="Arial" pitchFamily="34" charset="0"/>
                </a:rPr>
                <a:t>hoạt</a:t>
              </a:r>
              <a:r>
                <a:rPr lang="en-US" sz="3200" dirty="0">
                  <a:latin typeface="Arial" pitchFamily="34" charset="0"/>
                  <a:cs typeface="Arial" pitchFamily="34" charset="0"/>
                </a:rPr>
                <a:t> </a:t>
              </a:r>
              <a:r>
                <a:rPr lang="en-US" sz="3200" dirty="0" err="1">
                  <a:latin typeface="Arial" pitchFamily="34" charset="0"/>
                  <a:cs typeface="Arial" pitchFamily="34" charset="0"/>
                </a:rPr>
                <a:t>nền</a:t>
              </a:r>
              <a:r>
                <a:rPr lang="en-US" sz="3200" dirty="0">
                  <a:latin typeface="Arial" pitchFamily="34" charset="0"/>
                  <a:cs typeface="Arial" pitchFamily="34" charset="0"/>
                </a:rPr>
                <a:t> </a:t>
              </a:r>
              <a:r>
                <a:rPr lang="en-US" sz="3200" dirty="0" err="1">
                  <a:latin typeface="Arial" pitchFamily="34" charset="0"/>
                  <a:cs typeface="Arial" pitchFamily="34" charset="0"/>
                </a:rPr>
                <a:t>nếp</a:t>
              </a:r>
              <a:r>
                <a:rPr lang="en-US" sz="3200" dirty="0">
                  <a:latin typeface="Arial" pitchFamily="34" charset="0"/>
                  <a:cs typeface="Arial" pitchFamily="34" charset="0"/>
                </a:rPr>
                <a:t>, </a:t>
              </a:r>
              <a:r>
                <a:rPr lang="en-US" sz="3200" dirty="0" err="1">
                  <a:latin typeface="Arial" pitchFamily="34" charset="0"/>
                  <a:cs typeface="Arial" pitchFamily="34" charset="0"/>
                </a:rPr>
                <a:t>mọi</a:t>
              </a:r>
              <a:r>
                <a:rPr lang="en-US" sz="3200" dirty="0">
                  <a:latin typeface="Arial" pitchFamily="34" charset="0"/>
                  <a:cs typeface="Arial" pitchFamily="34" charset="0"/>
                </a:rPr>
                <a:t> </a:t>
              </a:r>
              <a:r>
                <a:rPr lang="en-US" sz="3200" dirty="0" err="1">
                  <a:latin typeface="Arial" pitchFamily="34" charset="0"/>
                  <a:cs typeface="Arial" pitchFamily="34" charset="0"/>
                </a:rPr>
                <a:t>người</a:t>
              </a:r>
              <a:r>
                <a:rPr lang="en-US" sz="3200" dirty="0">
                  <a:latin typeface="Arial" pitchFamily="34" charset="0"/>
                  <a:cs typeface="Arial" pitchFamily="34" charset="0"/>
                </a:rPr>
                <a:t> </a:t>
              </a:r>
              <a:r>
                <a:rPr lang="en-US" sz="3200" dirty="0" err="1">
                  <a:latin typeface="Arial" pitchFamily="34" charset="0"/>
                  <a:cs typeface="Arial" pitchFamily="34" charset="0"/>
                </a:rPr>
                <a:t>mến</a:t>
              </a:r>
              <a:r>
                <a:rPr lang="en-US" sz="3200" dirty="0">
                  <a:latin typeface="Arial" pitchFamily="34" charset="0"/>
                  <a:cs typeface="Arial" pitchFamily="34" charset="0"/>
                </a:rPr>
                <a:t> </a:t>
              </a:r>
              <a:r>
                <a:rPr lang="en-US" sz="3200" dirty="0" err="1">
                  <a:latin typeface="Arial" pitchFamily="34" charset="0"/>
                  <a:cs typeface="Arial" pitchFamily="34" charset="0"/>
                </a:rPr>
                <a:t>yêu</a:t>
              </a:r>
              <a:endParaRPr lang="en-US" sz="3200" dirty="0">
                <a:latin typeface="Arial" pitchFamily="34" charset="0"/>
                <a:cs typeface="Arial" pitchFamily="34" charset="0"/>
              </a:endParaRPr>
            </a:p>
          </p:txBody>
        </p:sp>
      </p:grpSp>
    </p:spTree>
    <p:extLst>
      <p:ext uri="{BB962C8B-B14F-4D97-AF65-F5344CB8AC3E}">
        <p14:creationId xmlns:p14="http://schemas.microsoft.com/office/powerpoint/2010/main" val="2380701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58"/>
            <a:ext cx="9144000" cy="569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018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714999"/>
          </a:xfrm>
          <a:prstGeom prst="rect">
            <a:avLst/>
          </a:prstGeom>
        </p:spPr>
      </p:pic>
      <p:sp>
        <p:nvSpPr>
          <p:cNvPr id="4" name="TextBox 3"/>
          <p:cNvSpPr txBox="1"/>
          <p:nvPr/>
        </p:nvSpPr>
        <p:spPr>
          <a:xfrm>
            <a:off x="3485251" y="2343425"/>
            <a:ext cx="3706464" cy="461665"/>
          </a:xfrm>
          <a:prstGeom prst="rect">
            <a:avLst/>
          </a:prstGeom>
          <a:noFill/>
        </p:spPr>
        <p:txBody>
          <a:bodyPr wrap="none" rtlCol="0">
            <a:spAutoFit/>
          </a:bodyPr>
          <a:lstStyle/>
          <a:p>
            <a:pPr algn="ctr"/>
            <a:r>
              <a:rPr lang="en-US" sz="2400" b="1" dirty="0">
                <a:latin typeface="Arial" pitchFamily="34" charset="0"/>
                <a:cs typeface="Arial" pitchFamily="34" charset="0"/>
              </a:rPr>
              <a:t>GỌN GÀNG, NGĂN NẮP</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717" y="2857500"/>
            <a:ext cx="4269254" cy="2144487"/>
          </a:xfrm>
          <a:prstGeom prst="ellipse">
            <a:avLst/>
          </a:prstGeom>
          <a:ln>
            <a:noFill/>
          </a:ln>
          <a:effectLst>
            <a:softEdge rad="112500"/>
          </a:effectLst>
        </p:spPr>
      </p:pic>
      <p:grpSp>
        <p:nvGrpSpPr>
          <p:cNvPr id="8" name="Group 7"/>
          <p:cNvGrpSpPr/>
          <p:nvPr/>
        </p:nvGrpSpPr>
        <p:grpSpPr>
          <a:xfrm>
            <a:off x="94936" y="41793"/>
            <a:ext cx="8656889" cy="2220686"/>
            <a:chOff x="94936" y="41793"/>
            <a:chExt cx="8656889" cy="2220686"/>
          </a:xfrm>
        </p:grpSpPr>
        <p:grpSp>
          <p:nvGrpSpPr>
            <p:cNvPr id="9" name="Group 8"/>
            <p:cNvGrpSpPr/>
            <p:nvPr/>
          </p:nvGrpSpPr>
          <p:grpSpPr>
            <a:xfrm>
              <a:off x="94936" y="41793"/>
              <a:ext cx="8656889" cy="2220686"/>
              <a:chOff x="308079" y="1291772"/>
              <a:chExt cx="8656889" cy="2220686"/>
            </a:xfrm>
          </p:grpSpPr>
          <p:pic>
            <p:nvPicPr>
              <p:cNvPr id="10" name="Picture 2" descr="D:\Dao Duc 1 moi\Package - Lesson\Data\image_paste_200709160737.jpg"/>
              <p:cNvPicPr>
                <a:picLocks noChangeAspect="1" noChangeArrowheads="1"/>
              </p:cNvPicPr>
              <p:nvPr/>
            </p:nvPicPr>
            <p:blipFill rotWithShape="1">
              <a:blip r:embed="rId4">
                <a:extLst>
                  <a:ext uri="{28A0092B-C50C-407E-A947-70E740481C1C}">
                    <a14:useLocalDpi xmlns:a14="http://schemas.microsoft.com/office/drawing/2010/main" val="0"/>
                  </a:ext>
                </a:extLst>
              </a:blip>
              <a:srcRect b="21939"/>
              <a:stretch/>
            </p:blipFill>
            <p:spPr bwMode="auto">
              <a:xfrm>
                <a:off x="308079" y="1291772"/>
                <a:ext cx="8656889" cy="222068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rot="21416432">
                <a:off x="622709" y="1740839"/>
                <a:ext cx="8076090" cy="1294717"/>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rot="21280163">
              <a:off x="957940" y="628916"/>
              <a:ext cx="6371771" cy="1077218"/>
            </a:xfrm>
            <a:prstGeom prst="rect">
              <a:avLst/>
            </a:prstGeom>
            <a:noFill/>
          </p:spPr>
          <p:txBody>
            <a:bodyPr wrap="square" rtlCol="0">
              <a:spAutoFit/>
            </a:bodyPr>
            <a:lstStyle/>
            <a:p>
              <a:pPr algn="ctr"/>
              <a:r>
                <a:rPr lang="en-US" sz="3200" b="1" dirty="0" err="1">
                  <a:solidFill>
                    <a:srgbClr val="FFFF00"/>
                  </a:solidFill>
                  <a:latin typeface="Arial" pitchFamily="34" charset="0"/>
                  <a:cs typeface="Arial" pitchFamily="34" charset="0"/>
                </a:rPr>
                <a:t>Chủ</a:t>
              </a:r>
              <a:r>
                <a:rPr lang="en-US" sz="3200" b="1" dirty="0">
                  <a:solidFill>
                    <a:srgbClr val="FFFF00"/>
                  </a:solidFill>
                  <a:latin typeface="Arial" pitchFamily="34" charset="0"/>
                  <a:cs typeface="Arial" pitchFamily="34" charset="0"/>
                </a:rPr>
                <a:t> </a:t>
              </a:r>
              <a:r>
                <a:rPr lang="en-US" sz="3200" b="1" dirty="0" err="1">
                  <a:solidFill>
                    <a:srgbClr val="FFFF00"/>
                  </a:solidFill>
                  <a:latin typeface="Arial" pitchFamily="34" charset="0"/>
                  <a:cs typeface="Arial" pitchFamily="34" charset="0"/>
                </a:rPr>
                <a:t>đề</a:t>
              </a:r>
              <a:endParaRPr lang="en-US" sz="3200" b="1" dirty="0">
                <a:solidFill>
                  <a:srgbClr val="FFFF00"/>
                </a:solidFill>
                <a:latin typeface="Arial" pitchFamily="34" charset="0"/>
                <a:cs typeface="Arial" pitchFamily="34" charset="0"/>
              </a:endParaRPr>
            </a:p>
            <a:p>
              <a:pPr algn="ctr"/>
              <a:r>
                <a:rPr lang="en-US" sz="3200" b="1">
                  <a:solidFill>
                    <a:schemeClr val="bg1"/>
                  </a:solidFill>
                  <a:latin typeface="Arial" pitchFamily="34" charset="0"/>
                  <a:cs typeface="Arial" pitchFamily="34" charset="0"/>
                </a:rPr>
                <a:t>SINH HỌAT </a:t>
              </a:r>
              <a:r>
                <a:rPr lang="en-US" sz="3200" b="1" dirty="0">
                  <a:solidFill>
                    <a:schemeClr val="bg1"/>
                  </a:solidFill>
                  <a:latin typeface="Arial" pitchFamily="34" charset="0"/>
                  <a:cs typeface="Arial" pitchFamily="34" charset="0"/>
                </a:rPr>
                <a:t>NỀN NẾP</a:t>
              </a:r>
            </a:p>
          </p:txBody>
        </p:sp>
      </p:grpSp>
      <p:sp>
        <p:nvSpPr>
          <p:cNvPr id="12" name="Oval 11"/>
          <p:cNvSpPr/>
          <p:nvPr/>
        </p:nvSpPr>
        <p:spPr>
          <a:xfrm>
            <a:off x="1959663" y="2262479"/>
            <a:ext cx="1549630" cy="656085"/>
          </a:xfrm>
          <a:prstGeom prst="ellipse">
            <a:avLst/>
          </a:prstGeom>
          <a:solidFill>
            <a:srgbClr val="FF5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Arial" pitchFamily="34" charset="0"/>
                <a:cs typeface="Arial" pitchFamily="34" charset="0"/>
              </a:rPr>
              <a:t>Bài</a:t>
            </a:r>
            <a:r>
              <a:rPr lang="en-US" sz="2400" b="1" dirty="0">
                <a:solidFill>
                  <a:srgbClr val="FFFF00"/>
                </a:solidFill>
                <a:latin typeface="Arial" pitchFamily="34" charset="0"/>
                <a:cs typeface="Arial" pitchFamily="34" charset="0"/>
              </a:rPr>
              <a:t> 2: </a:t>
            </a:r>
            <a:endParaRPr lang="en-US" sz="2400" dirty="0">
              <a:solidFill>
                <a:srgbClr val="FFFF00"/>
              </a:solidFill>
            </a:endParaRPr>
          </a:p>
        </p:txBody>
      </p:sp>
    </p:spTree>
    <p:extLst>
      <p:ext uri="{BB962C8B-B14F-4D97-AF65-F5344CB8AC3E}">
        <p14:creationId xmlns:p14="http://schemas.microsoft.com/office/powerpoint/2010/main" val="324035130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755"/>
          <a:stretch/>
        </p:blipFill>
        <p:spPr>
          <a:xfrm>
            <a:off x="0" y="0"/>
            <a:ext cx="9144000" cy="5715000"/>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683" y="1678479"/>
            <a:ext cx="6175375"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5074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457" y="14519"/>
            <a:ext cx="1945587" cy="63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7088" y="638633"/>
            <a:ext cx="8926284" cy="830997"/>
          </a:xfrm>
          <a:prstGeom prst="rect">
            <a:avLst/>
          </a:prstGeom>
          <a:noFill/>
        </p:spPr>
        <p:txBody>
          <a:bodyPr wrap="square" rtlCol="0">
            <a:spAutoFit/>
          </a:bodyPr>
          <a:lstStyle/>
          <a:p>
            <a:pPr algn="just"/>
            <a:r>
              <a:rPr lang="en-US" sz="2400" dirty="0">
                <a:solidFill>
                  <a:srgbClr val="FF0000"/>
                </a:solidFill>
                <a:latin typeface="Arial" pitchFamily="34" charset="0"/>
                <a:cs typeface="Arial" pitchFamily="34" charset="0"/>
              </a:rPr>
              <a:t>a. </a:t>
            </a:r>
            <a:r>
              <a:rPr lang="en-US" sz="2400" dirty="0" err="1">
                <a:solidFill>
                  <a:srgbClr val="FF0000"/>
                </a:solidFill>
                <a:latin typeface="Arial" pitchFamily="34" charset="0"/>
                <a:cs typeface="Arial" pitchFamily="34" charset="0"/>
              </a:rPr>
              <a:t>Trong</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các</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tranh</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dưới</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đây</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bạn</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nào</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là</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người</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gọn</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gàng</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ngăn</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nắp</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Bạn</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nào</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chưa</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gọn</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gàng</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ngăn</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nắp</a:t>
            </a:r>
            <a:r>
              <a:rPr lang="en-US" sz="2400" dirty="0">
                <a:solidFill>
                  <a:srgbClr val="FF0000"/>
                </a:solidFill>
                <a:latin typeface="Arial" pitchFamily="34" charset="0"/>
                <a:cs typeface="Arial" pitchFamily="34" charset="0"/>
              </a:rPr>
              <a: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413" y="1687784"/>
            <a:ext cx="3008061" cy="1665016"/>
          </a:xfrm>
          <a:prstGeom prst="rect">
            <a:avLst/>
          </a:prstGeom>
          <a:ln>
            <a:solidFill>
              <a:srgbClr val="FF9999"/>
            </a:solidFill>
          </a:ln>
          <a:effectLst>
            <a:glow rad="139700">
              <a:schemeClr val="accent4">
                <a:satMod val="175000"/>
                <a:alpha val="40000"/>
              </a:schemeClr>
            </a:glow>
            <a:outerShdw blurRad="292100" dist="139700" dir="2700000" algn="tl" rotWithShape="0">
              <a:srgbClr val="333333">
                <a:alpha val="65000"/>
              </a:srgbClr>
            </a:outerShdw>
          </a:effectLst>
        </p:spPr>
      </p:pic>
      <p:sp>
        <p:nvSpPr>
          <p:cNvPr id="5" name="Line 12"/>
          <p:cNvSpPr>
            <a:spLocks noChangeShapeType="1"/>
          </p:cNvSpPr>
          <p:nvPr/>
        </p:nvSpPr>
        <p:spPr bwMode="auto">
          <a:xfrm>
            <a:off x="0" y="607790"/>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9027" y="1656341"/>
            <a:ext cx="2801258" cy="1677758"/>
          </a:xfrm>
          <a:prstGeom prst="rect">
            <a:avLst/>
          </a:prstGeom>
          <a:ln>
            <a:solidFill>
              <a:srgbClr val="FF9999"/>
            </a:solidFill>
          </a:ln>
          <a:effectLst>
            <a:glow rad="228600">
              <a:schemeClr val="accent4">
                <a:satMod val="175000"/>
                <a:alpha val="40000"/>
              </a:schemeClr>
            </a:glow>
            <a:outerShdw blurRad="292100" dist="139700" dir="2700000" algn="tl" rotWithShape="0">
              <a:srgbClr val="333333">
                <a:alpha val="65000"/>
              </a:srgb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413" y="3735405"/>
            <a:ext cx="3008061" cy="1824293"/>
          </a:xfrm>
          <a:prstGeom prst="rect">
            <a:avLst/>
          </a:prstGeom>
          <a:ln>
            <a:solidFill>
              <a:srgbClr val="FF9999"/>
            </a:solidFill>
          </a:ln>
          <a:effectLst>
            <a:glow rad="228600">
              <a:schemeClr val="accent4">
                <a:satMod val="175000"/>
                <a:alpha val="40000"/>
              </a:schemeClr>
            </a:glow>
            <a:outerShdw blurRad="292100" dist="139700" dir="2700000" algn="tl" rotWithShape="0">
              <a:srgbClr val="333333">
                <a:alpha val="65000"/>
              </a:srgbClr>
            </a:outerShdw>
          </a:effectLst>
        </p:spPr>
      </p:pic>
      <p:pic>
        <p:nvPicPr>
          <p:cNvPr id="8" name="Picture 7" descr="D:\LOP 1 CANH DIEU\Dao Duc 1 moi\Bai 2\dd1b002tr011h0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9027" y="3735405"/>
            <a:ext cx="2801258" cy="1824294"/>
          </a:xfrm>
          <a:prstGeom prst="rect">
            <a:avLst/>
          </a:prstGeom>
          <a:noFill/>
          <a:ln>
            <a:solidFill>
              <a:srgbClr val="FF9999"/>
            </a:solidFill>
          </a:ln>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42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457" y="14519"/>
            <a:ext cx="1945587" cy="63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0222" y="1150755"/>
            <a:ext cx="4715070" cy="2609876"/>
          </a:xfrm>
          <a:prstGeom prst="rect">
            <a:avLst/>
          </a:prstGeom>
          <a:ln>
            <a:solidFill>
              <a:srgbClr val="FF9999"/>
            </a:solidFill>
          </a:ln>
          <a:effectLst>
            <a:glow rad="139700">
              <a:schemeClr val="accent4">
                <a:satMod val="175000"/>
                <a:alpha val="40000"/>
              </a:schemeClr>
            </a:glow>
            <a:outerShdw blurRad="292100" dist="139700" dir="2700000" algn="tl" rotWithShape="0">
              <a:srgbClr val="333333">
                <a:alpha val="65000"/>
              </a:srgbClr>
            </a:outerShdw>
          </a:effectLst>
        </p:spPr>
      </p:pic>
      <p:sp>
        <p:nvSpPr>
          <p:cNvPr id="8" name="Line 12"/>
          <p:cNvSpPr>
            <a:spLocks noChangeShapeType="1"/>
          </p:cNvSpPr>
          <p:nvPr/>
        </p:nvSpPr>
        <p:spPr bwMode="auto">
          <a:xfrm>
            <a:off x="0" y="73841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2" name="TextBox 1"/>
          <p:cNvSpPr txBox="1"/>
          <p:nvPr/>
        </p:nvSpPr>
        <p:spPr>
          <a:xfrm>
            <a:off x="461737" y="4007339"/>
            <a:ext cx="8392041" cy="461665"/>
          </a:xfrm>
          <a:prstGeom prst="rect">
            <a:avLst/>
          </a:prstGeom>
          <a:noFill/>
        </p:spPr>
        <p:txBody>
          <a:bodyPr wrap="none" rtlCol="0">
            <a:spAutoFit/>
          </a:bodyPr>
          <a:lstStyle/>
          <a:p>
            <a:r>
              <a:rPr lang="en-US" sz="2400" dirty="0" err="1">
                <a:solidFill>
                  <a:srgbClr val="006600"/>
                </a:solidFill>
                <a:latin typeface="Arial" pitchFamily="34" charset="0"/>
                <a:cs typeface="Arial" pitchFamily="34" charset="0"/>
              </a:rPr>
              <a:t>Khi</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bạn</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gọi</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Vân</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vứt</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luôn</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bình</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tưới</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chạy</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đi</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chơi</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với</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các</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bạn</a:t>
            </a:r>
            <a:endParaRPr lang="en-US" sz="2400" dirty="0">
              <a:solidFill>
                <a:srgbClr val="006600"/>
              </a:solidFill>
              <a:latin typeface="Arial" pitchFamily="34" charset="0"/>
              <a:cs typeface="Arial" pitchFamily="34" charset="0"/>
            </a:endParaRPr>
          </a:p>
        </p:txBody>
      </p:sp>
      <p:sp>
        <p:nvSpPr>
          <p:cNvPr id="13" name="AutoShape 22"/>
          <p:cNvSpPr>
            <a:spLocks noChangeArrowheads="1"/>
          </p:cNvSpPr>
          <p:nvPr/>
        </p:nvSpPr>
        <p:spPr bwMode="auto">
          <a:xfrm>
            <a:off x="2474360" y="132811"/>
            <a:ext cx="4578350" cy="497625"/>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pPr algn="r"/>
            <a:endParaRPr lang="en-US" altLang="en-US"/>
          </a:p>
        </p:txBody>
      </p:sp>
      <p:sp>
        <p:nvSpPr>
          <p:cNvPr id="14" name="WordArt 25"/>
          <p:cNvSpPr>
            <a:spLocks noChangeArrowheads="1" noChangeShapeType="1" noTextEdit="1"/>
          </p:cNvSpPr>
          <p:nvPr/>
        </p:nvSpPr>
        <p:spPr bwMode="auto">
          <a:xfrm>
            <a:off x="3349622" y="218089"/>
            <a:ext cx="2618924" cy="3270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1050" kern="10" dirty="0">
                <a:solidFill>
                  <a:srgbClr val="FFFF00"/>
                </a:solidFill>
                <a:latin typeface="+mj-lt"/>
                <a:ea typeface="+mj-lt"/>
                <a:cs typeface="+mj-lt"/>
              </a:rPr>
              <a:t>TRANH 1</a:t>
            </a:r>
          </a:p>
        </p:txBody>
      </p:sp>
      <p:sp>
        <p:nvSpPr>
          <p:cNvPr id="15" name="TextBox 14"/>
          <p:cNvSpPr txBox="1"/>
          <p:nvPr/>
        </p:nvSpPr>
        <p:spPr>
          <a:xfrm>
            <a:off x="360139" y="4444546"/>
            <a:ext cx="8682263" cy="830997"/>
          </a:xfrm>
          <a:prstGeom prst="rect">
            <a:avLst/>
          </a:prstGeom>
          <a:noFill/>
        </p:spPr>
        <p:txBody>
          <a:bodyPr wrap="square" rtlCol="0">
            <a:spAutoFit/>
          </a:bodyPr>
          <a:lstStyle/>
          <a:p>
            <a:pPr algn="ctr"/>
            <a:r>
              <a:rPr lang="vi-VN" sz="2400" dirty="0">
                <a:solidFill>
                  <a:srgbClr val="FF0000"/>
                </a:solidFill>
                <a:latin typeface="Arial" pitchFamily="34" charset="0"/>
                <a:cs typeface="Arial" pitchFamily="34" charset="0"/>
              </a:rPr>
              <a:t>Đó là hành vi chưa gọn gàng, ngăn nắp. Vân nên cất bình tưới vào chỗ quy định trước khi đi chơi</a:t>
            </a:r>
          </a:p>
        </p:txBody>
      </p:sp>
    </p:spTree>
    <p:extLst>
      <p:ext uri="{BB962C8B-B14F-4D97-AF65-F5344CB8AC3E}">
        <p14:creationId xmlns:p14="http://schemas.microsoft.com/office/powerpoint/2010/main" val="398695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457" y="14519"/>
            <a:ext cx="1945587" cy="63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12"/>
          <p:cNvSpPr>
            <a:spLocks noChangeShapeType="1"/>
          </p:cNvSpPr>
          <p:nvPr/>
        </p:nvSpPr>
        <p:spPr bwMode="auto">
          <a:xfrm>
            <a:off x="0" y="73841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9150" y="920313"/>
            <a:ext cx="4585479" cy="2746382"/>
          </a:xfrm>
          <a:prstGeom prst="rect">
            <a:avLst/>
          </a:prstGeom>
          <a:ln>
            <a:solidFill>
              <a:srgbClr val="FF9999"/>
            </a:solidFill>
          </a:ln>
          <a:effectLst>
            <a:glow rad="228600">
              <a:schemeClr val="accent4">
                <a:satMod val="175000"/>
                <a:alpha val="40000"/>
              </a:schemeClr>
            </a:glow>
            <a:outerShdw blurRad="292100" dist="139700" dir="2700000" algn="tl" rotWithShape="0">
              <a:srgbClr val="333333">
                <a:alpha val="65000"/>
              </a:srgbClr>
            </a:outerShdw>
          </a:effectLst>
        </p:spPr>
      </p:pic>
      <p:sp>
        <p:nvSpPr>
          <p:cNvPr id="9" name="AutoShape 22"/>
          <p:cNvSpPr>
            <a:spLocks noChangeArrowheads="1"/>
          </p:cNvSpPr>
          <p:nvPr/>
        </p:nvSpPr>
        <p:spPr bwMode="auto">
          <a:xfrm>
            <a:off x="2474360" y="132811"/>
            <a:ext cx="4578350" cy="497625"/>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pPr algn="r"/>
            <a:endParaRPr lang="en-US" altLang="en-US"/>
          </a:p>
        </p:txBody>
      </p:sp>
      <p:sp>
        <p:nvSpPr>
          <p:cNvPr id="10" name="WordArt 25"/>
          <p:cNvSpPr>
            <a:spLocks noChangeArrowheads="1" noChangeShapeType="1" noTextEdit="1"/>
          </p:cNvSpPr>
          <p:nvPr/>
        </p:nvSpPr>
        <p:spPr bwMode="auto">
          <a:xfrm>
            <a:off x="3349622" y="218089"/>
            <a:ext cx="2618924" cy="3270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1050" kern="10" dirty="0">
                <a:solidFill>
                  <a:srgbClr val="FFFF00"/>
                </a:solidFill>
                <a:latin typeface="+mj-lt"/>
                <a:ea typeface="+mj-lt"/>
                <a:cs typeface="+mj-lt"/>
              </a:rPr>
              <a:t>TRANH 2</a:t>
            </a:r>
          </a:p>
        </p:txBody>
      </p:sp>
      <p:sp>
        <p:nvSpPr>
          <p:cNvPr id="11" name="TextBox 10"/>
          <p:cNvSpPr txBox="1"/>
          <p:nvPr/>
        </p:nvSpPr>
        <p:spPr>
          <a:xfrm>
            <a:off x="362857" y="3990589"/>
            <a:ext cx="8273143" cy="1569660"/>
          </a:xfrm>
          <a:prstGeom prst="rect">
            <a:avLst/>
          </a:prstGeom>
          <a:noFill/>
        </p:spPr>
        <p:txBody>
          <a:bodyPr wrap="square" rtlCol="0">
            <a:spAutoFit/>
          </a:bodyPr>
          <a:lstStyle/>
          <a:p>
            <a:pPr algn="just"/>
            <a:r>
              <a:rPr lang="vi-VN" sz="2400" dirty="0">
                <a:solidFill>
                  <a:srgbClr val="006600"/>
                </a:solidFill>
                <a:latin typeface="Arial" pitchFamily="34" charset="0"/>
                <a:cs typeface="Arial" pitchFamily="34" charset="0"/>
              </a:rPr>
              <a:t>Việc gạt giấy xuống sàn làm lớp bẩn, mất vệ sinh, chưa thực hiện đúng nội quy trường, lớp. Đó là hành vi chưa gọn gàng, ngăn nắp. Trà nên nhặt giấy vụn và thả vào thùng rác của trường/lớp.</a:t>
            </a:r>
          </a:p>
        </p:txBody>
      </p:sp>
    </p:spTree>
    <p:extLst>
      <p:ext uri="{BB962C8B-B14F-4D97-AF65-F5344CB8AC3E}">
        <p14:creationId xmlns:p14="http://schemas.microsoft.com/office/powerpoint/2010/main" val="348169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457" y="14519"/>
            <a:ext cx="1945587" cy="63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8522" y="1168248"/>
            <a:ext cx="5328962" cy="3014432"/>
          </a:xfrm>
          <a:prstGeom prst="rect">
            <a:avLst/>
          </a:prstGeom>
          <a:ln>
            <a:solidFill>
              <a:srgbClr val="FF9999"/>
            </a:solidFill>
          </a:ln>
          <a:effectLst>
            <a:glow rad="228600">
              <a:schemeClr val="accent4">
                <a:satMod val="175000"/>
                <a:alpha val="40000"/>
              </a:schemeClr>
            </a:glow>
            <a:outerShdw blurRad="292100" dist="139700" dir="2700000" algn="tl" rotWithShape="0">
              <a:srgbClr val="333333">
                <a:alpha val="65000"/>
              </a:srgbClr>
            </a:outerShdw>
          </a:effectLst>
        </p:spPr>
      </p:pic>
      <p:sp>
        <p:nvSpPr>
          <p:cNvPr id="5" name="Line 12"/>
          <p:cNvSpPr>
            <a:spLocks noChangeShapeType="1"/>
          </p:cNvSpPr>
          <p:nvPr/>
        </p:nvSpPr>
        <p:spPr bwMode="auto">
          <a:xfrm>
            <a:off x="0" y="73841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6" name="AutoShape 22"/>
          <p:cNvSpPr>
            <a:spLocks noChangeArrowheads="1"/>
          </p:cNvSpPr>
          <p:nvPr/>
        </p:nvSpPr>
        <p:spPr bwMode="auto">
          <a:xfrm>
            <a:off x="2474360" y="132811"/>
            <a:ext cx="4578350" cy="497625"/>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pPr algn="r"/>
            <a:endParaRPr lang="en-US" altLang="en-US"/>
          </a:p>
        </p:txBody>
      </p:sp>
      <p:sp>
        <p:nvSpPr>
          <p:cNvPr id="8" name="WordArt 25"/>
          <p:cNvSpPr>
            <a:spLocks noChangeArrowheads="1" noChangeShapeType="1" noTextEdit="1"/>
          </p:cNvSpPr>
          <p:nvPr/>
        </p:nvSpPr>
        <p:spPr bwMode="auto">
          <a:xfrm>
            <a:off x="3349622" y="218089"/>
            <a:ext cx="2618924" cy="3270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1050" kern="10" dirty="0">
                <a:solidFill>
                  <a:srgbClr val="FFFF00"/>
                </a:solidFill>
                <a:latin typeface="+mj-lt"/>
                <a:ea typeface="+mj-lt"/>
                <a:cs typeface="+mj-lt"/>
              </a:rPr>
              <a:t>TRANH 3</a:t>
            </a:r>
          </a:p>
        </p:txBody>
      </p:sp>
      <p:sp>
        <p:nvSpPr>
          <p:cNvPr id="9" name="TextBox 8"/>
          <p:cNvSpPr txBox="1"/>
          <p:nvPr/>
        </p:nvSpPr>
        <p:spPr>
          <a:xfrm>
            <a:off x="2241315" y="4983144"/>
            <a:ext cx="4603376" cy="461665"/>
          </a:xfrm>
          <a:prstGeom prst="rect">
            <a:avLst/>
          </a:prstGeom>
          <a:noFill/>
        </p:spPr>
        <p:txBody>
          <a:bodyPr wrap="none" rtlCol="0">
            <a:spAutoFit/>
          </a:bodyPr>
          <a:lstStyle/>
          <a:p>
            <a:pPr algn="ctr"/>
            <a:r>
              <a:rPr lang="vi-VN" sz="2400" b="1" dirty="0">
                <a:solidFill>
                  <a:srgbClr val="FF0000"/>
                </a:solidFill>
                <a:latin typeface="Arial" pitchFamily="34" charset="0"/>
                <a:cs typeface="Arial" pitchFamily="34" charset="0"/>
              </a:rPr>
              <a:t>Việc làm của Tùng đáng khen!</a:t>
            </a:r>
          </a:p>
        </p:txBody>
      </p:sp>
      <p:sp>
        <p:nvSpPr>
          <p:cNvPr id="10" name="TextBox 9"/>
          <p:cNvSpPr txBox="1"/>
          <p:nvPr/>
        </p:nvSpPr>
        <p:spPr>
          <a:xfrm>
            <a:off x="284343" y="4484075"/>
            <a:ext cx="8749511" cy="461665"/>
          </a:xfrm>
          <a:prstGeom prst="rect">
            <a:avLst/>
          </a:prstGeom>
          <a:noFill/>
        </p:spPr>
        <p:txBody>
          <a:bodyPr wrap="none" rtlCol="0">
            <a:spAutoFit/>
          </a:bodyPr>
          <a:lstStyle/>
          <a:p>
            <a:pPr algn="ctr"/>
            <a:r>
              <a:rPr lang="en-US" sz="2400" dirty="0" err="1">
                <a:solidFill>
                  <a:srgbClr val="006600"/>
                </a:solidFill>
                <a:latin typeface="Arial" pitchFamily="34" charset="0"/>
                <a:cs typeface="Arial" pitchFamily="34" charset="0"/>
              </a:rPr>
              <a:t>Tùng</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xếp</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gọn</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đồ</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chơi</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vào</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thùng</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trước</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khi</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ăn</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cơm</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cùng</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bố</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mẹ</a:t>
            </a:r>
            <a:endParaRPr lang="en-US" sz="2400" dirty="0">
              <a:solidFill>
                <a:srgbClr val="006600"/>
              </a:solidFill>
              <a:latin typeface="Arial" pitchFamily="34" charset="0"/>
              <a:cs typeface="Arial" pitchFamily="34" charset="0"/>
            </a:endParaRPr>
          </a:p>
        </p:txBody>
      </p:sp>
    </p:spTree>
    <p:extLst>
      <p:ext uri="{BB962C8B-B14F-4D97-AF65-F5344CB8AC3E}">
        <p14:creationId xmlns:p14="http://schemas.microsoft.com/office/powerpoint/2010/main" val="22138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457" y="14519"/>
            <a:ext cx="1945587" cy="63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D:\LOP 1 CANH DIEU\Dao Duc 1 moi\Bai 2\dd1b002tr011h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985" y="1204424"/>
            <a:ext cx="4586029" cy="2986610"/>
          </a:xfrm>
          <a:prstGeom prst="rect">
            <a:avLst/>
          </a:prstGeom>
          <a:noFill/>
          <a:ln>
            <a:solidFill>
              <a:srgbClr val="FF9999"/>
            </a:solidFill>
          </a:ln>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9" name="Line 12"/>
          <p:cNvSpPr>
            <a:spLocks noChangeShapeType="1"/>
          </p:cNvSpPr>
          <p:nvPr/>
        </p:nvSpPr>
        <p:spPr bwMode="auto">
          <a:xfrm>
            <a:off x="0" y="73841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AutoShape 22"/>
          <p:cNvSpPr>
            <a:spLocks noChangeArrowheads="1"/>
          </p:cNvSpPr>
          <p:nvPr/>
        </p:nvSpPr>
        <p:spPr bwMode="auto">
          <a:xfrm>
            <a:off x="2474360" y="132811"/>
            <a:ext cx="4578350" cy="497625"/>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pPr algn="r"/>
            <a:endParaRPr lang="en-US" altLang="en-US"/>
          </a:p>
        </p:txBody>
      </p:sp>
      <p:sp>
        <p:nvSpPr>
          <p:cNvPr id="11" name="WordArt 25"/>
          <p:cNvSpPr>
            <a:spLocks noChangeArrowheads="1" noChangeShapeType="1" noTextEdit="1"/>
          </p:cNvSpPr>
          <p:nvPr/>
        </p:nvSpPr>
        <p:spPr bwMode="auto">
          <a:xfrm>
            <a:off x="3349622" y="218089"/>
            <a:ext cx="2618924" cy="3270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1050" kern="10" dirty="0">
                <a:solidFill>
                  <a:srgbClr val="FFFF00"/>
                </a:solidFill>
                <a:latin typeface="+mj-lt"/>
                <a:ea typeface="+mj-lt"/>
                <a:cs typeface="+mj-lt"/>
              </a:rPr>
              <a:t>TRANH 4</a:t>
            </a:r>
          </a:p>
        </p:txBody>
      </p:sp>
      <p:sp>
        <p:nvSpPr>
          <p:cNvPr id="12" name="TextBox 11"/>
          <p:cNvSpPr txBox="1"/>
          <p:nvPr/>
        </p:nvSpPr>
        <p:spPr>
          <a:xfrm>
            <a:off x="1521226" y="4521479"/>
            <a:ext cx="6070893" cy="461665"/>
          </a:xfrm>
          <a:prstGeom prst="rect">
            <a:avLst/>
          </a:prstGeom>
          <a:noFill/>
        </p:spPr>
        <p:txBody>
          <a:bodyPr wrap="none" rtlCol="0">
            <a:spAutoFit/>
          </a:bodyPr>
          <a:lstStyle/>
          <a:p>
            <a:pPr algn="ctr"/>
            <a:r>
              <a:rPr lang="en-US" sz="2400" dirty="0" err="1">
                <a:solidFill>
                  <a:srgbClr val="006600"/>
                </a:solidFill>
                <a:latin typeface="Arial" pitchFamily="34" charset="0"/>
                <a:cs typeface="Arial" pitchFamily="34" charset="0"/>
              </a:rPr>
              <a:t>Ngọc</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sắp</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xếp</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sách</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vở</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gọn</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gàng</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ngăn</a:t>
            </a:r>
            <a:r>
              <a:rPr lang="en-US" sz="2400" dirty="0">
                <a:solidFill>
                  <a:srgbClr val="006600"/>
                </a:solidFill>
                <a:latin typeface="Arial" pitchFamily="34" charset="0"/>
                <a:cs typeface="Arial" pitchFamily="34" charset="0"/>
              </a:rPr>
              <a:t> </a:t>
            </a:r>
            <a:r>
              <a:rPr lang="en-US" sz="2400" dirty="0" err="1">
                <a:solidFill>
                  <a:srgbClr val="006600"/>
                </a:solidFill>
                <a:latin typeface="Arial" pitchFamily="34" charset="0"/>
                <a:cs typeface="Arial" pitchFamily="34" charset="0"/>
              </a:rPr>
              <a:t>nắp</a:t>
            </a:r>
            <a:endParaRPr lang="en-US" sz="2400" dirty="0">
              <a:solidFill>
                <a:srgbClr val="006600"/>
              </a:solidFill>
              <a:latin typeface="Arial" pitchFamily="34" charset="0"/>
              <a:cs typeface="Arial" pitchFamily="34" charset="0"/>
            </a:endParaRPr>
          </a:p>
        </p:txBody>
      </p:sp>
      <p:sp>
        <p:nvSpPr>
          <p:cNvPr id="8" name="TextBox 7"/>
          <p:cNvSpPr txBox="1"/>
          <p:nvPr/>
        </p:nvSpPr>
        <p:spPr>
          <a:xfrm>
            <a:off x="2032541" y="4983144"/>
            <a:ext cx="5020926" cy="461665"/>
          </a:xfrm>
          <a:prstGeom prst="rect">
            <a:avLst/>
          </a:prstGeom>
          <a:noFill/>
        </p:spPr>
        <p:txBody>
          <a:bodyPr wrap="none" rtlCol="0">
            <a:spAutoFit/>
          </a:bodyPr>
          <a:lstStyle/>
          <a:p>
            <a:pPr algn="ctr"/>
            <a:r>
              <a:rPr lang="en-US" sz="2400" b="1" dirty="0" err="1">
                <a:solidFill>
                  <a:srgbClr val="FF0000"/>
                </a:solidFill>
                <a:latin typeface="Arial" pitchFamily="34" charset="0"/>
                <a:cs typeface="Arial" pitchFamily="34" charset="0"/>
              </a:rPr>
              <a:t>Đó</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là</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việc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em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nên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làm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hằng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ngày</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7818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457" y="14519"/>
            <a:ext cx="1945587" cy="63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3200" y="769259"/>
            <a:ext cx="8679606" cy="830997"/>
          </a:xfrm>
          <a:prstGeom prst="rect">
            <a:avLst/>
          </a:prstGeom>
          <a:noFill/>
        </p:spPr>
        <p:txBody>
          <a:bodyPr wrap="square" rtlCol="0">
            <a:spAutoFit/>
          </a:bodyPr>
          <a:lstStyle/>
          <a:p>
            <a:pPr algn="just"/>
            <a:r>
              <a:rPr lang="en-US" sz="2400" dirty="0">
                <a:solidFill>
                  <a:srgbClr val="FF0000"/>
                </a:solidFill>
                <a:latin typeface="Arial" pitchFamily="34" charset="0"/>
                <a:cs typeface="Arial" pitchFamily="34" charset="0"/>
              </a:rPr>
              <a:t>b. </a:t>
            </a:r>
            <a:r>
              <a:rPr lang="en-US" sz="2400" dirty="0" err="1">
                <a:solidFill>
                  <a:srgbClr val="FF0000"/>
                </a:solidFill>
                <a:latin typeface="Arial" pitchFamily="34" charset="0"/>
                <a:cs typeface="Arial" pitchFamily="34" charset="0"/>
              </a:rPr>
              <a:t>Em</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hãy</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hướng</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dẫn</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bạn</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trong</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tranh</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sắp</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xếp</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phòng</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cho</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gọn</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gàng</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ngăn</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nắp</a:t>
            </a:r>
            <a:r>
              <a:rPr lang="en-US" sz="2400" dirty="0">
                <a:solidFill>
                  <a:srgbClr val="FF0000"/>
                </a:solidFill>
                <a:latin typeface="Arial" pitchFamily="34" charset="0"/>
                <a:cs typeface="Arial" pitchFamily="34" charset="0"/>
              </a:rPr>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4810" y="1756443"/>
            <a:ext cx="6562788" cy="3483211"/>
          </a:xfrm>
          <a:prstGeom prst="rect">
            <a:avLst/>
          </a:prstGeom>
          <a:ln>
            <a:noFill/>
          </a:ln>
          <a:effectLst>
            <a:glow rad="228600">
              <a:schemeClr val="accent5">
                <a:satMod val="175000"/>
                <a:alpha val="40000"/>
              </a:schemeClr>
            </a:glow>
          </a:effectLst>
        </p:spPr>
      </p:pic>
      <p:sp>
        <p:nvSpPr>
          <p:cNvPr id="5" name="Line 12"/>
          <p:cNvSpPr>
            <a:spLocks noChangeShapeType="1"/>
          </p:cNvSpPr>
          <p:nvPr/>
        </p:nvSpPr>
        <p:spPr bwMode="auto">
          <a:xfrm>
            <a:off x="0" y="73841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Tree>
    <p:extLst>
      <p:ext uri="{BB962C8B-B14F-4D97-AF65-F5344CB8AC3E}">
        <p14:creationId xmlns:p14="http://schemas.microsoft.com/office/powerpoint/2010/main" val="16223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829</TotalTime>
  <Words>303</Words>
  <Application>Microsoft Office PowerPoint</Application>
  <PresentationFormat>On-screen Show (16:10)</PresentationFormat>
  <Paragraphs>28</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thanh hoa</cp:lastModifiedBy>
  <cp:revision>83</cp:revision>
  <dcterms:created xsi:type="dcterms:W3CDTF">2020-02-10T09:35:50Z</dcterms:created>
  <dcterms:modified xsi:type="dcterms:W3CDTF">2022-09-18T09:07:29Z</dcterms:modified>
</cp:coreProperties>
</file>