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86" r:id="rId3"/>
    <p:sldId id="258" r:id="rId4"/>
    <p:sldId id="259" r:id="rId5"/>
    <p:sldId id="272" r:id="rId6"/>
    <p:sldId id="268" r:id="rId7"/>
    <p:sldId id="261" r:id="rId8"/>
    <p:sldId id="275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77" r:id="rId18"/>
    <p:sldId id="264" r:id="rId19"/>
    <p:sldId id="267" r:id="rId20"/>
    <p:sldId id="271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2D69"/>
    <a:srgbClr val="99FF99"/>
    <a:srgbClr val="9999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672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6C5E0-AACF-4E64-8123-1F57D34628B6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44361-E075-4C11-9F19-537DD0173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7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44361-E075-4C11-9F19-537DD01738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72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95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9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76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;p2">
            <a:extLst>
              <a:ext uri="{FF2B5EF4-FFF2-40B4-BE49-F238E27FC236}">
                <a16:creationId xmlns:a16="http://schemas.microsoft.com/office/drawing/2014/main" xmlns="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5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457200"/>
            <a:endParaRPr sz="1350">
              <a:solidFill>
                <a:prstClr val="black"/>
              </a:solidFill>
            </a:endParaRPr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xmlns="" id="{610AF247-9183-45B2-98AF-A5740E56C7D9}"/>
              </a:ext>
            </a:extLst>
          </p:cNvPr>
          <p:cNvSpPr/>
          <p:nvPr userDrawn="1"/>
        </p:nvSpPr>
        <p:spPr>
          <a:xfrm flipH="1">
            <a:off x="4547057" y="-30326"/>
            <a:ext cx="7644935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457200"/>
            <a:endParaRPr sz="1350">
              <a:solidFill>
                <a:prstClr val="black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C3889BE-3735-A645-99E0-BEDA8DDBCD52}"/>
              </a:ext>
            </a:extLst>
          </p:cNvPr>
          <p:cNvGrpSpPr/>
          <p:nvPr userDrawn="1"/>
        </p:nvGrpSpPr>
        <p:grpSpPr>
          <a:xfrm>
            <a:off x="1357233" y="1824224"/>
            <a:ext cx="3619053" cy="2486493"/>
            <a:chOff x="1357233" y="1824224"/>
            <a:chExt cx="3619053" cy="2486493"/>
          </a:xfrm>
        </p:grpSpPr>
        <p:sp>
          <p:nvSpPr>
            <p:cNvPr id="11" name="Google Shape;9;p2">
              <a:extLst>
                <a:ext uri="{FF2B5EF4-FFF2-40B4-BE49-F238E27FC236}">
                  <a16:creationId xmlns:a16="http://schemas.microsoft.com/office/drawing/2014/main" xmlns="" id="{CD0C4546-01FC-7149-A643-C889CFF9EC10}"/>
                </a:ext>
              </a:extLst>
            </p:cNvPr>
            <p:cNvSpPr/>
            <p:nvPr userDrawn="1"/>
          </p:nvSpPr>
          <p:spPr>
            <a:xfrm>
              <a:off x="1357233" y="1824224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D17657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457200"/>
              <a:endParaRPr sz="1350" dirty="0">
                <a:solidFill>
                  <a:prstClr val="black"/>
                </a:solidFill>
              </a:endParaRPr>
            </a:p>
          </p:txBody>
        </p:sp>
        <p:sp>
          <p:nvSpPr>
            <p:cNvPr id="12" name="Google Shape;10;p2">
              <a:extLst>
                <a:ext uri="{FF2B5EF4-FFF2-40B4-BE49-F238E27FC236}">
                  <a16:creationId xmlns:a16="http://schemas.microsoft.com/office/drawing/2014/main" xmlns="" id="{14691EBE-A51C-CD48-B5CD-5D49755A8C24}"/>
                </a:ext>
              </a:extLst>
            </p:cNvPr>
            <p:cNvSpPr/>
            <p:nvPr userDrawn="1"/>
          </p:nvSpPr>
          <p:spPr>
            <a:xfrm>
              <a:off x="1470711" y="1867472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457200"/>
              <a:endParaRPr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0607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529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59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1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8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28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83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60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01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A20A2-1ECA-4302-BDCE-7C09392E36A3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1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12/31/22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CBF3E76-411D-EA40-8DFB-6C63513292CF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457200"/>
            <a:r>
              <a:rPr lang="vi-VN" sz="6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04900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 defTabSz="457200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TỰ NHIÊN VÀ XÃ HỘI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457200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defTabSz="457200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457200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</a:t>
            </a:r>
            <a:r>
              <a:rPr 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3</a:t>
            </a:r>
            <a:endParaRPr lang="en-US" sz="36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xmlns="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05" y="4975745"/>
            <a:ext cx="1157769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457200" eaLnBrk="1" hangingPunct="1"/>
            <a:r>
              <a:rPr lang="en-US" sz="32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cs typeface="Times New Roman" pitchFamily="18" charset="0"/>
              </a:rPr>
              <a:t> 15: MỘT SỐ BỘ PHẬN CỦA ĐỘNG VẬT VÀ CHỨC NĂNG CỦA CHÚNG (TIẾT 1)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67CB727-4584-420C-B56E-94004AEF9AAE}"/>
              </a:ext>
            </a:extLst>
          </p:cNvPr>
          <p:cNvSpPr/>
          <p:nvPr/>
        </p:nvSpPr>
        <p:spPr>
          <a:xfrm>
            <a:off x="9688945" y="6419273"/>
            <a:ext cx="1699491" cy="230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28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a_ch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228" y="1756229"/>
            <a:ext cx="45720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9628" y="1527629"/>
            <a:ext cx="2362200" cy="1295400"/>
            <a:chOff x="144" y="1776"/>
            <a:chExt cx="1488" cy="816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144" y="1776"/>
              <a:ext cx="912" cy="5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>
                  <a:solidFill>
                    <a:srgbClr val="FF3300"/>
                  </a:solidFill>
                </a:rPr>
                <a:t>Đầu</a:t>
              </a:r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912" y="2160"/>
              <a:ext cx="720" cy="43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2213428" y="2975429"/>
            <a:ext cx="3733800" cy="1066800"/>
            <a:chOff x="96" y="2688"/>
            <a:chExt cx="2352" cy="672"/>
          </a:xfrm>
        </p:grpSpPr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96" y="2832"/>
              <a:ext cx="912" cy="5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>
                  <a:solidFill>
                    <a:srgbClr val="FF3300"/>
                  </a:solidFill>
                </a:rPr>
                <a:t>Mình</a:t>
              </a: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V="1">
              <a:off x="960" y="2688"/>
              <a:ext cx="1488" cy="48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5109028" y="3889829"/>
            <a:ext cx="2133600" cy="1676400"/>
            <a:chOff x="1920" y="3264"/>
            <a:chExt cx="1344" cy="1056"/>
          </a:xfrm>
        </p:grpSpPr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1920" y="3792"/>
              <a:ext cx="912" cy="52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>
                  <a:solidFill>
                    <a:srgbClr val="FF3300"/>
                  </a:solidFill>
                </a:rPr>
                <a:t>vây</a:t>
              </a:r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 flipV="1">
              <a:off x="2400" y="3312"/>
              <a:ext cx="192" cy="48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 flipH="1" flipV="1">
              <a:off x="1968" y="3264"/>
              <a:ext cx="432" cy="57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 flipV="1">
              <a:off x="2400" y="3264"/>
              <a:ext cx="864" cy="57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8080828" y="2899229"/>
            <a:ext cx="2209800" cy="914400"/>
            <a:chOff x="3888" y="2688"/>
            <a:chExt cx="1392" cy="528"/>
          </a:xfrm>
        </p:grpSpPr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4368" y="2688"/>
              <a:ext cx="912" cy="52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>
                  <a:solidFill>
                    <a:srgbClr val="FF3300"/>
                  </a:solidFill>
                </a:rPr>
                <a:t>đuôi</a:t>
              </a:r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 flipH="1">
              <a:off x="3888" y="2928"/>
              <a:ext cx="48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258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VÌ SAO CHIM ÉN LẠI NHẬN RA ĐƯỢC QUÊ HƯƠNG? - DaoHieu.co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941" l="996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175" y="396195"/>
            <a:ext cx="5781447" cy="578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2403928" y="2258219"/>
            <a:ext cx="2362200" cy="1295400"/>
            <a:chOff x="144" y="1776"/>
            <a:chExt cx="1488" cy="816"/>
          </a:xfrm>
        </p:grpSpPr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144" y="1776"/>
              <a:ext cx="912" cy="5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 smtClean="0">
                  <a:solidFill>
                    <a:srgbClr val="FF3300"/>
                  </a:solidFill>
                </a:rPr>
                <a:t>LÔNG</a:t>
              </a:r>
              <a:endParaRPr lang="en-US" altLang="en-US" sz="2000" b="1">
                <a:solidFill>
                  <a:srgbClr val="FF3300"/>
                </a:solidFill>
              </a:endParaRP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912" y="2160"/>
              <a:ext cx="720" cy="43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3" name="Straight Connector 12"/>
          <p:cNvCxnSpPr/>
          <p:nvPr/>
        </p:nvCxnSpPr>
        <p:spPr>
          <a:xfrm flipV="1">
            <a:off x="4308928" y="4734719"/>
            <a:ext cx="1103085" cy="7661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649593" y="2601119"/>
            <a:ext cx="1553029" cy="952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CÁNH</a:t>
            </a:r>
            <a:endParaRPr lang="en-US" sz="2800" b="1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851728" y="1378857"/>
            <a:ext cx="914400" cy="6821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644660" y="551317"/>
            <a:ext cx="1553029" cy="952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MỎ</a:t>
            </a:r>
            <a:endParaRPr lang="en-US" sz="2800" b="1">
              <a:solidFill>
                <a:srgbClr val="FF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6887029" y="3363119"/>
            <a:ext cx="1103085" cy="7661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075213" y="5391491"/>
            <a:ext cx="1553029" cy="952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CHÂN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24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èo con – Wikipedia tiếng Việ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9333">
                        <a14:backgroundMark x1="17667" y1="92040" x2="20333" y2="80100"/>
                        <a14:backgroundMark x1="50667" y1="77612" x2="47000" y2="81592"/>
                        <a14:backgroundMark x1="49333" y1="94030" x2="81333" y2="94527"/>
                        <a14:backgroundMark x1="60333" y1="80100" x2="59000" y2="95025"/>
                        <a14:backgroundMark x1="24000" y1="95522" x2="42333" y2="99502"/>
                        <a14:backgroundMark x1="78000" y1="92537" x2="89667" y2="81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128" y="1328512"/>
            <a:ext cx="6607248" cy="442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672114" y="1611085"/>
            <a:ext cx="1384300" cy="8853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644660" y="644071"/>
            <a:ext cx="1553029" cy="952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MẮT</a:t>
            </a:r>
            <a:endParaRPr lang="en-US" sz="2800" b="1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059714" y="1120321"/>
            <a:ext cx="965200" cy="8844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832031" y="511175"/>
            <a:ext cx="1553029" cy="952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TAI</a:t>
            </a:r>
            <a:endParaRPr lang="en-US" sz="2800" b="1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505539" y="4042228"/>
            <a:ext cx="1384300" cy="8853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952510" y="3541940"/>
            <a:ext cx="1553029" cy="952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CHÂN</a:t>
            </a:r>
            <a:endParaRPr lang="en-US" sz="2800" b="1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7030846" y="2599418"/>
            <a:ext cx="1227783" cy="5567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8134840" y="1871662"/>
            <a:ext cx="1553029" cy="952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LÔNG</a:t>
            </a:r>
            <a:endParaRPr lang="en-US" sz="2800" b="1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385060" y="4484915"/>
            <a:ext cx="1433132" cy="7402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9795170" y="4855143"/>
            <a:ext cx="1553029" cy="952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ĐUÔI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64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ình nền giáo án điện tử học sinh tiểu học | Powerpoint background design,  Powerpoint background templates, Background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887"/>
            <a:ext cx="12192000" cy="732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31771" y="1422541"/>
            <a:ext cx="7460343" cy="5065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400" b="1" i="1" dirty="0">
                <a:solidFill>
                  <a:srgbClr val="5C2D69"/>
                </a:solidFill>
                <a:latin typeface="+mj-lt"/>
                <a:ea typeface="#9Slide04 Noto Serif Bold" panose="02020800060500020200" pitchFamily="18" charset="0"/>
                <a:cs typeface="#9Slide04 Noto Serif Bold" panose="02020800060500020200" pitchFamily="18" charset="0"/>
              </a:rPr>
              <a:t>Lớp che phủ bên ngoài của mỗi loài vật là khác nhau để thích nghi với điều kiện và môi trường sống của từng loài.</a:t>
            </a:r>
            <a:endParaRPr lang="en-US" sz="4400" b="1" i="1" dirty="0">
              <a:solidFill>
                <a:srgbClr val="5C2D69"/>
              </a:solidFill>
              <a:latin typeface="+mj-lt"/>
              <a:ea typeface="#9Slide04 Noto Serif Bold" panose="02020800060500020200" pitchFamily="18" charset="0"/>
              <a:cs typeface="#9Slide04 Noto Serif Bold" panose="02020800060500020200" pitchFamily="18" charset="0"/>
            </a:endParaRPr>
          </a:p>
          <a:p>
            <a:pPr>
              <a:lnSpc>
                <a:spcPct val="150000"/>
              </a:lnSpc>
            </a:pPr>
            <a:endParaRPr lang="en-US" sz="4400" b="1" i="1" dirty="0">
              <a:solidFill>
                <a:srgbClr val="5C2D69"/>
              </a:solidFill>
              <a:latin typeface="+mj-lt"/>
              <a:ea typeface="#9Slide04 Noto Serif Bold" panose="02020800060500020200" pitchFamily="18" charset="0"/>
              <a:cs typeface="#9Slide04 Noto Serif Bold" panose="020208000605000202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80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b-f7-zpcloud.zdn.vn/2415461361027286453/8e5a54b0ddbd18e341a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4" b="17405"/>
          <a:stretch/>
        </p:blipFill>
        <p:spPr bwMode="auto">
          <a:xfrm>
            <a:off x="5646332" y="0"/>
            <a:ext cx="5939698" cy="666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5086" y="696686"/>
            <a:ext cx="4688114" cy="5809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và trả lời câu hỏi:</a:t>
            </a:r>
          </a:p>
          <a:p>
            <a:pPr>
              <a:lnSpc>
                <a:spcPct val="150000"/>
              </a:lnSpc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con vật đang làm gì? Ở đâu?</a:t>
            </a:r>
          </a:p>
          <a:p>
            <a:pPr>
              <a:lnSpc>
                <a:spcPct val="150000"/>
              </a:lnSpc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 phận nào giúp chúng có thể thực hiện hoạt động đó?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11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ình nền powerpoint đẹp nhất | Powerpoint background templates,  Presentation backgrounds, Background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91166"/>
              </p:ext>
            </p:extLst>
          </p:nvPr>
        </p:nvGraphicFramePr>
        <p:xfrm>
          <a:off x="2534647" y="1459332"/>
          <a:ext cx="7247982" cy="399804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646693">
                  <a:extLst>
                    <a:ext uri="{9D8B030D-6E8A-4147-A177-3AD203B41FA5}">
                      <a16:colId xmlns:a16="http://schemas.microsoft.com/office/drawing/2014/main" xmlns="" val="2637232240"/>
                    </a:ext>
                  </a:extLst>
                </a:gridCol>
                <a:gridCol w="1192272">
                  <a:extLst>
                    <a:ext uri="{9D8B030D-6E8A-4147-A177-3AD203B41FA5}">
                      <a16:colId xmlns:a16="http://schemas.microsoft.com/office/drawing/2014/main" xmlns="" val="142011223"/>
                    </a:ext>
                  </a:extLst>
                </a:gridCol>
                <a:gridCol w="4409017">
                  <a:extLst>
                    <a:ext uri="{9D8B030D-6E8A-4147-A177-3AD203B41FA5}">
                      <a16:colId xmlns:a16="http://schemas.microsoft.com/office/drawing/2014/main" xmlns="" val="3498359612"/>
                    </a:ext>
                  </a:extLst>
                </a:gridCol>
              </a:tblGrid>
              <a:tr h="12075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con vật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 phận thực hiện hoạt động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xmlns="" val="1374321185"/>
                  </a:ext>
                </a:extLst>
              </a:tr>
              <a:tr h="6976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cá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Bơi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Vảy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xmlns="" val="1887713737"/>
                  </a:ext>
                </a:extLst>
              </a:tr>
              <a:tr h="6976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chim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Bay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xmlns="" val="1157165596"/>
                  </a:ext>
                </a:extLst>
              </a:tr>
              <a:tr h="6976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ngựa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xmlns="" val="1334040809"/>
                  </a:ext>
                </a:extLst>
              </a:tr>
              <a:tr h="6976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cua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Bò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Càng và chân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xmlns="" val="2193200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65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546CBF-4E08-3BAC-E9FE-E3D3E99057AE}"/>
              </a:ext>
            </a:extLst>
          </p:cNvPr>
          <p:cNvSpPr txBox="1"/>
          <p:nvPr/>
        </p:nvSpPr>
        <p:spPr>
          <a:xfrm>
            <a:off x="3233998" y="1074852"/>
            <a:ext cx="68384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smtClean="0">
                <a:solidFill>
                  <a:schemeClr val="accent4">
                    <a:lumMod val="75000"/>
                  </a:schemeClr>
                </a:solidFill>
                <a:latin typeface="Script MT Bold" panose="03040602040607080904" pitchFamily="66" charset="0"/>
              </a:rPr>
              <a:t>Vận dụng</a:t>
            </a:r>
            <a:endParaRPr lang="en-US" sz="11500" dirty="0">
              <a:solidFill>
                <a:schemeClr val="accent4">
                  <a:lumMod val="75000"/>
                </a:schemeClr>
              </a:solidFill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47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0668"/>
          </a:xfrm>
        </p:spPr>
      </p:pic>
      <p:sp>
        <p:nvSpPr>
          <p:cNvPr id="5" name="Rounded Rectangle 4"/>
          <p:cNvSpPr/>
          <p:nvPr/>
        </p:nvSpPr>
        <p:spPr>
          <a:xfrm>
            <a:off x="1336432" y="1930401"/>
            <a:ext cx="9242474" cy="36077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nl-NL" sz="3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ỗi </a:t>
            </a:r>
            <a:r>
              <a:rPr lang="nl-NL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chuẩn bị mang đến lớp giờ học sau hình ảnh (ảnh chụp hoặc vẽ)  một số động vật mà em biết; mỗi nhóm 1 tờ giấy khổ A3 hoặc tờ lịch tường đã qua sử dụng</a:t>
            </a:r>
            <a:r>
              <a:rPr lang="nl-NL" sz="3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41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126610"/>
            <a:ext cx="292608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0697" y="2160418"/>
            <a:ext cx="8159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quan di chuyển và lớp bao phủ bên ngoài của động vật có đặc điểm khác nhau. Chúng giúp động vật di chuyển, bảo vệ cơ thể.</a:t>
            </a:r>
            <a:endParaRPr lang="en-US" sz="32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96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131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9000" b="-10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7188591"/>
          </a:xfrm>
        </p:spPr>
      </p:pic>
      <p:sp>
        <p:nvSpPr>
          <p:cNvPr id="5" name="TextBox 4"/>
          <p:cNvSpPr txBox="1"/>
          <p:nvPr/>
        </p:nvSpPr>
        <p:spPr>
          <a:xfrm>
            <a:off x="4351606" y="203906"/>
            <a:ext cx="4127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26677" y="5171369"/>
            <a:ext cx="3235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8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8986" y="5123373"/>
            <a:ext cx="3235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8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26677" y="2276200"/>
            <a:ext cx="3235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4800" b="1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8986" y="2229582"/>
            <a:ext cx="3235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4953" y="1044357"/>
            <a:ext cx="675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15627" y="4040325"/>
            <a:ext cx="657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7973" y="4073820"/>
            <a:ext cx="677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69900" y="1088699"/>
            <a:ext cx="771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89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4108" y="815292"/>
            <a:ext cx="4465320" cy="1325563"/>
          </a:xfrm>
        </p:spPr>
        <p:txBody>
          <a:bodyPr>
            <a:noAutofit/>
          </a:bodyPr>
          <a:lstStyle/>
          <a:p>
            <a:r>
              <a:rPr lang="en-US" sz="54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54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1412" y="2022573"/>
            <a:ext cx="8010379" cy="6362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Chơi trò chơi “</a:t>
            </a:r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 trứng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08960" y="3024554"/>
            <a:ext cx="5387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 kể tên một số con vật mà em biết?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1961" y="4802954"/>
            <a:ext cx="5387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>
                <a:latin typeface="Times New Roman" panose="02020603050405020304" pitchFamily="18" charset="0"/>
                <a:cs typeface="Times New Roman" panose="02020603050405020304" pitchFamily="18" charset="0"/>
              </a:rPr>
              <a:t>Em ấn tượng nhất với đặc điểm nào của chúng?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ình ảnh Cartoon Yếu Tố Trứng Phục Sinh Dễ Thương PNG , Lễ Phục Sinh, Trứng  Phục Sinh, Giỏ PNG miễn phí tải tập tin PSDComment và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944" y="1798068"/>
            <a:ext cx="3865613" cy="386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ảnh Biểu Tượng Trứng Phục Sinh PNG , Lễ Phục Sinh, Trứng, Thần Tượng  PNG và Vector với nền trong suốt để tải xuống miễn phí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356" y="2843769"/>
            <a:ext cx="1114478" cy="111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ình ảnh Biểu Tượng Trứng Phục Sinh PNG , Lễ Phục Sinh, Trứng, Thần Tượng  PNG và Vector với nền trong suốt để tải xuống miễn phí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356" y="4821923"/>
            <a:ext cx="1114478" cy="111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89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546CBF-4E08-3BAC-E9FE-E3D3E99057AE}"/>
              </a:ext>
            </a:extLst>
          </p:cNvPr>
          <p:cNvSpPr txBox="1"/>
          <p:nvPr/>
        </p:nvSpPr>
        <p:spPr>
          <a:xfrm>
            <a:off x="2896373" y="1187394"/>
            <a:ext cx="68384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11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11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604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3508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960543" y="1792351"/>
            <a:ext cx="7493393" cy="2254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>
              <a:lnSpc>
                <a:spcPct val="150000"/>
              </a:lnSpc>
              <a:buAutoNum type="arabicPeriod"/>
            </a:pP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  <a:buFontTx/>
              <a:buChar char="-"/>
            </a:pP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2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FontTx/>
              <a:buChar char="-"/>
            </a:pP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69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0" y="3726588"/>
            <a:ext cx="4020223" cy="31314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48891" y="4567398"/>
            <a:ext cx="2250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426548" y="3726587"/>
            <a:ext cx="3474906" cy="3131413"/>
            <a:chOff x="9081465" y="2134064"/>
            <a:chExt cx="2974733" cy="29747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81465" y="2134064"/>
              <a:ext cx="2974733" cy="297473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405810" y="2820496"/>
              <a:ext cx="1779923" cy="13156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 bày ý kiến trước lớp</a:t>
              </a:r>
              <a:endPara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 descr="Giải bài 15 Một số bộ phận của động vật và chức năng của chú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980" y="522331"/>
            <a:ext cx="4099568" cy="3926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673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3508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946029" y="2693557"/>
            <a:ext cx="7493393" cy="2254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 marL="0" indent="0" algn="ctr">
              <a:buNone/>
            </a:pP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43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42942" y="108808"/>
            <a:ext cx="4175600" cy="3524607"/>
            <a:chOff x="210057" y="2085975"/>
            <a:chExt cx="3504034" cy="272934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057" y="2085975"/>
              <a:ext cx="3504034" cy="272934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224176" y="2758149"/>
              <a:ext cx="2250912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kumimoji="0" lang="en-US" sz="2800" b="0" i="0" u="none" strike="noStrike" kern="1200" cap="none" spc="0" normalizeH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số bộ phận bên ngoài của con vật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121631" y="1473380"/>
            <a:ext cx="3474906" cy="3131413"/>
            <a:chOff x="9081465" y="2134064"/>
            <a:chExt cx="2974733" cy="29747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81465" y="2134064"/>
              <a:ext cx="2974733" cy="297473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405810" y="2820496"/>
              <a:ext cx="1779923" cy="13156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Lớp</a:t>
              </a:r>
              <a:r>
                <a:rPr kumimoji="0" lang="en-US" sz="2800" b="0" i="0" u="none" strike="noStrike" kern="1200" cap="none" spc="0" normalizeH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che phủ bên ngoài để làm gì?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22" name="Picture 21" descr="Giải bài 15 Một số bộ phận của động vật và chức năng của chú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849" y="622105"/>
            <a:ext cx="4541651" cy="56045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115910" y="3716027"/>
            <a:ext cx="3474906" cy="3131413"/>
            <a:chOff x="9081465" y="2134064"/>
            <a:chExt cx="2974733" cy="297473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81465" y="2134064"/>
              <a:ext cx="2974733" cy="2974733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9405810" y="2820496"/>
              <a:ext cx="1779923" cy="13156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So</a:t>
              </a:r>
              <a:r>
                <a:rPr kumimoji="0" lang="en-US" sz="2800" b="0" i="0" u="none" strike="noStrike" kern="1200" cap="none" spc="0" normalizeH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sánh đặc điểm bên ngoài?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856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Đặc điểm sinh học của tôm càng xanh | Farmvina Nông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6" y="1005115"/>
            <a:ext cx="5715000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7344229" y="1683657"/>
            <a:ext cx="1640114" cy="82731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984343" y="1193801"/>
            <a:ext cx="1886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/>
              <a:t>VỎ</a:t>
            </a:r>
            <a:endParaRPr lang="en-US" sz="4000" b="1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444219" y="1005115"/>
            <a:ext cx="1640114" cy="82731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41495" y="449629"/>
            <a:ext cx="1886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/>
              <a:t>ĐẦU</a:t>
            </a:r>
            <a:endParaRPr lang="en-US" sz="4000" b="1"/>
          </a:p>
        </p:txBody>
      </p:sp>
      <p:cxnSp>
        <p:nvCxnSpPr>
          <p:cNvPr id="10" name="Straight Connector 9"/>
          <p:cNvCxnSpPr>
            <a:stCxn id="11" idx="0"/>
          </p:cNvCxnSpPr>
          <p:nvPr/>
        </p:nvCxnSpPr>
        <p:spPr>
          <a:xfrm flipV="1">
            <a:off x="2996748" y="3053670"/>
            <a:ext cx="3102428" cy="130628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53319" y="4359955"/>
            <a:ext cx="1886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/>
              <a:t>CHÂN</a:t>
            </a:r>
            <a:endParaRPr lang="en-US" sz="4000" b="1"/>
          </a:p>
        </p:txBody>
      </p:sp>
      <p:cxnSp>
        <p:nvCxnSpPr>
          <p:cNvPr id="13" name="Straight Connector 12"/>
          <p:cNvCxnSpPr/>
          <p:nvPr/>
        </p:nvCxnSpPr>
        <p:spPr>
          <a:xfrm>
            <a:off x="8356374" y="4024628"/>
            <a:ext cx="1175430" cy="120051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492117" y="5053327"/>
            <a:ext cx="1886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/>
              <a:t>ĐUÔI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421293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f9120fc2d5c5f6de111e023f070d938ee8bcf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338</Words>
  <Application>Microsoft Office PowerPoint</Application>
  <PresentationFormat>Custom</PresentationFormat>
  <Paragraphs>71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1_Office Theme</vt:lpstr>
      <vt:lpstr>PowerPoint Presentation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 HÔM NAY!</dc:title>
  <dc:creator>Admin</dc:creator>
  <cp:lastModifiedBy>ismail - [2010]</cp:lastModifiedBy>
  <cp:revision>41</cp:revision>
  <dcterms:created xsi:type="dcterms:W3CDTF">2022-08-12T01:23:09Z</dcterms:created>
  <dcterms:modified xsi:type="dcterms:W3CDTF">2022-12-31T12:45:08Z</dcterms:modified>
</cp:coreProperties>
</file>