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5D231-4890-45E2-B509-B57CFA94DBA8}"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F5191-B9CA-402A-B23F-F08BD3500DEA}" type="slidenum">
              <a:rPr lang="en-US" smtClean="0"/>
              <a:t>‹#›</a:t>
            </a:fld>
            <a:endParaRPr lang="en-US"/>
          </a:p>
        </p:txBody>
      </p:sp>
    </p:spTree>
    <p:extLst>
      <p:ext uri="{BB962C8B-B14F-4D97-AF65-F5344CB8AC3E}">
        <p14:creationId xmlns:p14="http://schemas.microsoft.com/office/powerpoint/2010/main" val="1941878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1C0936-5F1C-43C0-A1D1-C60DA02C6617}" type="slidenum">
              <a:rPr lang="en-US" smtClean="0"/>
              <a:t>7</a:t>
            </a:fld>
            <a:endParaRPr lang="en-US"/>
          </a:p>
        </p:txBody>
      </p:sp>
    </p:spTree>
    <p:extLst>
      <p:ext uri="{BB962C8B-B14F-4D97-AF65-F5344CB8AC3E}">
        <p14:creationId xmlns:p14="http://schemas.microsoft.com/office/powerpoint/2010/main" val="231939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60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158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52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5708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58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2631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803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239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8EEE25-BE32-48EE-ABF5-0913B7F5A929}"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140515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EEE25-BE32-48EE-ABF5-0913B7F5A929}"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2612105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EEE25-BE32-48EE-ABF5-0913B7F5A929}"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50657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874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69928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6821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EEE25-BE32-48EE-ABF5-0913B7F5A929}"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7735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8EEE25-BE32-48EE-ABF5-0913B7F5A929}"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333866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8EEE25-BE32-48EE-ABF5-0913B7F5A929}"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3106597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8EEE25-BE32-48EE-ABF5-0913B7F5A929}"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338918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8EEE25-BE32-48EE-ABF5-0913B7F5A929}"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305765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EEE25-BE32-48EE-ABF5-0913B7F5A929}"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25453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8EEE25-BE32-48EE-ABF5-0913B7F5A929}"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280617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8EEE25-BE32-48EE-ABF5-0913B7F5A929}"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54469-040E-4A78-BC38-CE70E05CE3D4}" type="slidenum">
              <a:rPr lang="en-US" smtClean="0"/>
              <a:t>‹#›</a:t>
            </a:fld>
            <a:endParaRPr lang="en-US"/>
          </a:p>
        </p:txBody>
      </p:sp>
    </p:spTree>
    <p:extLst>
      <p:ext uri="{BB962C8B-B14F-4D97-AF65-F5344CB8AC3E}">
        <p14:creationId xmlns:p14="http://schemas.microsoft.com/office/powerpoint/2010/main" val="418355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EEE25-BE32-48EE-ABF5-0913B7F5A929}"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54469-040E-4A78-BC38-CE70E05CE3D4}" type="slidenum">
              <a:rPr lang="en-US" smtClean="0"/>
              <a:t>‹#›</a:t>
            </a:fld>
            <a:endParaRPr lang="en-US"/>
          </a:p>
        </p:txBody>
      </p:sp>
    </p:spTree>
    <p:extLst>
      <p:ext uri="{BB962C8B-B14F-4D97-AF65-F5344CB8AC3E}">
        <p14:creationId xmlns:p14="http://schemas.microsoft.com/office/powerpoint/2010/main" val="724347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slide" Target="slide39.xml"/><Relationship Id="rId3" Type="http://schemas.openxmlformats.org/officeDocument/2006/relationships/notesSlide" Target="../notesSlides/notesSlide5.xml"/><Relationship Id="rId21" Type="http://schemas.openxmlformats.org/officeDocument/2006/relationships/slide" Target="slide38.xml"/><Relationship Id="rId7" Type="http://schemas.openxmlformats.org/officeDocument/2006/relationships/image" Target="../media/image58.png"/><Relationship Id="rId12" Type="http://schemas.openxmlformats.org/officeDocument/2006/relationships/image" Target="../media/image60.png"/><Relationship Id="rId17" Type="http://schemas.microsoft.com/office/2007/relationships/hdphoto" Target="../media/hdphoto7.wdp"/><Relationship Id="rId2" Type="http://schemas.openxmlformats.org/officeDocument/2006/relationships/slideLayout" Target="../slideLayouts/slideLayout13.xml"/><Relationship Id="rId16" Type="http://schemas.openxmlformats.org/officeDocument/2006/relationships/image" Target="../media/image62.png"/><Relationship Id="rId20" Type="http://schemas.openxmlformats.org/officeDocument/2006/relationships/image" Target="../media/image64.png"/><Relationship Id="rId1" Type="http://schemas.openxmlformats.org/officeDocument/2006/relationships/tags" Target="../tags/tag1.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67.png"/><Relationship Id="rId5" Type="http://schemas.openxmlformats.org/officeDocument/2006/relationships/image" Target="../media/image57.png"/><Relationship Id="rId15" Type="http://schemas.openxmlformats.org/officeDocument/2006/relationships/image" Target="../media/image61.png"/><Relationship Id="rId23" Type="http://schemas.openxmlformats.org/officeDocument/2006/relationships/image" Target="../media/image66.png"/><Relationship Id="rId10" Type="http://schemas.openxmlformats.org/officeDocument/2006/relationships/image" Target="../media/image59.png"/><Relationship Id="rId19" Type="http://schemas.openxmlformats.org/officeDocument/2006/relationships/image" Target="../media/image63.png"/><Relationship Id="rId4" Type="http://schemas.openxmlformats.org/officeDocument/2006/relationships/image" Target="../media/image56.png"/><Relationship Id="rId9" Type="http://schemas.openxmlformats.org/officeDocument/2006/relationships/slide" Target="slide36.xml"/><Relationship Id="rId14" Type="http://schemas.openxmlformats.org/officeDocument/2006/relationships/slide" Target="slide37.xml"/><Relationship Id="rId22"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8.jpe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66.png"/><Relationship Id="rId5" Type="http://schemas.openxmlformats.org/officeDocument/2006/relationships/slide" Target="slide35.xml"/><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6.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slide" Target="slide35.xml"/><Relationship Id="rId5" Type="http://schemas.openxmlformats.org/officeDocument/2006/relationships/image" Target="../media/image69.jpeg"/><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6.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slide" Target="slide35.xml"/><Relationship Id="rId5" Type="http://schemas.openxmlformats.org/officeDocument/2006/relationships/image" Target="../media/image70.jpeg"/><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6.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slide" Target="slide35.xml"/><Relationship Id="rId5" Type="http://schemas.openxmlformats.org/officeDocument/2006/relationships/image" Target="../media/image71.jpeg"/><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id="{691754C7-184E-C7D8-FDFB-3269AA92F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7036" cy="6858000"/>
          </a:xfrm>
          <a:prstGeom prst="rect">
            <a:avLst/>
          </a:prstGeom>
        </p:spPr>
      </p:pic>
      <p:sp>
        <p:nvSpPr>
          <p:cNvPr id="6" name="Rectangle: Rounded Corners 5">
            <a:extLst>
              <a:ext uri="{FF2B5EF4-FFF2-40B4-BE49-F238E27FC236}">
                <a16:creationId xmlns:a16="http://schemas.microsoft.com/office/drawing/2014/main" id="{5784A460-F915-8E05-690E-13D4A88E1A95}"/>
              </a:ext>
            </a:extLst>
          </p:cNvPr>
          <p:cNvSpPr/>
          <p:nvPr/>
        </p:nvSpPr>
        <p:spPr>
          <a:xfrm>
            <a:off x="1657240" y="1526720"/>
            <a:ext cx="8878824" cy="426448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D831437-3776-C4A0-3C3E-E43DD06356EF}"/>
              </a:ext>
            </a:extLst>
          </p:cNvPr>
          <p:cNvPicPr>
            <a:picLocks noChangeAspect="1"/>
          </p:cNvPicPr>
          <p:nvPr/>
        </p:nvPicPr>
        <p:blipFill>
          <a:blip r:embed="rId3"/>
          <a:stretch>
            <a:fillRect/>
          </a:stretch>
        </p:blipFill>
        <p:spPr>
          <a:xfrm>
            <a:off x="3934619" y="2047875"/>
            <a:ext cx="3889585" cy="1286367"/>
          </a:xfrm>
          <a:prstGeom prst="rect">
            <a:avLst/>
          </a:prstGeom>
        </p:spPr>
      </p:pic>
      <p:pic>
        <p:nvPicPr>
          <p:cNvPr id="11" name="Picture 10">
            <a:extLst>
              <a:ext uri="{FF2B5EF4-FFF2-40B4-BE49-F238E27FC236}">
                <a16:creationId xmlns:a16="http://schemas.microsoft.com/office/drawing/2014/main" id="{99ACC790-DB1A-645F-566A-69CAE450FC64}"/>
              </a:ext>
            </a:extLst>
          </p:cNvPr>
          <p:cNvPicPr>
            <a:picLocks noChangeAspect="1"/>
          </p:cNvPicPr>
          <p:nvPr/>
        </p:nvPicPr>
        <p:blipFill>
          <a:blip r:embed="rId4"/>
          <a:stretch>
            <a:fillRect/>
          </a:stretch>
        </p:blipFill>
        <p:spPr>
          <a:xfrm>
            <a:off x="1739630" y="3335939"/>
            <a:ext cx="9150889" cy="2243522"/>
          </a:xfrm>
          <a:prstGeom prst="rect">
            <a:avLst/>
          </a:prstGeom>
        </p:spPr>
      </p:pic>
      <p:pic>
        <p:nvPicPr>
          <p:cNvPr id="13" name="Picture 12">
            <a:extLst>
              <a:ext uri="{FF2B5EF4-FFF2-40B4-BE49-F238E27FC236}">
                <a16:creationId xmlns:a16="http://schemas.microsoft.com/office/drawing/2014/main" id="{39B1339B-AB2B-889C-973F-5A8333F57D16}"/>
              </a:ext>
            </a:extLst>
          </p:cNvPr>
          <p:cNvPicPr>
            <a:picLocks noChangeAspect="1"/>
          </p:cNvPicPr>
          <p:nvPr/>
        </p:nvPicPr>
        <p:blipFill>
          <a:blip r:embed="rId5"/>
          <a:stretch>
            <a:fillRect/>
          </a:stretch>
        </p:blipFill>
        <p:spPr>
          <a:xfrm>
            <a:off x="1709078" y="2644855"/>
            <a:ext cx="2030144" cy="1072989"/>
          </a:xfrm>
          <a:prstGeom prst="rect">
            <a:avLst/>
          </a:prstGeom>
        </p:spPr>
      </p:pic>
    </p:spTree>
    <p:extLst>
      <p:ext uri="{BB962C8B-B14F-4D97-AF65-F5344CB8AC3E}">
        <p14:creationId xmlns:p14="http://schemas.microsoft.com/office/powerpoint/2010/main" val="6309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D1C1C98-1D21-EA86-9623-75E74862C3FC}"/>
              </a:ext>
            </a:extLst>
          </p:cNvPr>
          <p:cNvPicPr>
            <a:picLocks noChangeAspect="1"/>
          </p:cNvPicPr>
          <p:nvPr/>
        </p:nvPicPr>
        <p:blipFill>
          <a:blip r:embed="rId2"/>
          <a:stretch>
            <a:fillRect/>
          </a:stretch>
        </p:blipFill>
        <p:spPr>
          <a:xfrm>
            <a:off x="2252662" y="600074"/>
            <a:ext cx="7659414" cy="5724525"/>
          </a:xfrm>
          <a:prstGeom prst="rect">
            <a:avLst/>
          </a:prstGeom>
        </p:spPr>
      </p:pic>
    </p:spTree>
    <p:extLst>
      <p:ext uri="{BB962C8B-B14F-4D97-AF65-F5344CB8AC3E}">
        <p14:creationId xmlns:p14="http://schemas.microsoft.com/office/powerpoint/2010/main" val="190842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0420CC8-80B6-96FD-B9C6-B6108330C437}"/>
              </a:ext>
            </a:extLst>
          </p:cNvPr>
          <p:cNvPicPr>
            <a:picLocks noChangeAspect="1"/>
          </p:cNvPicPr>
          <p:nvPr/>
        </p:nvPicPr>
        <p:blipFill>
          <a:blip r:embed="rId2"/>
          <a:stretch>
            <a:fillRect/>
          </a:stretch>
        </p:blipFill>
        <p:spPr>
          <a:xfrm>
            <a:off x="1600200" y="1914525"/>
            <a:ext cx="2771348" cy="4071937"/>
          </a:xfrm>
          <a:prstGeom prst="rect">
            <a:avLst/>
          </a:prstGeom>
        </p:spPr>
      </p:pic>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86325" y="2119777"/>
            <a:ext cx="6362700" cy="3477875"/>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400" b="1" dirty="0" err="1">
                <a:solidFill>
                  <a:srgbClr val="FF0000"/>
                </a:solidFill>
                <a:latin typeface="Calibri" panose="020F0502020204030204" pitchFamily="34" charset="0"/>
                <a:cs typeface="Calibri" panose="020F0502020204030204" pitchFamily="34" charset="0"/>
              </a:rPr>
              <a:t>Nấm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thông</a:t>
            </a:r>
            <a:r>
              <a:rPr lang="en-US" sz="4400" b="1" dirty="0">
                <a:solidFill>
                  <a:srgbClr val="FF0000"/>
                </a:solidFill>
                <a:latin typeface="Calibri" panose="020F0502020204030204" pitchFamily="34" charset="0"/>
                <a:cs typeface="Calibri" panose="020F0502020204030204" pitchFamily="34" charset="0"/>
              </a:rPr>
              <a:t>: </a:t>
            </a:r>
            <a:r>
              <a:rPr lang="vi-VN" sz="4400" b="1" dirty="0">
                <a:solidFill>
                  <a:srgbClr val="000000"/>
                </a:solidFill>
                <a:latin typeface="Calibri" panose="020F0502020204030204" pitchFamily="34" charset="0"/>
                <a:cs typeface="Calibri" panose="020F0502020204030204" pitchFamily="34" charset="0"/>
              </a:rPr>
              <a:t>Mũ nấm có dạng hình cầu dẹt, khi còn non nấm có màu tím rồi chuyển dần sang màu nâu hoặc vàng</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2016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2"/>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mồng gà: </a:t>
            </a:r>
            <a:r>
              <a:rPr lang="vi-VN" sz="4800" b="1" dirty="0">
                <a:solidFill>
                  <a:srgbClr val="000000"/>
                </a:solidFill>
                <a:latin typeface="Calibri" panose="020F0502020204030204" pitchFamily="34" charset="0"/>
                <a:cs typeface="Calibri" panose="020F0502020204030204" pitchFamily="34" charset="0"/>
              </a:rPr>
              <a:t>Có dạng phễu, màu vàng lòng đỏ trứng hoặc vàng pha màu mận.</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BEEC65-2BF8-5006-465E-7CB607B6E0CB}"/>
              </a:ext>
            </a:extLst>
          </p:cNvPr>
          <p:cNvPicPr>
            <a:picLocks noChangeAspect="1"/>
          </p:cNvPicPr>
          <p:nvPr/>
        </p:nvPicPr>
        <p:blipFill>
          <a:blip r:embed="rId3"/>
          <a:stretch>
            <a:fillRect/>
          </a:stretch>
        </p:blipFill>
        <p:spPr>
          <a:xfrm>
            <a:off x="1476374" y="2143126"/>
            <a:ext cx="2679221" cy="3852862"/>
          </a:xfrm>
          <a:prstGeom prst="rect">
            <a:avLst/>
          </a:prstGeom>
        </p:spPr>
      </p:pic>
    </p:spTree>
    <p:extLst>
      <p:ext uri="{BB962C8B-B14F-4D97-AF65-F5344CB8AC3E}">
        <p14:creationId xmlns:p14="http://schemas.microsoft.com/office/powerpoint/2010/main" val="196309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2"/>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kim châm: </a:t>
            </a:r>
            <a:r>
              <a:rPr lang="vi-VN" sz="4800" b="1" dirty="0">
                <a:solidFill>
                  <a:srgbClr val="000000"/>
                </a:solidFill>
                <a:latin typeface="Calibri" panose="020F0502020204030204" pitchFamily="34" charset="0"/>
                <a:cs typeface="Calibri" panose="020F0502020204030204" pitchFamily="34" charset="0"/>
              </a:rPr>
              <a:t>Có hình giá đậu. Cuống có màu trắng hay màu vàng nhạt.</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42A92E-8449-257B-83B1-B18EED8981FA}"/>
              </a:ext>
            </a:extLst>
          </p:cNvPr>
          <p:cNvPicPr>
            <a:picLocks noChangeAspect="1"/>
          </p:cNvPicPr>
          <p:nvPr/>
        </p:nvPicPr>
        <p:blipFill>
          <a:blip r:embed="rId3"/>
          <a:stretch>
            <a:fillRect/>
          </a:stretch>
        </p:blipFill>
        <p:spPr>
          <a:xfrm>
            <a:off x="1457324" y="1943100"/>
            <a:ext cx="2697653" cy="4010025"/>
          </a:xfrm>
          <a:prstGeom prst="rect">
            <a:avLst/>
          </a:prstGeom>
        </p:spPr>
      </p:pic>
    </p:spTree>
    <p:extLst>
      <p:ext uri="{BB962C8B-B14F-4D97-AF65-F5344CB8AC3E}">
        <p14:creationId xmlns:p14="http://schemas.microsoft.com/office/powerpoint/2010/main" val="371397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2"/>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429250" y="2434102"/>
            <a:ext cx="6010275" cy="2308324"/>
          </a:xfrm>
          <a:custGeom>
            <a:avLst/>
            <a:gdLst>
              <a:gd name="connsiteX0" fmla="*/ 0 w 6010275"/>
              <a:gd name="connsiteY0" fmla="*/ 0 h 2308324"/>
              <a:gd name="connsiteX1" fmla="*/ 6010275 w 6010275"/>
              <a:gd name="connsiteY1" fmla="*/ 0 h 2308324"/>
              <a:gd name="connsiteX2" fmla="*/ 6010275 w 6010275"/>
              <a:gd name="connsiteY2" fmla="*/ 2308324 h 2308324"/>
              <a:gd name="connsiteX3" fmla="*/ 0 w 6010275"/>
              <a:gd name="connsiteY3" fmla="*/ 2308324 h 2308324"/>
              <a:gd name="connsiteX4" fmla="*/ 0 w 60102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275" h="2308324" fill="none" extrusionOk="0">
                <a:moveTo>
                  <a:pt x="0" y="0"/>
                </a:moveTo>
                <a:cubicBezTo>
                  <a:pt x="1712422" y="5222"/>
                  <a:pt x="4425115" y="24918"/>
                  <a:pt x="6010275" y="0"/>
                </a:cubicBezTo>
                <a:cubicBezTo>
                  <a:pt x="5849030" y="295473"/>
                  <a:pt x="5966515" y="1186317"/>
                  <a:pt x="6010275" y="2308324"/>
                </a:cubicBezTo>
                <a:cubicBezTo>
                  <a:pt x="5380467" y="2143563"/>
                  <a:pt x="1338338" y="2426474"/>
                  <a:pt x="0" y="2308324"/>
                </a:cubicBezTo>
                <a:cubicBezTo>
                  <a:pt x="-55725" y="1490219"/>
                  <a:pt x="17072" y="609588"/>
                  <a:pt x="0" y="0"/>
                </a:cubicBezTo>
                <a:close/>
              </a:path>
              <a:path w="6010275" h="2308324" stroke="0" extrusionOk="0">
                <a:moveTo>
                  <a:pt x="0" y="0"/>
                </a:moveTo>
                <a:cubicBezTo>
                  <a:pt x="1481872" y="11849"/>
                  <a:pt x="5367431" y="-161459"/>
                  <a:pt x="6010275" y="0"/>
                </a:cubicBezTo>
                <a:cubicBezTo>
                  <a:pt x="6013405" y="699270"/>
                  <a:pt x="5909099" y="2031698"/>
                  <a:pt x="6010275" y="2308324"/>
                </a:cubicBezTo>
                <a:cubicBezTo>
                  <a:pt x="4358084" y="2162464"/>
                  <a:pt x="824879"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yến: </a:t>
            </a:r>
            <a:r>
              <a:rPr lang="vi-VN" sz="4800" b="1" dirty="0">
                <a:solidFill>
                  <a:srgbClr val="000000"/>
                </a:solidFill>
                <a:latin typeface="Calibri" panose="020F0502020204030204" pitchFamily="34" charset="0"/>
                <a:cs typeface="Calibri" panose="020F0502020204030204" pitchFamily="34" charset="0"/>
              </a:rPr>
              <a:t>Có mũ màu tím nhạt, mũ nhỏ, thân to.</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CA74B9A-1851-4B5E-71D9-CCDBD18EF777}"/>
              </a:ext>
            </a:extLst>
          </p:cNvPr>
          <p:cNvPicPr>
            <a:picLocks noChangeAspect="1"/>
          </p:cNvPicPr>
          <p:nvPr/>
        </p:nvPicPr>
        <p:blipFill>
          <a:blip r:embed="rId3"/>
          <a:stretch>
            <a:fillRect/>
          </a:stretch>
        </p:blipFill>
        <p:spPr>
          <a:xfrm>
            <a:off x="1104900" y="2409825"/>
            <a:ext cx="3889506" cy="2905125"/>
          </a:xfrm>
          <a:prstGeom prst="rect">
            <a:avLst/>
          </a:prstGeom>
        </p:spPr>
      </p:pic>
    </p:spTree>
    <p:extLst>
      <p:ext uri="{BB962C8B-B14F-4D97-AF65-F5344CB8AC3E}">
        <p14:creationId xmlns:p14="http://schemas.microsoft.com/office/powerpoint/2010/main" val="3291358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2"/>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linh chi: </a:t>
            </a:r>
            <a:r>
              <a:rPr lang="vi-VN" sz="4400" b="1" dirty="0">
                <a:solidFill>
                  <a:srgbClr val="000000"/>
                </a:solidFill>
                <a:latin typeface="Calibri" panose="020F0502020204030204" pitchFamily="34" charset="0"/>
                <a:cs typeface="Calibri" panose="020F0502020204030204" pitchFamily="34" charset="0"/>
              </a:rPr>
              <a:t>Hơi tròn hoặc hình bầu</a:t>
            </a:r>
            <a:r>
              <a:rPr lang="en-US" sz="4400" b="1" dirty="0">
                <a:solidFill>
                  <a:srgbClr val="000000"/>
                </a:solidFill>
                <a:latin typeface="Calibri" panose="020F0502020204030204" pitchFamily="34" charset="0"/>
                <a:cs typeface="Calibri" panose="020F0502020204030204" pitchFamily="34" charset="0"/>
              </a:rPr>
              <a:t>,</a:t>
            </a:r>
            <a:r>
              <a:rPr lang="vi-VN" sz="4400" b="1" dirty="0">
                <a:solidFill>
                  <a:srgbClr val="000000"/>
                </a:solidFill>
                <a:latin typeface="Calibri" panose="020F0502020204030204" pitchFamily="34" charset="0"/>
                <a:cs typeface="Calibri" panose="020F0502020204030204" pitchFamily="34" charset="0"/>
              </a:rPr>
              <a:t> mặt trên hơi bóng có màu sắc, bên dưới có màu trắng đục....</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574E5E1-2344-FCA1-15ED-09D3285F6F5B}"/>
              </a:ext>
            </a:extLst>
          </p:cNvPr>
          <p:cNvPicPr>
            <a:picLocks noChangeAspect="1"/>
          </p:cNvPicPr>
          <p:nvPr/>
        </p:nvPicPr>
        <p:blipFill>
          <a:blip r:embed="rId3"/>
          <a:stretch>
            <a:fillRect/>
          </a:stretch>
        </p:blipFill>
        <p:spPr>
          <a:xfrm>
            <a:off x="842962" y="2209801"/>
            <a:ext cx="4016445" cy="3109912"/>
          </a:xfrm>
          <a:prstGeom prst="rect">
            <a:avLst/>
          </a:prstGeom>
        </p:spPr>
      </p:pic>
    </p:spTree>
    <p:extLst>
      <p:ext uri="{BB962C8B-B14F-4D97-AF65-F5344CB8AC3E}">
        <p14:creationId xmlns:p14="http://schemas.microsoft.com/office/powerpoint/2010/main" val="311048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2"/>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mỡ: </a:t>
            </a:r>
            <a:r>
              <a:rPr lang="vi-VN" sz="4400" b="1" dirty="0">
                <a:solidFill>
                  <a:srgbClr val="000000"/>
                </a:solidFill>
                <a:latin typeface="Calibri" panose="020F0502020204030204" pitchFamily="34" charset="0"/>
                <a:cs typeface="Calibri" panose="020F0502020204030204" pitchFamily="34" charset="0"/>
              </a:rPr>
              <a:t>Phần mũ nấm dày, hình cầu, tròn, mũ nấm trơn, không có hoa văn..</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C6B0525-0367-0367-5741-AC4B67D679F2}"/>
              </a:ext>
            </a:extLst>
          </p:cNvPr>
          <p:cNvPicPr>
            <a:picLocks noChangeAspect="1"/>
          </p:cNvPicPr>
          <p:nvPr/>
        </p:nvPicPr>
        <p:blipFill>
          <a:blip r:embed="rId3"/>
          <a:stretch>
            <a:fillRect/>
          </a:stretch>
        </p:blipFill>
        <p:spPr>
          <a:xfrm>
            <a:off x="904875" y="2247900"/>
            <a:ext cx="3976426" cy="2890837"/>
          </a:xfrm>
          <a:prstGeom prst="rect">
            <a:avLst/>
          </a:prstGeom>
        </p:spPr>
      </p:pic>
    </p:spTree>
    <p:extLst>
      <p:ext uri="{BB962C8B-B14F-4D97-AF65-F5344CB8AC3E}">
        <p14:creationId xmlns:p14="http://schemas.microsoft.com/office/powerpoint/2010/main" val="1462458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2"/>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3170099"/>
          </a:xfrm>
          <a:custGeom>
            <a:avLst/>
            <a:gdLst>
              <a:gd name="connsiteX0" fmla="*/ 0 w 6115050"/>
              <a:gd name="connsiteY0" fmla="*/ 0 h 3170099"/>
              <a:gd name="connsiteX1" fmla="*/ 6115050 w 6115050"/>
              <a:gd name="connsiteY1" fmla="*/ 0 h 3170099"/>
              <a:gd name="connsiteX2" fmla="*/ 6115050 w 6115050"/>
              <a:gd name="connsiteY2" fmla="*/ 3170099 h 3170099"/>
              <a:gd name="connsiteX3" fmla="*/ 0 w 6115050"/>
              <a:gd name="connsiteY3" fmla="*/ 3170099 h 3170099"/>
              <a:gd name="connsiteX4" fmla="*/ 0 w 6115050"/>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3170099" fill="none" extrusionOk="0">
                <a:moveTo>
                  <a:pt x="0" y="0"/>
                </a:moveTo>
                <a:cubicBezTo>
                  <a:pt x="1654331" y="5222"/>
                  <a:pt x="5079505" y="24918"/>
                  <a:pt x="6115050" y="0"/>
                </a:cubicBezTo>
                <a:cubicBezTo>
                  <a:pt x="5953805" y="517284"/>
                  <a:pt x="6071290" y="2639091"/>
                  <a:pt x="6115050" y="3170099"/>
                </a:cubicBezTo>
                <a:cubicBezTo>
                  <a:pt x="3981223" y="3005338"/>
                  <a:pt x="1371660" y="3288249"/>
                  <a:pt x="0" y="3170099"/>
                </a:cubicBezTo>
                <a:cubicBezTo>
                  <a:pt x="-55725" y="2758152"/>
                  <a:pt x="17072" y="966543"/>
                  <a:pt x="0" y="0"/>
                </a:cubicBezTo>
                <a:close/>
              </a:path>
              <a:path w="6115050" h="3170099" stroke="0" extrusionOk="0">
                <a:moveTo>
                  <a:pt x="0" y="0"/>
                </a:moveTo>
                <a:cubicBezTo>
                  <a:pt x="1774291" y="11849"/>
                  <a:pt x="5393171" y="-161459"/>
                  <a:pt x="6115050" y="0"/>
                </a:cubicBezTo>
                <a:cubicBezTo>
                  <a:pt x="6118180" y="1524162"/>
                  <a:pt x="6013874" y="1884189"/>
                  <a:pt x="6115050" y="3170099"/>
                </a:cubicBezTo>
                <a:cubicBezTo>
                  <a:pt x="5321052" y="3024239"/>
                  <a:pt x="2351720"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độc đỏ: </a:t>
            </a:r>
            <a:r>
              <a:rPr lang="vi-VN" sz="4000" b="1" dirty="0">
                <a:solidFill>
                  <a:srgbClr val="000000"/>
                </a:solidFill>
                <a:latin typeface="Calibri" panose="020F0502020204030204" pitchFamily="34" charset="0"/>
                <a:cs typeface="Calibri" panose="020F0502020204030204" pitchFamily="34" charset="0"/>
              </a:rPr>
              <a:t>Quả nấm có màu đỏ rực hay màu đỏ cam, màu sắc có thể nhạt dần sau mưa, có phủ những vảy màu trắng...</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D42C70D-FB3C-91EB-4864-934C54E6F05A}"/>
              </a:ext>
            </a:extLst>
          </p:cNvPr>
          <p:cNvPicPr>
            <a:picLocks noChangeAspect="1"/>
          </p:cNvPicPr>
          <p:nvPr/>
        </p:nvPicPr>
        <p:blipFill>
          <a:blip r:embed="rId3"/>
          <a:stretch>
            <a:fillRect/>
          </a:stretch>
        </p:blipFill>
        <p:spPr>
          <a:xfrm>
            <a:off x="785812" y="2095500"/>
            <a:ext cx="4152900" cy="3048000"/>
          </a:xfrm>
          <a:prstGeom prst="rect">
            <a:avLst/>
          </a:prstGeom>
        </p:spPr>
      </p:pic>
    </p:spTree>
    <p:extLst>
      <p:ext uri="{BB962C8B-B14F-4D97-AF65-F5344CB8AC3E}">
        <p14:creationId xmlns:p14="http://schemas.microsoft.com/office/powerpoint/2010/main" val="1430125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781734" y="1848089"/>
            <a:ext cx="6552347" cy="2308324"/>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800" b="1" dirty="0">
                <a:solidFill>
                  <a:srgbClr val="FF0000"/>
                </a:solidFill>
                <a:latin typeface="Calibri" panose="020F0502020204030204" pitchFamily="34" charset="0"/>
                <a:cs typeface="Calibri" panose="020F0502020204030204" pitchFamily="34" charset="0"/>
              </a:rPr>
              <a:t> Trong tự nhiên, nấm có hình dạng và màu sắc rất khác nhau</a:t>
            </a:r>
            <a:r>
              <a:rPr lang="en-US" sz="4800" b="1" dirty="0">
                <a:solidFill>
                  <a:srgbClr val="FF0000"/>
                </a:solidFill>
                <a:latin typeface="Calibri" panose="020F0502020204030204" pitchFamily="34" charset="0"/>
                <a:cs typeface="Calibri" panose="020F0502020204030204" pitchFamily="34" charset="0"/>
              </a:rPr>
              <a:t>.</a:t>
            </a:r>
            <a:endParaRPr lang="vi-VN" sz="4800" b="1"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3"/>
          <a:stretch>
            <a:fillRect/>
          </a:stretch>
        </p:blipFill>
        <p:spPr>
          <a:xfrm>
            <a:off x="4013662" y="185865"/>
            <a:ext cx="3993226" cy="1457070"/>
          </a:xfrm>
          <a:prstGeom prst="rect">
            <a:avLst/>
          </a:prstGeom>
        </p:spPr>
      </p:pic>
      <p:pic>
        <p:nvPicPr>
          <p:cNvPr id="1026" name="Picture 2" descr="Nguy cơ ngộ độc từ các loại nấm rừng">
            <a:extLst>
              <a:ext uri="{FF2B5EF4-FFF2-40B4-BE49-F238E27FC236}">
                <a16:creationId xmlns:a16="http://schemas.microsoft.com/office/drawing/2014/main" id="{8EDA0912-E3D8-1FD1-60BA-05021C0126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6826" y="4190999"/>
            <a:ext cx="3526512" cy="23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2 các loại Nấm Độc thường gặp ở Việt Nam &amp; Thế giới">
            <a:extLst>
              <a:ext uri="{FF2B5EF4-FFF2-40B4-BE49-F238E27FC236}">
                <a16:creationId xmlns:a16="http://schemas.microsoft.com/office/drawing/2014/main" id="{4F6B01D4-5DA7-66D1-7B23-73F5E64AE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2337">
            <a:off x="7705725" y="1458192"/>
            <a:ext cx="3605213" cy="223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Kỹ thuật trồng nấm sò | Kinh nghiệm làm ăn | Báo ảnh Dân tộc và Miền núi">
            <a:extLst>
              <a:ext uri="{FF2B5EF4-FFF2-40B4-BE49-F238E27FC236}">
                <a16:creationId xmlns:a16="http://schemas.microsoft.com/office/drawing/2014/main" id="{135449DA-D29E-B363-ED3F-67D2A2B9A6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4" y="4381500"/>
            <a:ext cx="3751513" cy="212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492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952074"/>
          </a:xfrm>
          <a:custGeom>
            <a:avLst/>
            <a:gdLst>
              <a:gd name="connsiteX0" fmla="*/ 0 w 10581591"/>
              <a:gd name="connsiteY0" fmla="*/ 158682 h 952074"/>
              <a:gd name="connsiteX1" fmla="*/ 158682 w 10581591"/>
              <a:gd name="connsiteY1" fmla="*/ 0 h 952074"/>
              <a:gd name="connsiteX2" fmla="*/ 10422909 w 10581591"/>
              <a:gd name="connsiteY2" fmla="*/ 0 h 952074"/>
              <a:gd name="connsiteX3" fmla="*/ 10581591 w 10581591"/>
              <a:gd name="connsiteY3" fmla="*/ 158682 h 952074"/>
              <a:gd name="connsiteX4" fmla="*/ 10581591 w 10581591"/>
              <a:gd name="connsiteY4" fmla="*/ 793392 h 952074"/>
              <a:gd name="connsiteX5" fmla="*/ 10422909 w 10581591"/>
              <a:gd name="connsiteY5" fmla="*/ 952074 h 952074"/>
              <a:gd name="connsiteX6" fmla="*/ 158682 w 10581591"/>
              <a:gd name="connsiteY6" fmla="*/ 952074 h 952074"/>
              <a:gd name="connsiteX7" fmla="*/ 0 w 10581591"/>
              <a:gd name="connsiteY7" fmla="*/ 793392 h 952074"/>
              <a:gd name="connsiteX8" fmla="*/ 0 w 1058159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952074" fill="none" extrusionOk="0">
                <a:moveTo>
                  <a:pt x="0" y="158682"/>
                </a:moveTo>
                <a:cubicBezTo>
                  <a:pt x="-14357" y="65039"/>
                  <a:pt x="76891" y="6655"/>
                  <a:pt x="158682" y="0"/>
                </a:cubicBezTo>
                <a:cubicBezTo>
                  <a:pt x="3533490" y="-61902"/>
                  <a:pt x="5690907" y="-101778"/>
                  <a:pt x="10422909" y="0"/>
                </a:cubicBezTo>
                <a:cubicBezTo>
                  <a:pt x="10505785" y="-1493"/>
                  <a:pt x="10585849" y="65370"/>
                  <a:pt x="10581591" y="158682"/>
                </a:cubicBezTo>
                <a:cubicBezTo>
                  <a:pt x="10606003" y="440122"/>
                  <a:pt x="10553660" y="580895"/>
                  <a:pt x="10581591" y="793392"/>
                </a:cubicBezTo>
                <a:cubicBezTo>
                  <a:pt x="10570937" y="875814"/>
                  <a:pt x="10507380" y="937437"/>
                  <a:pt x="10422909" y="952074"/>
                </a:cubicBezTo>
                <a:cubicBezTo>
                  <a:pt x="7030948" y="809682"/>
                  <a:pt x="1892986" y="1063175"/>
                  <a:pt x="158682" y="952074"/>
                </a:cubicBezTo>
                <a:cubicBezTo>
                  <a:pt x="69316" y="952938"/>
                  <a:pt x="-599" y="883759"/>
                  <a:pt x="0" y="793392"/>
                </a:cubicBezTo>
                <a:cubicBezTo>
                  <a:pt x="34357" y="681748"/>
                  <a:pt x="51337" y="410688"/>
                  <a:pt x="0" y="158682"/>
                </a:cubicBezTo>
                <a:close/>
              </a:path>
              <a:path w="10581591" h="952074" stroke="0" extrusionOk="0">
                <a:moveTo>
                  <a:pt x="0" y="158682"/>
                </a:moveTo>
                <a:cubicBezTo>
                  <a:pt x="-4605" y="64958"/>
                  <a:pt x="64379" y="-11148"/>
                  <a:pt x="158682" y="0"/>
                </a:cubicBezTo>
                <a:cubicBezTo>
                  <a:pt x="2096560" y="-164947"/>
                  <a:pt x="5703715" y="-52288"/>
                  <a:pt x="10422909" y="0"/>
                </a:cubicBezTo>
                <a:cubicBezTo>
                  <a:pt x="10509877" y="-10501"/>
                  <a:pt x="10572177" y="72551"/>
                  <a:pt x="10581591" y="158682"/>
                </a:cubicBezTo>
                <a:cubicBezTo>
                  <a:pt x="10599663" y="332799"/>
                  <a:pt x="10607932" y="552515"/>
                  <a:pt x="10581591" y="793392"/>
                </a:cubicBezTo>
                <a:cubicBezTo>
                  <a:pt x="10592033" y="894511"/>
                  <a:pt x="10503599" y="939431"/>
                  <a:pt x="10422909" y="952074"/>
                </a:cubicBezTo>
                <a:cubicBezTo>
                  <a:pt x="5744740" y="1110615"/>
                  <a:pt x="3232886"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dirty="0">
                <a:solidFill>
                  <a:srgbClr val="000000"/>
                </a:solidFill>
                <a:latin typeface="Arial"/>
                <a:ea typeface="楷体"/>
                <a:cs typeface="Arial" panose="020B0604020202020204" pitchFamily="34" charset="0"/>
              </a:rPr>
              <a:t>2</a:t>
            </a:r>
            <a:r>
              <a:rPr lang="en-US" altLang="zh-CN" sz="2800" dirty="0">
                <a:solidFill>
                  <a:srgbClr val="000000"/>
                </a:solidFill>
                <a:latin typeface="Arial"/>
                <a:ea typeface="楷体"/>
                <a:cs typeface="Arial" panose="020B0604020202020204" pitchFamily="34" charset="0"/>
              </a:rPr>
              <a:t>. </a:t>
            </a:r>
            <a:r>
              <a:rPr lang="vi-VN" altLang="zh-CN" sz="2800" dirty="0">
                <a:solidFill>
                  <a:srgbClr val="000000"/>
                </a:solidFill>
                <a:latin typeface="Arial"/>
                <a:ea typeface="楷体"/>
                <a:cs typeface="Arial" panose="020B0604020202020204" pitchFamily="34" charset="0"/>
              </a:rPr>
              <a:t> Quan sát hình 8 và nhận xét về kích thước của một số nấm </a:t>
            </a:r>
            <a:endParaRPr kumimoji="1" lang="zh-CN" altLang="en-US" sz="28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2391D1AE-0E98-8F60-95D4-24E9D484EB6D}"/>
              </a:ext>
            </a:extLst>
          </p:cNvPr>
          <p:cNvPicPr>
            <a:picLocks noChangeAspect="1"/>
          </p:cNvPicPr>
          <p:nvPr/>
        </p:nvPicPr>
        <p:blipFill>
          <a:blip r:embed="rId2"/>
          <a:stretch>
            <a:fillRect/>
          </a:stretch>
        </p:blipFill>
        <p:spPr>
          <a:xfrm>
            <a:off x="1795462" y="1295400"/>
            <a:ext cx="7939088" cy="5081860"/>
          </a:xfrm>
          <a:prstGeom prst="rect">
            <a:avLst/>
          </a:prstGeom>
        </p:spPr>
      </p:pic>
      <p:sp>
        <p:nvSpPr>
          <p:cNvPr id="7" name="Rectangle 6">
            <a:extLst>
              <a:ext uri="{FF2B5EF4-FFF2-40B4-BE49-F238E27FC236}">
                <a16:creationId xmlns:a16="http://schemas.microsoft.com/office/drawing/2014/main" id="{590DCA0D-3A92-A0B2-9D9E-B80F5D8045F1}"/>
              </a:ext>
            </a:extLst>
          </p:cNvPr>
          <p:cNvSpPr/>
          <p:nvPr/>
        </p:nvSpPr>
        <p:spPr>
          <a:xfrm>
            <a:off x="0" y="1800464"/>
            <a:ext cx="3142566" cy="1200329"/>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3600" b="1" dirty="0">
                <a:solidFill>
                  <a:srgbClr val="FF0000"/>
                </a:solidFill>
                <a:latin typeface="Calibri" panose="020F0502020204030204" pitchFamily="34" charset="0"/>
                <a:cs typeface="Calibri" panose="020F0502020204030204" pitchFamily="34" charset="0"/>
              </a:rPr>
              <a:t>Kích thước bé như que tăm</a:t>
            </a:r>
          </a:p>
        </p:txBody>
      </p:sp>
      <p:sp>
        <p:nvSpPr>
          <p:cNvPr id="8" name="Rectangle 7">
            <a:extLst>
              <a:ext uri="{FF2B5EF4-FFF2-40B4-BE49-F238E27FC236}">
                <a16:creationId xmlns:a16="http://schemas.microsoft.com/office/drawing/2014/main" id="{5475B966-9BD2-0753-B454-85FBB6DEA419}"/>
              </a:ext>
            </a:extLst>
          </p:cNvPr>
          <p:cNvSpPr/>
          <p:nvPr/>
        </p:nvSpPr>
        <p:spPr>
          <a:xfrm>
            <a:off x="9067800" y="1819514"/>
            <a:ext cx="3124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tương đương ngón tay người</a:t>
            </a:r>
            <a:r>
              <a:rPr lang="en-US" sz="2800" b="1" dirty="0">
                <a:solidFill>
                  <a:srgbClr val="FF0000"/>
                </a:solidFill>
                <a:latin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8623E65-BCFD-38FB-2E03-2C7E5D1B23BC}"/>
              </a:ext>
            </a:extLst>
          </p:cNvPr>
          <p:cNvSpPr/>
          <p:nvPr/>
        </p:nvSpPr>
        <p:spPr>
          <a:xfrm>
            <a:off x="0" y="53818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rất nhỏ, phải phóng to mới nhìn được</a:t>
            </a:r>
          </a:p>
        </p:txBody>
      </p:sp>
      <p:sp>
        <p:nvSpPr>
          <p:cNvPr id="10" name="Rectangle 9">
            <a:extLst>
              <a:ext uri="{FF2B5EF4-FFF2-40B4-BE49-F238E27FC236}">
                <a16:creationId xmlns:a16="http://schemas.microsoft.com/office/drawing/2014/main" id="{27903DE9-1D0A-A8F1-4924-C7428C921AA4}"/>
              </a:ext>
            </a:extLst>
          </p:cNvPr>
          <p:cNvSpPr/>
          <p:nvPr/>
        </p:nvSpPr>
        <p:spPr>
          <a:xfrm>
            <a:off x="8620125" y="52294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to gần bằng cổ tay, mũ to như cái đĩa.</a:t>
            </a:r>
          </a:p>
        </p:txBody>
      </p:sp>
    </p:spTree>
    <p:extLst>
      <p:ext uri="{BB962C8B-B14F-4D97-AF65-F5344CB8AC3E}">
        <p14:creationId xmlns:p14="http://schemas.microsoft.com/office/powerpoint/2010/main" val="82345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ushrooms next to a tree stump&#10;&#10;Description automatically generated">
            <a:extLst>
              <a:ext uri="{FF2B5EF4-FFF2-40B4-BE49-F238E27FC236}">
                <a16:creationId xmlns:a16="http://schemas.microsoft.com/office/drawing/2014/main" id="{806580D6-FFAA-47D6-8014-618FABED8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114" cy="6858000"/>
          </a:xfrm>
          <a:prstGeom prst="rect">
            <a:avLst/>
          </a:prstGeom>
        </p:spPr>
      </p:pic>
      <p:sp>
        <p:nvSpPr>
          <p:cNvPr id="8" name="Rectangle: Rounded Corners 7">
            <a:extLst>
              <a:ext uri="{FF2B5EF4-FFF2-40B4-BE49-F238E27FC236}">
                <a16:creationId xmlns:a16="http://schemas.microsoft.com/office/drawing/2014/main" id="{C3262686-D533-2DAC-F945-F6948C7CBDA8}"/>
              </a:ext>
            </a:extLst>
          </p:cNvPr>
          <p:cNvSpPr/>
          <p:nvPr/>
        </p:nvSpPr>
        <p:spPr>
          <a:xfrm>
            <a:off x="864704" y="596347"/>
            <a:ext cx="10366513" cy="5794513"/>
          </a:xfrm>
          <a:prstGeom prst="roundRect">
            <a:avLst>
              <a:gd name="adj" fmla="val 1173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C74B0E-C98A-9D7C-1A2E-B8E849650166}"/>
              </a:ext>
            </a:extLst>
          </p:cNvPr>
          <p:cNvPicPr>
            <a:picLocks noChangeAspect="1"/>
          </p:cNvPicPr>
          <p:nvPr/>
        </p:nvPicPr>
        <p:blipFill>
          <a:blip r:embed="rId3"/>
          <a:stretch>
            <a:fillRect/>
          </a:stretch>
        </p:blipFill>
        <p:spPr>
          <a:xfrm>
            <a:off x="2472964" y="861392"/>
            <a:ext cx="7041490" cy="1115665"/>
          </a:xfrm>
          <a:prstGeom prst="rect">
            <a:avLst/>
          </a:prstGeom>
        </p:spPr>
      </p:pic>
      <p:sp>
        <p:nvSpPr>
          <p:cNvPr id="3" name="TextBox 2">
            <a:extLst>
              <a:ext uri="{FF2B5EF4-FFF2-40B4-BE49-F238E27FC236}">
                <a16:creationId xmlns:a16="http://schemas.microsoft.com/office/drawing/2014/main" id="{560AD96C-CF79-B50F-AAF3-552748CBE1AF}"/>
              </a:ext>
            </a:extLst>
          </p:cNvPr>
          <p:cNvSpPr txBox="1"/>
          <p:nvPr/>
        </p:nvSpPr>
        <p:spPr>
          <a:xfrm>
            <a:off x="1212574" y="2435087"/>
            <a:ext cx="9859617" cy="1810752"/>
          </a:xfrm>
          <a:prstGeom prst="rect">
            <a:avLst/>
          </a:prstGeom>
          <a:noFill/>
        </p:spPr>
        <p:txBody>
          <a:bodyPr wrap="square" rtlCol="0">
            <a:spAutoFit/>
          </a:bodyPr>
          <a:lstStyle/>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Nhận ra được nấm có hình dạng, kích thước, màu sắc và nơi sống rất khác nhau qua quan sát tranh ảnh hoặc video.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581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C4175D41-B3C8-4D29-BD4B-6C7D5146F4B6}"/>
              </a:ext>
            </a:extLst>
          </p:cNvPr>
          <p:cNvSpPr txBox="1"/>
          <p:nvPr/>
        </p:nvSpPr>
        <p:spPr>
          <a:xfrm>
            <a:off x="885825" y="148102"/>
            <a:ext cx="10191750" cy="1938992"/>
          </a:xfrm>
          <a:custGeom>
            <a:avLst/>
            <a:gdLst>
              <a:gd name="connsiteX0" fmla="*/ 0 w 10191750"/>
              <a:gd name="connsiteY0" fmla="*/ 0 h 1938992"/>
              <a:gd name="connsiteX1" fmla="*/ 10191750 w 10191750"/>
              <a:gd name="connsiteY1" fmla="*/ 0 h 1938992"/>
              <a:gd name="connsiteX2" fmla="*/ 10191750 w 10191750"/>
              <a:gd name="connsiteY2" fmla="*/ 1938992 h 1938992"/>
              <a:gd name="connsiteX3" fmla="*/ 0 w 10191750"/>
              <a:gd name="connsiteY3" fmla="*/ 1938992 h 1938992"/>
              <a:gd name="connsiteX4" fmla="*/ 0 w 101917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938992" fill="none" extrusionOk="0">
                <a:moveTo>
                  <a:pt x="0" y="0"/>
                </a:moveTo>
                <a:cubicBezTo>
                  <a:pt x="2062277" y="5222"/>
                  <a:pt x="7118377" y="24918"/>
                  <a:pt x="10191750" y="0"/>
                </a:cubicBezTo>
                <a:cubicBezTo>
                  <a:pt x="10030505" y="738305"/>
                  <a:pt x="10147990" y="1407801"/>
                  <a:pt x="10191750" y="1938992"/>
                </a:cubicBezTo>
                <a:cubicBezTo>
                  <a:pt x="6019105" y="1774231"/>
                  <a:pt x="3409666" y="2057142"/>
                  <a:pt x="0" y="1938992"/>
                </a:cubicBezTo>
                <a:cubicBezTo>
                  <a:pt x="-55725" y="1490404"/>
                  <a:pt x="17072" y="314236"/>
                  <a:pt x="0" y="0"/>
                </a:cubicBezTo>
                <a:close/>
              </a:path>
              <a:path w="10191750" h="1938992" stroke="0" extrusionOk="0">
                <a:moveTo>
                  <a:pt x="0" y="0"/>
                </a:moveTo>
                <a:cubicBezTo>
                  <a:pt x="1366664" y="11849"/>
                  <a:pt x="7432049" y="-161459"/>
                  <a:pt x="10191750" y="0"/>
                </a:cubicBezTo>
                <a:cubicBezTo>
                  <a:pt x="10194880" y="920782"/>
                  <a:pt x="10090574" y="1107979"/>
                  <a:pt x="10191750" y="1938992"/>
                </a:cubicBezTo>
                <a:cubicBezTo>
                  <a:pt x="8174527" y="1793132"/>
                  <a:pt x="1128328"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mốc có kích thước rất nhỏ, chỉ có thể quan sát dưới kính hiển vi. Hình 8c là nấm mốc được phóng to dưới kính hiển vi.</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BAC6E50-C69A-F34F-B073-B1F16DF38D73}"/>
              </a:ext>
            </a:extLst>
          </p:cNvPr>
          <p:cNvPicPr>
            <a:picLocks noChangeAspect="1"/>
          </p:cNvPicPr>
          <p:nvPr/>
        </p:nvPicPr>
        <p:blipFill>
          <a:blip r:embed="rId2"/>
          <a:stretch>
            <a:fillRect/>
          </a:stretch>
        </p:blipFill>
        <p:spPr>
          <a:xfrm>
            <a:off x="952499" y="2852737"/>
            <a:ext cx="4138599" cy="2852738"/>
          </a:xfrm>
          <a:prstGeom prst="rect">
            <a:avLst/>
          </a:prstGeom>
        </p:spPr>
      </p:pic>
      <p:pic>
        <p:nvPicPr>
          <p:cNvPr id="13" name="Picture 12">
            <a:extLst>
              <a:ext uri="{FF2B5EF4-FFF2-40B4-BE49-F238E27FC236}">
                <a16:creationId xmlns:a16="http://schemas.microsoft.com/office/drawing/2014/main" id="{33A8116E-EC6A-7DF8-FFA7-E16107B1608B}"/>
              </a:ext>
            </a:extLst>
          </p:cNvPr>
          <p:cNvPicPr>
            <a:picLocks noChangeAspect="1"/>
          </p:cNvPicPr>
          <p:nvPr/>
        </p:nvPicPr>
        <p:blipFill>
          <a:blip r:embed="rId3"/>
          <a:stretch>
            <a:fillRect/>
          </a:stretch>
        </p:blipFill>
        <p:spPr>
          <a:xfrm>
            <a:off x="5960109" y="2867025"/>
            <a:ext cx="4884500" cy="2838450"/>
          </a:xfrm>
          <a:prstGeom prst="rect">
            <a:avLst/>
          </a:prstGeom>
        </p:spPr>
      </p:pic>
    </p:spTree>
    <p:extLst>
      <p:ext uri="{BB962C8B-B14F-4D97-AF65-F5344CB8AC3E}">
        <p14:creationId xmlns:p14="http://schemas.microsoft.com/office/powerpoint/2010/main" val="231448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228724" y="1581389"/>
            <a:ext cx="10029825" cy="830997"/>
          </a:xfrm>
          <a:prstGeom prst="rect">
            <a:avLst/>
          </a:prstGeom>
          <a:solidFill>
            <a:srgbClr val="FFFF00">
              <a:alpha val="76000"/>
            </a:srgbClr>
          </a:solidFill>
          <a:ln w="47625">
            <a:solidFill>
              <a:srgbClr val="00B0F0"/>
            </a:solidFill>
            <a:prstDash val="dashDot"/>
          </a:ln>
        </p:spPr>
        <p:txBody>
          <a:bodyPr wrap="square">
            <a:spAutoFit/>
          </a:bodyPr>
          <a:lstStyle/>
          <a:p>
            <a:pPr lvl="0" algn="just" defTabSz="914309" fontAlgn="base"/>
            <a:r>
              <a:rPr lang="vi-VN" sz="4800" b="1" dirty="0">
                <a:solidFill>
                  <a:srgbClr val="FF0000"/>
                </a:solidFill>
                <a:latin typeface="Calibri" panose="020F0502020204030204" pitchFamily="34" charset="0"/>
                <a:cs typeface="Calibri" panose="020F0502020204030204" pitchFamily="34" charset="0"/>
              </a:rPr>
              <a:t>Kích thước của các loại nấm khác nhau</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3"/>
          <a:stretch>
            <a:fillRect/>
          </a:stretch>
        </p:blipFill>
        <p:spPr>
          <a:xfrm>
            <a:off x="4013662" y="185865"/>
            <a:ext cx="3993226" cy="1457070"/>
          </a:xfrm>
          <a:prstGeom prst="rect">
            <a:avLst/>
          </a:prstGeom>
        </p:spPr>
      </p:pic>
      <p:pic>
        <p:nvPicPr>
          <p:cNvPr id="6146" name="Picture 2" descr="Nấm là gì? Lợi ích và món ngon từ các loại nấm ăn được">
            <a:extLst>
              <a:ext uri="{FF2B5EF4-FFF2-40B4-BE49-F238E27FC236}">
                <a16:creationId xmlns:a16="http://schemas.microsoft.com/office/drawing/2014/main" id="{53461806-11B7-A63B-161F-6FFAC02F0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2611246"/>
            <a:ext cx="6896100" cy="388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40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1199724"/>
          </a:xfrm>
          <a:custGeom>
            <a:avLst/>
            <a:gdLst>
              <a:gd name="connsiteX0" fmla="*/ 0 w 10581591"/>
              <a:gd name="connsiteY0" fmla="*/ 199958 h 1199724"/>
              <a:gd name="connsiteX1" fmla="*/ 199958 w 10581591"/>
              <a:gd name="connsiteY1" fmla="*/ 0 h 1199724"/>
              <a:gd name="connsiteX2" fmla="*/ 10381633 w 10581591"/>
              <a:gd name="connsiteY2" fmla="*/ 0 h 1199724"/>
              <a:gd name="connsiteX3" fmla="*/ 10581591 w 10581591"/>
              <a:gd name="connsiteY3" fmla="*/ 199958 h 1199724"/>
              <a:gd name="connsiteX4" fmla="*/ 10581591 w 10581591"/>
              <a:gd name="connsiteY4" fmla="*/ 999766 h 1199724"/>
              <a:gd name="connsiteX5" fmla="*/ 10381633 w 10581591"/>
              <a:gd name="connsiteY5" fmla="*/ 1199724 h 1199724"/>
              <a:gd name="connsiteX6" fmla="*/ 199958 w 10581591"/>
              <a:gd name="connsiteY6" fmla="*/ 1199724 h 1199724"/>
              <a:gd name="connsiteX7" fmla="*/ 0 w 10581591"/>
              <a:gd name="connsiteY7" fmla="*/ 999766 h 1199724"/>
              <a:gd name="connsiteX8" fmla="*/ 0 w 10581591"/>
              <a:gd name="connsiteY8" fmla="*/ 199958 h 119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1199724" fill="none" extrusionOk="0">
                <a:moveTo>
                  <a:pt x="0" y="199958"/>
                </a:moveTo>
                <a:cubicBezTo>
                  <a:pt x="-18846" y="81642"/>
                  <a:pt x="93477" y="4500"/>
                  <a:pt x="199958" y="0"/>
                </a:cubicBezTo>
                <a:cubicBezTo>
                  <a:pt x="4193589" y="-61902"/>
                  <a:pt x="8695166" y="-101778"/>
                  <a:pt x="10381633" y="0"/>
                </a:cubicBezTo>
                <a:cubicBezTo>
                  <a:pt x="10480380" y="-3664"/>
                  <a:pt x="10588151" y="80782"/>
                  <a:pt x="10581591" y="199958"/>
                </a:cubicBezTo>
                <a:cubicBezTo>
                  <a:pt x="10523168" y="453997"/>
                  <a:pt x="10618802" y="896344"/>
                  <a:pt x="10581591" y="999766"/>
                </a:cubicBezTo>
                <a:cubicBezTo>
                  <a:pt x="10576200" y="1107561"/>
                  <a:pt x="10490964" y="1194628"/>
                  <a:pt x="10381633" y="1199724"/>
                </a:cubicBezTo>
                <a:cubicBezTo>
                  <a:pt x="6547383" y="1057332"/>
                  <a:pt x="2377820" y="1310825"/>
                  <a:pt x="199958" y="1199724"/>
                </a:cubicBezTo>
                <a:cubicBezTo>
                  <a:pt x="81676" y="1203651"/>
                  <a:pt x="-3521" y="1126254"/>
                  <a:pt x="0" y="999766"/>
                </a:cubicBezTo>
                <a:cubicBezTo>
                  <a:pt x="65701" y="716060"/>
                  <a:pt x="-49413" y="503654"/>
                  <a:pt x="0" y="199958"/>
                </a:cubicBezTo>
                <a:close/>
              </a:path>
              <a:path w="10581591" h="1199724" stroke="0" extrusionOk="0">
                <a:moveTo>
                  <a:pt x="0" y="199958"/>
                </a:moveTo>
                <a:cubicBezTo>
                  <a:pt x="-1626" y="87375"/>
                  <a:pt x="81156" y="-13997"/>
                  <a:pt x="199958" y="0"/>
                </a:cubicBezTo>
                <a:cubicBezTo>
                  <a:pt x="1832077" y="-164947"/>
                  <a:pt x="9093745" y="-52288"/>
                  <a:pt x="10381633" y="0"/>
                </a:cubicBezTo>
                <a:cubicBezTo>
                  <a:pt x="10491786" y="-4398"/>
                  <a:pt x="10579505" y="89858"/>
                  <a:pt x="10581591" y="199958"/>
                </a:cubicBezTo>
                <a:cubicBezTo>
                  <a:pt x="10624434" y="498666"/>
                  <a:pt x="10533052" y="818016"/>
                  <a:pt x="10581591" y="999766"/>
                </a:cubicBezTo>
                <a:cubicBezTo>
                  <a:pt x="10584963" y="1114554"/>
                  <a:pt x="10489793" y="1195585"/>
                  <a:pt x="10381633" y="1199724"/>
                </a:cubicBezTo>
                <a:cubicBezTo>
                  <a:pt x="9080475" y="1358265"/>
                  <a:pt x="1912372" y="1057888"/>
                  <a:pt x="199958" y="1199724"/>
                </a:cubicBezTo>
                <a:cubicBezTo>
                  <a:pt x="88430" y="1218934"/>
                  <a:pt x="15377" y="1104853"/>
                  <a:pt x="0" y="999766"/>
                </a:cubicBezTo>
                <a:cubicBezTo>
                  <a:pt x="-3951" y="646364"/>
                  <a:pt x="7263" y="430727"/>
                  <a:pt x="0" y="19995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b="1" dirty="0">
                <a:solidFill>
                  <a:srgbClr val="000000"/>
                </a:solidFill>
                <a:latin typeface="Arial"/>
                <a:ea typeface="楷体"/>
                <a:cs typeface="Arial" panose="020B0604020202020204" pitchFamily="34" charset="0"/>
              </a:rPr>
              <a:t>3. Nêu tên một loại nấm và chia sẻ hình dạng, kích thước, màu sắc của nấm đó.</a:t>
            </a:r>
            <a:endParaRPr kumimoji="1" lang="zh-CN" altLang="en-US" sz="2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7170" name="Picture 2" descr="Nấm mỡ là gì? Công dụng và các món ăn cùng nấm mỡ">
            <a:extLst>
              <a:ext uri="{FF2B5EF4-FFF2-40B4-BE49-F238E27FC236}">
                <a16:creationId xmlns:a16="http://schemas.microsoft.com/office/drawing/2014/main" id="{E433CCDD-C570-C49C-02D9-F2FB83E6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1" y="2333626"/>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0FFB30-CB23-6C2A-14EE-46A72DF3BB0D}"/>
              </a:ext>
            </a:extLst>
          </p:cNvPr>
          <p:cNvSpPr/>
          <p:nvPr/>
        </p:nvSpPr>
        <p:spPr>
          <a:xfrm>
            <a:off x="6467475" y="2819639"/>
            <a:ext cx="5238750" cy="1754326"/>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en-US" sz="3600" b="1" dirty="0" err="1">
                <a:solidFill>
                  <a:srgbClr val="FF0000"/>
                </a:solidFill>
                <a:latin typeface="Calibri" panose="020F0502020204030204" pitchFamily="34" charset="0"/>
                <a:cs typeface="Calibri" panose="020F0502020204030204" pitchFamily="34" charset="0"/>
              </a:rPr>
              <a:t>Ví</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dụ</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Nấm mỡ có nhiều màu sắc từ trắng đến nâu nhạt với kích cỡ đa dạng.</a:t>
            </a:r>
          </a:p>
        </p:txBody>
      </p:sp>
    </p:spTree>
    <p:extLst>
      <p:ext uri="{BB962C8B-B14F-4D97-AF65-F5344CB8AC3E}">
        <p14:creationId xmlns:p14="http://schemas.microsoft.com/office/powerpoint/2010/main" val="128878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2050" name="Picture 2" descr="Bật mí cách chọn nấm đùi gà tươi ngon của người trồng nấm">
            <a:extLst>
              <a:ext uri="{FF2B5EF4-FFF2-40B4-BE49-F238E27FC236}">
                <a16:creationId xmlns:a16="http://schemas.microsoft.com/office/drawing/2014/main" id="{650EA490-3313-BB4D-099A-A731F5C3F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743075"/>
            <a:ext cx="5621867" cy="3162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3341CB-82FA-72CE-A644-385C8A34B6AA}"/>
              </a:ext>
            </a:extLst>
          </p:cNvPr>
          <p:cNvSpPr/>
          <p:nvPr/>
        </p:nvSpPr>
        <p:spPr>
          <a:xfrm>
            <a:off x="2514600" y="5096114"/>
            <a:ext cx="223837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gà</a:t>
            </a:r>
            <a:endParaRPr lang="vi-VN" sz="4400" b="1" dirty="0">
              <a:solidFill>
                <a:srgbClr val="002060"/>
              </a:solidFill>
              <a:latin typeface="Calibri" panose="020F0502020204030204" pitchFamily="34" charset="0"/>
              <a:cs typeface="Calibri" panose="020F0502020204030204" pitchFamily="34" charset="0"/>
            </a:endParaRPr>
          </a:p>
        </p:txBody>
      </p:sp>
      <p:pic>
        <p:nvPicPr>
          <p:cNvPr id="2052" name="Picture 4" descr="Khám phá Nấm Mèo - Nấm Mộc Nhĩ cùng những tác dụng tuyệt vời">
            <a:extLst>
              <a:ext uri="{FF2B5EF4-FFF2-40B4-BE49-F238E27FC236}">
                <a16:creationId xmlns:a16="http://schemas.microsoft.com/office/drawing/2014/main" id="{5D996E96-D926-4933-030D-E9E2195E9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1" y="1739276"/>
            <a:ext cx="4628534" cy="319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AE85189-1C2E-0942-290D-E31331EA83D7}"/>
              </a:ext>
            </a:extLst>
          </p:cNvPr>
          <p:cNvSpPr/>
          <p:nvPr/>
        </p:nvSpPr>
        <p:spPr>
          <a:xfrm>
            <a:off x="7448550" y="5029439"/>
            <a:ext cx="374332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tai </a:t>
            </a:r>
            <a:r>
              <a:rPr lang="en-US" sz="4400" b="1" dirty="0" err="1">
                <a:solidFill>
                  <a:srgbClr val="002060"/>
                </a:solidFill>
                <a:latin typeface="Calibri" panose="020F0502020204030204" pitchFamily="34" charset="0"/>
                <a:cs typeface="Calibri" panose="020F0502020204030204" pitchFamily="34" charset="0"/>
              </a:rPr>
              <a:t>mèo</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122" name="Picture 2" descr="Nấm Hương - Nấm Hợp Giang">
            <a:extLst>
              <a:ext uri="{FF2B5EF4-FFF2-40B4-BE49-F238E27FC236}">
                <a16:creationId xmlns:a16="http://schemas.microsoft.com/office/drawing/2014/main" id="{10EA7097-F067-937E-20DE-4E4196260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503719"/>
            <a:ext cx="5010150" cy="3654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C01E9A-E276-651F-49DF-2CB6177BB6D0}"/>
              </a:ext>
            </a:extLst>
          </p:cNvPr>
          <p:cNvSpPr/>
          <p:nvPr/>
        </p:nvSpPr>
        <p:spPr>
          <a:xfrm>
            <a:off x="1962151" y="5429489"/>
            <a:ext cx="3162300"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hương</a:t>
            </a:r>
            <a:endParaRPr lang="vi-VN" sz="4400" b="1" dirty="0">
              <a:solidFill>
                <a:srgbClr val="002060"/>
              </a:solidFill>
              <a:latin typeface="Calibri" panose="020F0502020204030204" pitchFamily="34" charset="0"/>
              <a:cs typeface="Calibri" panose="020F0502020204030204" pitchFamily="34" charset="0"/>
            </a:endParaRPr>
          </a:p>
        </p:txBody>
      </p:sp>
      <p:pic>
        <p:nvPicPr>
          <p:cNvPr id="5124" name="Picture 4" descr="Hypsizygus tessellatus – Wikipedia tiếng Việt">
            <a:extLst>
              <a:ext uri="{FF2B5EF4-FFF2-40B4-BE49-F238E27FC236}">
                <a16:creationId xmlns:a16="http://schemas.microsoft.com/office/drawing/2014/main" id="{908ED923-23DF-10D9-4174-7AACC7CA9D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2700" y="1541341"/>
            <a:ext cx="5172075" cy="35831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EDEE87-9FEC-D3BF-1B21-136D654A506D}"/>
              </a:ext>
            </a:extLst>
          </p:cNvPr>
          <p:cNvSpPr/>
          <p:nvPr/>
        </p:nvSpPr>
        <p:spPr>
          <a:xfrm>
            <a:off x="7029450" y="5391389"/>
            <a:ext cx="3962399"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Tẩm</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857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sp>
      <p:grpSp>
        <p:nvGrpSpPr>
          <p:cNvPr id="3" name="Group 3"/>
          <p:cNvGrpSpPr/>
          <p:nvPr/>
        </p:nvGrpSpPr>
        <p:grpSpPr>
          <a:xfrm>
            <a:off x="433291" y="410394"/>
            <a:ext cx="11325419" cy="6037213"/>
            <a:chOff x="0" y="0"/>
            <a:chExt cx="47820907" cy="25491771"/>
          </a:xfrm>
        </p:grpSpPr>
        <p:sp>
          <p:nvSpPr>
            <p:cNvPr id="4" name="Freeform 4"/>
            <p:cNvSpPr/>
            <p:nvPr/>
          </p:nvSpPr>
          <p:spPr>
            <a:xfrm>
              <a:off x="72390" y="72390"/>
              <a:ext cx="47676128" cy="25346992"/>
            </a:xfrm>
            <a:custGeom>
              <a:avLst/>
              <a:gdLst/>
              <a:ahLst/>
              <a:cxnLst/>
              <a:rect l="l" t="t" r="r" b="b"/>
              <a:pathLst>
                <a:path w="47676128" h="25346992">
                  <a:moveTo>
                    <a:pt x="0" y="0"/>
                  </a:moveTo>
                  <a:lnTo>
                    <a:pt x="47676128" y="0"/>
                  </a:lnTo>
                  <a:lnTo>
                    <a:pt x="47676128" y="25346992"/>
                  </a:lnTo>
                  <a:lnTo>
                    <a:pt x="0" y="25346992"/>
                  </a:lnTo>
                  <a:lnTo>
                    <a:pt x="0" y="0"/>
                  </a:lnTo>
                  <a:close/>
                </a:path>
              </a:pathLst>
            </a:custGeom>
            <a:solidFill>
              <a:srgbClr val="7FA659"/>
            </a:solidFill>
          </p:spPr>
        </p:sp>
        <p:sp>
          <p:nvSpPr>
            <p:cNvPr id="5" name="Freeform 5"/>
            <p:cNvSpPr/>
            <p:nvPr/>
          </p:nvSpPr>
          <p:spPr>
            <a:xfrm>
              <a:off x="0" y="0"/>
              <a:ext cx="47820907" cy="25491771"/>
            </a:xfrm>
            <a:custGeom>
              <a:avLst/>
              <a:gdLst/>
              <a:ahLst/>
              <a:cxnLst/>
              <a:rect l="l" t="t" r="r" b="b"/>
              <a:pathLst>
                <a:path w="47820907" h="25491771">
                  <a:moveTo>
                    <a:pt x="47676126" y="25346991"/>
                  </a:moveTo>
                  <a:lnTo>
                    <a:pt x="47820907" y="25346991"/>
                  </a:lnTo>
                  <a:lnTo>
                    <a:pt x="47820907" y="25491771"/>
                  </a:lnTo>
                  <a:lnTo>
                    <a:pt x="47676126" y="25491771"/>
                  </a:lnTo>
                  <a:lnTo>
                    <a:pt x="47676126"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47676126" y="144780"/>
                  </a:moveTo>
                  <a:lnTo>
                    <a:pt x="47820907" y="144780"/>
                  </a:lnTo>
                  <a:lnTo>
                    <a:pt x="47820907" y="25346991"/>
                  </a:lnTo>
                  <a:lnTo>
                    <a:pt x="47676126" y="25346991"/>
                  </a:lnTo>
                  <a:lnTo>
                    <a:pt x="47676126" y="144780"/>
                  </a:lnTo>
                  <a:close/>
                  <a:moveTo>
                    <a:pt x="144780" y="25346991"/>
                  </a:moveTo>
                  <a:lnTo>
                    <a:pt x="47676126" y="25346991"/>
                  </a:lnTo>
                  <a:lnTo>
                    <a:pt x="47676126" y="25491771"/>
                  </a:lnTo>
                  <a:lnTo>
                    <a:pt x="144780" y="25491771"/>
                  </a:lnTo>
                  <a:lnTo>
                    <a:pt x="144780" y="25346991"/>
                  </a:lnTo>
                  <a:close/>
                  <a:moveTo>
                    <a:pt x="47676126" y="0"/>
                  </a:moveTo>
                  <a:lnTo>
                    <a:pt x="47820907" y="0"/>
                  </a:lnTo>
                  <a:lnTo>
                    <a:pt x="47820907" y="144780"/>
                  </a:lnTo>
                  <a:lnTo>
                    <a:pt x="47676126" y="144780"/>
                  </a:lnTo>
                  <a:lnTo>
                    <a:pt x="47676126" y="0"/>
                  </a:lnTo>
                  <a:close/>
                  <a:moveTo>
                    <a:pt x="0" y="0"/>
                  </a:moveTo>
                  <a:lnTo>
                    <a:pt x="144780" y="0"/>
                  </a:lnTo>
                  <a:lnTo>
                    <a:pt x="144780" y="144780"/>
                  </a:lnTo>
                  <a:lnTo>
                    <a:pt x="0" y="144780"/>
                  </a:lnTo>
                  <a:lnTo>
                    <a:pt x="0" y="0"/>
                  </a:lnTo>
                  <a:close/>
                  <a:moveTo>
                    <a:pt x="144780" y="0"/>
                  </a:moveTo>
                  <a:lnTo>
                    <a:pt x="47676126" y="0"/>
                  </a:lnTo>
                  <a:lnTo>
                    <a:pt x="47676126" y="144780"/>
                  </a:lnTo>
                  <a:lnTo>
                    <a:pt x="144780" y="144780"/>
                  </a:lnTo>
                  <a:lnTo>
                    <a:pt x="144780" y="0"/>
                  </a:lnTo>
                  <a:close/>
                </a:path>
              </a:pathLst>
            </a:custGeom>
            <a:solidFill>
              <a:srgbClr val="000000"/>
            </a:solidFill>
          </p:spPr>
        </p:sp>
      </p:grpSp>
      <p:grpSp>
        <p:nvGrpSpPr>
          <p:cNvPr id="6" name="Group 6"/>
          <p:cNvGrpSpPr/>
          <p:nvPr/>
        </p:nvGrpSpPr>
        <p:grpSpPr>
          <a:xfrm>
            <a:off x="685800" y="685800"/>
            <a:ext cx="10820400" cy="54864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sp>
      </p:grpSp>
      <p:sp>
        <p:nvSpPr>
          <p:cNvPr id="9" name="Freeform 9"/>
          <p:cNvSpPr/>
          <p:nvPr/>
        </p:nvSpPr>
        <p:spPr>
          <a:xfrm>
            <a:off x="3181477" y="892827"/>
            <a:ext cx="5829047" cy="3883602"/>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3"/>
            <a:stretch>
              <a:fillRect/>
            </a:stretch>
          </a:blipFill>
        </p:spPr>
      </p:sp>
      <p:sp>
        <p:nvSpPr>
          <p:cNvPr id="10" name="TextBox 10"/>
          <p:cNvSpPr txBox="1"/>
          <p:nvPr/>
        </p:nvSpPr>
        <p:spPr>
          <a:xfrm>
            <a:off x="2426918" y="5096151"/>
            <a:ext cx="7338165" cy="615553"/>
          </a:xfrm>
          <a:prstGeom prst="rect">
            <a:avLst/>
          </a:prstGeom>
        </p:spPr>
        <p:txBody>
          <a:bodyPr lIns="0" tIns="0" rIns="0" bIns="0" rtlCol="0" anchor="t">
            <a:spAutoFit/>
          </a:bodyPr>
          <a:lstStyle/>
          <a:p>
            <a:pPr algn="ctr">
              <a:lnSpc>
                <a:spcPts val="4800"/>
              </a:lnSpc>
            </a:pPr>
            <a:r>
              <a:rPr lang="en-US" sz="4000" dirty="0" err="1">
                <a:solidFill>
                  <a:srgbClr val="BE1E2D"/>
                </a:solidFill>
                <a:latin typeface="UTM Avo Bold"/>
              </a:rPr>
              <a:t>Nấm</a:t>
            </a:r>
            <a:r>
              <a:rPr lang="en-US" sz="4000" dirty="0">
                <a:solidFill>
                  <a:srgbClr val="BE1E2D"/>
                </a:solidFill>
                <a:latin typeface="UTM Avo Bold"/>
              </a:rPr>
              <a:t> </a:t>
            </a:r>
            <a:r>
              <a:rPr lang="en-US" sz="4000" dirty="0" err="1">
                <a:solidFill>
                  <a:srgbClr val="BE1E2D"/>
                </a:solidFill>
                <a:latin typeface="UTM Avo Bold"/>
              </a:rPr>
              <a:t>bào</a:t>
            </a:r>
            <a:r>
              <a:rPr lang="en-US" sz="4000" dirty="0">
                <a:solidFill>
                  <a:srgbClr val="BE1E2D"/>
                </a:solidFill>
                <a:latin typeface="UTM Avo Bold"/>
              </a:rPr>
              <a:t> </a:t>
            </a:r>
            <a:r>
              <a:rPr lang="en-US" sz="4000" dirty="0" err="1">
                <a:solidFill>
                  <a:srgbClr val="BE1E2D"/>
                </a:solidFill>
                <a:latin typeface="UTM Avo Bold"/>
              </a:rPr>
              <a:t>ngư</a:t>
            </a:r>
            <a:r>
              <a:rPr lang="en-US" sz="4000" dirty="0">
                <a:solidFill>
                  <a:srgbClr val="BE1E2D"/>
                </a:solidFill>
                <a:latin typeface="UTM Avo Bold"/>
              </a:rPr>
              <a:t> (</a:t>
            </a:r>
            <a:r>
              <a:rPr lang="en-US" sz="4000" dirty="0" err="1">
                <a:solidFill>
                  <a:srgbClr val="BE1E2D"/>
                </a:solidFill>
                <a:latin typeface="UTM Avo Bold"/>
              </a:rPr>
              <a:t>nấm</a:t>
            </a:r>
            <a:r>
              <a:rPr lang="en-US" sz="4000" dirty="0">
                <a:solidFill>
                  <a:srgbClr val="BE1E2D"/>
                </a:solidFill>
                <a:latin typeface="UTM Avo Bold"/>
              </a:rPr>
              <a:t> </a:t>
            </a:r>
            <a:r>
              <a:rPr lang="en-US" sz="4000" dirty="0" err="1">
                <a:solidFill>
                  <a:srgbClr val="BE1E2D"/>
                </a:solidFill>
                <a:latin typeface="UTM Avo Bold"/>
              </a:rPr>
              <a:t>sò</a:t>
            </a:r>
            <a:r>
              <a:rPr lang="en-US" sz="4000" dirty="0">
                <a:solidFill>
                  <a:srgbClr val="BE1E2D"/>
                </a:solidFill>
                <a:latin typeface="UTM Avo Bold"/>
              </a:rPr>
              <a:t>)</a:t>
            </a:r>
          </a:p>
        </p:txBody>
      </p:sp>
    </p:spTree>
    <p:extLst>
      <p:ext uri="{BB962C8B-B14F-4D97-AF65-F5344CB8AC3E}">
        <p14:creationId xmlns:p14="http://schemas.microsoft.com/office/powerpoint/2010/main" val="2909086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sp>
      <p:grpSp>
        <p:nvGrpSpPr>
          <p:cNvPr id="3" name="Group 3"/>
          <p:cNvGrpSpPr/>
          <p:nvPr/>
        </p:nvGrpSpPr>
        <p:grpSpPr>
          <a:xfrm>
            <a:off x="433291" y="410394"/>
            <a:ext cx="11325419" cy="6037213"/>
            <a:chOff x="0" y="0"/>
            <a:chExt cx="47820907" cy="25491771"/>
          </a:xfrm>
        </p:grpSpPr>
        <p:sp>
          <p:nvSpPr>
            <p:cNvPr id="4" name="Freeform 4"/>
            <p:cNvSpPr/>
            <p:nvPr/>
          </p:nvSpPr>
          <p:spPr>
            <a:xfrm>
              <a:off x="72390" y="72390"/>
              <a:ext cx="47676128" cy="25346992"/>
            </a:xfrm>
            <a:custGeom>
              <a:avLst/>
              <a:gdLst/>
              <a:ahLst/>
              <a:cxnLst/>
              <a:rect l="l" t="t" r="r" b="b"/>
              <a:pathLst>
                <a:path w="47676128" h="25346992">
                  <a:moveTo>
                    <a:pt x="0" y="0"/>
                  </a:moveTo>
                  <a:lnTo>
                    <a:pt x="47676128" y="0"/>
                  </a:lnTo>
                  <a:lnTo>
                    <a:pt x="47676128" y="25346992"/>
                  </a:lnTo>
                  <a:lnTo>
                    <a:pt x="0" y="25346992"/>
                  </a:lnTo>
                  <a:lnTo>
                    <a:pt x="0" y="0"/>
                  </a:lnTo>
                  <a:close/>
                </a:path>
              </a:pathLst>
            </a:custGeom>
            <a:solidFill>
              <a:srgbClr val="7FA659"/>
            </a:solidFill>
          </p:spPr>
        </p:sp>
        <p:sp>
          <p:nvSpPr>
            <p:cNvPr id="5" name="Freeform 5"/>
            <p:cNvSpPr/>
            <p:nvPr/>
          </p:nvSpPr>
          <p:spPr>
            <a:xfrm>
              <a:off x="0" y="0"/>
              <a:ext cx="47820907" cy="25491771"/>
            </a:xfrm>
            <a:custGeom>
              <a:avLst/>
              <a:gdLst/>
              <a:ahLst/>
              <a:cxnLst/>
              <a:rect l="l" t="t" r="r" b="b"/>
              <a:pathLst>
                <a:path w="47820907" h="25491771">
                  <a:moveTo>
                    <a:pt x="47676126" y="25346991"/>
                  </a:moveTo>
                  <a:lnTo>
                    <a:pt x="47820907" y="25346991"/>
                  </a:lnTo>
                  <a:lnTo>
                    <a:pt x="47820907" y="25491771"/>
                  </a:lnTo>
                  <a:lnTo>
                    <a:pt x="47676126" y="25491771"/>
                  </a:lnTo>
                  <a:lnTo>
                    <a:pt x="47676126"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47676126" y="144780"/>
                  </a:moveTo>
                  <a:lnTo>
                    <a:pt x="47820907" y="144780"/>
                  </a:lnTo>
                  <a:lnTo>
                    <a:pt x="47820907" y="25346991"/>
                  </a:lnTo>
                  <a:lnTo>
                    <a:pt x="47676126" y="25346991"/>
                  </a:lnTo>
                  <a:lnTo>
                    <a:pt x="47676126" y="144780"/>
                  </a:lnTo>
                  <a:close/>
                  <a:moveTo>
                    <a:pt x="144780" y="25346991"/>
                  </a:moveTo>
                  <a:lnTo>
                    <a:pt x="47676126" y="25346991"/>
                  </a:lnTo>
                  <a:lnTo>
                    <a:pt x="47676126" y="25491771"/>
                  </a:lnTo>
                  <a:lnTo>
                    <a:pt x="144780" y="25491771"/>
                  </a:lnTo>
                  <a:lnTo>
                    <a:pt x="144780" y="25346991"/>
                  </a:lnTo>
                  <a:close/>
                  <a:moveTo>
                    <a:pt x="47676126" y="0"/>
                  </a:moveTo>
                  <a:lnTo>
                    <a:pt x="47820907" y="0"/>
                  </a:lnTo>
                  <a:lnTo>
                    <a:pt x="47820907" y="144780"/>
                  </a:lnTo>
                  <a:lnTo>
                    <a:pt x="47676126" y="144780"/>
                  </a:lnTo>
                  <a:lnTo>
                    <a:pt x="47676126" y="0"/>
                  </a:lnTo>
                  <a:close/>
                  <a:moveTo>
                    <a:pt x="0" y="0"/>
                  </a:moveTo>
                  <a:lnTo>
                    <a:pt x="144780" y="0"/>
                  </a:lnTo>
                  <a:lnTo>
                    <a:pt x="144780" y="144780"/>
                  </a:lnTo>
                  <a:lnTo>
                    <a:pt x="0" y="144780"/>
                  </a:lnTo>
                  <a:lnTo>
                    <a:pt x="0" y="0"/>
                  </a:lnTo>
                  <a:close/>
                  <a:moveTo>
                    <a:pt x="144780" y="0"/>
                  </a:moveTo>
                  <a:lnTo>
                    <a:pt x="47676126" y="0"/>
                  </a:lnTo>
                  <a:lnTo>
                    <a:pt x="47676126" y="144780"/>
                  </a:lnTo>
                  <a:lnTo>
                    <a:pt x="144780" y="144780"/>
                  </a:lnTo>
                  <a:lnTo>
                    <a:pt x="144780" y="0"/>
                  </a:lnTo>
                  <a:close/>
                </a:path>
              </a:pathLst>
            </a:custGeom>
            <a:solidFill>
              <a:srgbClr val="000000"/>
            </a:solidFill>
          </p:spPr>
        </p:sp>
      </p:grpSp>
      <p:grpSp>
        <p:nvGrpSpPr>
          <p:cNvPr id="6" name="Group 6"/>
          <p:cNvGrpSpPr/>
          <p:nvPr/>
        </p:nvGrpSpPr>
        <p:grpSpPr>
          <a:xfrm>
            <a:off x="685800" y="685800"/>
            <a:ext cx="10820400" cy="54864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sp>
      </p:grpSp>
      <p:sp>
        <p:nvSpPr>
          <p:cNvPr id="9" name="Freeform 9"/>
          <p:cNvSpPr/>
          <p:nvPr/>
        </p:nvSpPr>
        <p:spPr>
          <a:xfrm>
            <a:off x="3157446" y="1032890"/>
            <a:ext cx="5877110" cy="3673194"/>
          </a:xfrm>
          <a:custGeom>
            <a:avLst/>
            <a:gdLst/>
            <a:ahLst/>
            <a:cxnLst/>
            <a:rect l="l" t="t" r="r" b="b"/>
            <a:pathLst>
              <a:path w="8815665" h="5509791">
                <a:moveTo>
                  <a:pt x="0" y="0"/>
                </a:moveTo>
                <a:lnTo>
                  <a:pt x="8815664" y="0"/>
                </a:lnTo>
                <a:lnTo>
                  <a:pt x="8815664" y="5509791"/>
                </a:lnTo>
                <a:lnTo>
                  <a:pt x="0" y="5509791"/>
                </a:lnTo>
                <a:lnTo>
                  <a:pt x="0" y="0"/>
                </a:lnTo>
                <a:close/>
              </a:path>
            </a:pathLst>
          </a:custGeom>
          <a:blipFill>
            <a:blip r:embed="rId3"/>
            <a:stretch>
              <a:fillRect/>
            </a:stretch>
          </a:blipFill>
        </p:spPr>
      </p:sp>
      <p:sp>
        <p:nvSpPr>
          <p:cNvPr id="10" name="TextBox 10"/>
          <p:cNvSpPr txBox="1"/>
          <p:nvPr/>
        </p:nvSpPr>
        <p:spPr>
          <a:xfrm>
            <a:off x="2652608" y="5096151"/>
            <a:ext cx="7338165" cy="615553"/>
          </a:xfrm>
          <a:prstGeom prst="rect">
            <a:avLst/>
          </a:prstGeom>
        </p:spPr>
        <p:txBody>
          <a:bodyPr lIns="0" tIns="0" rIns="0" bIns="0" rtlCol="0" anchor="t">
            <a:spAutoFit/>
          </a:bodyPr>
          <a:lstStyle/>
          <a:p>
            <a:pPr algn="ctr">
              <a:lnSpc>
                <a:spcPts val="4800"/>
              </a:lnSpc>
            </a:pPr>
            <a:r>
              <a:rPr lang="en-US" sz="4000">
                <a:solidFill>
                  <a:srgbClr val="BE1E2D"/>
                </a:solidFill>
                <a:latin typeface="UTM Avo Bold"/>
              </a:rPr>
              <a:t>Nấm mối (nấm tràm)</a:t>
            </a:r>
          </a:p>
        </p:txBody>
      </p:sp>
    </p:spTree>
    <p:extLst>
      <p:ext uri="{BB962C8B-B14F-4D97-AF65-F5344CB8AC3E}">
        <p14:creationId xmlns:p14="http://schemas.microsoft.com/office/powerpoint/2010/main" val="13357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sp>
      <p:grpSp>
        <p:nvGrpSpPr>
          <p:cNvPr id="3" name="Group 3"/>
          <p:cNvGrpSpPr/>
          <p:nvPr/>
        </p:nvGrpSpPr>
        <p:grpSpPr>
          <a:xfrm>
            <a:off x="433291" y="410394"/>
            <a:ext cx="11325419" cy="6037213"/>
            <a:chOff x="0" y="0"/>
            <a:chExt cx="47820907" cy="25491771"/>
          </a:xfrm>
        </p:grpSpPr>
        <p:sp>
          <p:nvSpPr>
            <p:cNvPr id="4" name="Freeform 4"/>
            <p:cNvSpPr/>
            <p:nvPr/>
          </p:nvSpPr>
          <p:spPr>
            <a:xfrm>
              <a:off x="72390" y="72390"/>
              <a:ext cx="47676128" cy="25346992"/>
            </a:xfrm>
            <a:custGeom>
              <a:avLst/>
              <a:gdLst/>
              <a:ahLst/>
              <a:cxnLst/>
              <a:rect l="l" t="t" r="r" b="b"/>
              <a:pathLst>
                <a:path w="47676128" h="25346992">
                  <a:moveTo>
                    <a:pt x="0" y="0"/>
                  </a:moveTo>
                  <a:lnTo>
                    <a:pt x="47676128" y="0"/>
                  </a:lnTo>
                  <a:lnTo>
                    <a:pt x="47676128" y="25346992"/>
                  </a:lnTo>
                  <a:lnTo>
                    <a:pt x="0" y="25346992"/>
                  </a:lnTo>
                  <a:lnTo>
                    <a:pt x="0" y="0"/>
                  </a:lnTo>
                  <a:close/>
                </a:path>
              </a:pathLst>
            </a:custGeom>
            <a:solidFill>
              <a:srgbClr val="7FA659"/>
            </a:solidFill>
          </p:spPr>
        </p:sp>
        <p:sp>
          <p:nvSpPr>
            <p:cNvPr id="5" name="Freeform 5"/>
            <p:cNvSpPr/>
            <p:nvPr/>
          </p:nvSpPr>
          <p:spPr>
            <a:xfrm>
              <a:off x="0" y="0"/>
              <a:ext cx="47820907" cy="25491771"/>
            </a:xfrm>
            <a:custGeom>
              <a:avLst/>
              <a:gdLst/>
              <a:ahLst/>
              <a:cxnLst/>
              <a:rect l="l" t="t" r="r" b="b"/>
              <a:pathLst>
                <a:path w="47820907" h="25491771">
                  <a:moveTo>
                    <a:pt x="47676126" y="25346991"/>
                  </a:moveTo>
                  <a:lnTo>
                    <a:pt x="47820907" y="25346991"/>
                  </a:lnTo>
                  <a:lnTo>
                    <a:pt x="47820907" y="25491771"/>
                  </a:lnTo>
                  <a:lnTo>
                    <a:pt x="47676126" y="25491771"/>
                  </a:lnTo>
                  <a:lnTo>
                    <a:pt x="47676126"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47676126" y="144780"/>
                  </a:moveTo>
                  <a:lnTo>
                    <a:pt x="47820907" y="144780"/>
                  </a:lnTo>
                  <a:lnTo>
                    <a:pt x="47820907" y="25346991"/>
                  </a:lnTo>
                  <a:lnTo>
                    <a:pt x="47676126" y="25346991"/>
                  </a:lnTo>
                  <a:lnTo>
                    <a:pt x="47676126" y="144780"/>
                  </a:lnTo>
                  <a:close/>
                  <a:moveTo>
                    <a:pt x="144780" y="25346991"/>
                  </a:moveTo>
                  <a:lnTo>
                    <a:pt x="47676126" y="25346991"/>
                  </a:lnTo>
                  <a:lnTo>
                    <a:pt x="47676126" y="25491771"/>
                  </a:lnTo>
                  <a:lnTo>
                    <a:pt x="144780" y="25491771"/>
                  </a:lnTo>
                  <a:lnTo>
                    <a:pt x="144780" y="25346991"/>
                  </a:lnTo>
                  <a:close/>
                  <a:moveTo>
                    <a:pt x="47676126" y="0"/>
                  </a:moveTo>
                  <a:lnTo>
                    <a:pt x="47820907" y="0"/>
                  </a:lnTo>
                  <a:lnTo>
                    <a:pt x="47820907" y="144780"/>
                  </a:lnTo>
                  <a:lnTo>
                    <a:pt x="47676126" y="144780"/>
                  </a:lnTo>
                  <a:lnTo>
                    <a:pt x="47676126" y="0"/>
                  </a:lnTo>
                  <a:close/>
                  <a:moveTo>
                    <a:pt x="0" y="0"/>
                  </a:moveTo>
                  <a:lnTo>
                    <a:pt x="144780" y="0"/>
                  </a:lnTo>
                  <a:lnTo>
                    <a:pt x="144780" y="144780"/>
                  </a:lnTo>
                  <a:lnTo>
                    <a:pt x="0" y="144780"/>
                  </a:lnTo>
                  <a:lnTo>
                    <a:pt x="0" y="0"/>
                  </a:lnTo>
                  <a:close/>
                  <a:moveTo>
                    <a:pt x="144780" y="0"/>
                  </a:moveTo>
                  <a:lnTo>
                    <a:pt x="47676126" y="0"/>
                  </a:lnTo>
                  <a:lnTo>
                    <a:pt x="47676126" y="144780"/>
                  </a:lnTo>
                  <a:lnTo>
                    <a:pt x="144780" y="144780"/>
                  </a:lnTo>
                  <a:lnTo>
                    <a:pt x="144780" y="0"/>
                  </a:lnTo>
                  <a:close/>
                </a:path>
              </a:pathLst>
            </a:custGeom>
            <a:solidFill>
              <a:srgbClr val="000000"/>
            </a:solidFill>
          </p:spPr>
        </p:sp>
      </p:grpSp>
      <p:grpSp>
        <p:nvGrpSpPr>
          <p:cNvPr id="6" name="Group 6"/>
          <p:cNvGrpSpPr/>
          <p:nvPr/>
        </p:nvGrpSpPr>
        <p:grpSpPr>
          <a:xfrm>
            <a:off x="685800" y="685800"/>
            <a:ext cx="10820400" cy="54864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sp>
      </p:grpSp>
      <p:sp>
        <p:nvSpPr>
          <p:cNvPr id="9" name="Freeform 9"/>
          <p:cNvSpPr/>
          <p:nvPr/>
        </p:nvSpPr>
        <p:spPr>
          <a:xfrm>
            <a:off x="3341105" y="1208737"/>
            <a:ext cx="5509791" cy="3673194"/>
          </a:xfrm>
          <a:custGeom>
            <a:avLst/>
            <a:gdLst/>
            <a:ahLst/>
            <a:cxnLst/>
            <a:rect l="l" t="t" r="r" b="b"/>
            <a:pathLst>
              <a:path w="8264686" h="5509791">
                <a:moveTo>
                  <a:pt x="0" y="0"/>
                </a:moveTo>
                <a:lnTo>
                  <a:pt x="8264686" y="0"/>
                </a:lnTo>
                <a:lnTo>
                  <a:pt x="8264686" y="5509791"/>
                </a:lnTo>
                <a:lnTo>
                  <a:pt x="0" y="5509791"/>
                </a:lnTo>
                <a:lnTo>
                  <a:pt x="0" y="0"/>
                </a:lnTo>
                <a:close/>
              </a:path>
            </a:pathLst>
          </a:custGeom>
          <a:blipFill>
            <a:blip r:embed="rId3"/>
            <a:stretch>
              <a:fillRect/>
            </a:stretch>
          </a:blipFill>
        </p:spPr>
      </p:sp>
      <p:sp>
        <p:nvSpPr>
          <p:cNvPr id="10" name="TextBox 10"/>
          <p:cNvSpPr txBox="1"/>
          <p:nvPr/>
        </p:nvSpPr>
        <p:spPr>
          <a:xfrm>
            <a:off x="2652608" y="5096151"/>
            <a:ext cx="7338165" cy="615553"/>
          </a:xfrm>
          <a:prstGeom prst="rect">
            <a:avLst/>
          </a:prstGeom>
        </p:spPr>
        <p:txBody>
          <a:bodyPr lIns="0" tIns="0" rIns="0" bIns="0" rtlCol="0" anchor="t">
            <a:spAutoFit/>
          </a:bodyPr>
          <a:lstStyle/>
          <a:p>
            <a:pPr algn="ctr">
              <a:lnSpc>
                <a:spcPts val="4800"/>
              </a:lnSpc>
            </a:pPr>
            <a:r>
              <a:rPr lang="en-US" sz="4000">
                <a:solidFill>
                  <a:srgbClr val="BE1E2D"/>
                </a:solidFill>
                <a:latin typeface="UTM Avo Bold"/>
              </a:rPr>
              <a:t>Nấm tuyết</a:t>
            </a:r>
          </a:p>
        </p:txBody>
      </p:sp>
    </p:spTree>
    <p:extLst>
      <p:ext uri="{BB962C8B-B14F-4D97-AF65-F5344CB8AC3E}">
        <p14:creationId xmlns:p14="http://schemas.microsoft.com/office/powerpoint/2010/main" val="62181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sp>
      <p:grpSp>
        <p:nvGrpSpPr>
          <p:cNvPr id="3" name="Group 3"/>
          <p:cNvGrpSpPr/>
          <p:nvPr/>
        </p:nvGrpSpPr>
        <p:grpSpPr>
          <a:xfrm>
            <a:off x="433291" y="410394"/>
            <a:ext cx="11325419" cy="6037213"/>
            <a:chOff x="0" y="0"/>
            <a:chExt cx="47820907" cy="25491771"/>
          </a:xfrm>
        </p:grpSpPr>
        <p:sp>
          <p:nvSpPr>
            <p:cNvPr id="4" name="Freeform 4"/>
            <p:cNvSpPr/>
            <p:nvPr/>
          </p:nvSpPr>
          <p:spPr>
            <a:xfrm>
              <a:off x="72390" y="72390"/>
              <a:ext cx="47676128" cy="25346992"/>
            </a:xfrm>
            <a:custGeom>
              <a:avLst/>
              <a:gdLst/>
              <a:ahLst/>
              <a:cxnLst/>
              <a:rect l="l" t="t" r="r" b="b"/>
              <a:pathLst>
                <a:path w="47676128" h="25346992">
                  <a:moveTo>
                    <a:pt x="0" y="0"/>
                  </a:moveTo>
                  <a:lnTo>
                    <a:pt x="47676128" y="0"/>
                  </a:lnTo>
                  <a:lnTo>
                    <a:pt x="47676128" y="25346992"/>
                  </a:lnTo>
                  <a:lnTo>
                    <a:pt x="0" y="25346992"/>
                  </a:lnTo>
                  <a:lnTo>
                    <a:pt x="0" y="0"/>
                  </a:lnTo>
                  <a:close/>
                </a:path>
              </a:pathLst>
            </a:custGeom>
            <a:solidFill>
              <a:srgbClr val="7FA659"/>
            </a:solidFill>
          </p:spPr>
        </p:sp>
        <p:sp>
          <p:nvSpPr>
            <p:cNvPr id="5" name="Freeform 5"/>
            <p:cNvSpPr/>
            <p:nvPr/>
          </p:nvSpPr>
          <p:spPr>
            <a:xfrm>
              <a:off x="0" y="0"/>
              <a:ext cx="47820907" cy="25491771"/>
            </a:xfrm>
            <a:custGeom>
              <a:avLst/>
              <a:gdLst/>
              <a:ahLst/>
              <a:cxnLst/>
              <a:rect l="l" t="t" r="r" b="b"/>
              <a:pathLst>
                <a:path w="47820907" h="25491771">
                  <a:moveTo>
                    <a:pt x="47676126" y="25346991"/>
                  </a:moveTo>
                  <a:lnTo>
                    <a:pt x="47820907" y="25346991"/>
                  </a:lnTo>
                  <a:lnTo>
                    <a:pt x="47820907" y="25491771"/>
                  </a:lnTo>
                  <a:lnTo>
                    <a:pt x="47676126" y="25491771"/>
                  </a:lnTo>
                  <a:lnTo>
                    <a:pt x="47676126"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47676126" y="144780"/>
                  </a:moveTo>
                  <a:lnTo>
                    <a:pt x="47820907" y="144780"/>
                  </a:lnTo>
                  <a:lnTo>
                    <a:pt x="47820907" y="25346991"/>
                  </a:lnTo>
                  <a:lnTo>
                    <a:pt x="47676126" y="25346991"/>
                  </a:lnTo>
                  <a:lnTo>
                    <a:pt x="47676126" y="144780"/>
                  </a:lnTo>
                  <a:close/>
                  <a:moveTo>
                    <a:pt x="144780" y="25346991"/>
                  </a:moveTo>
                  <a:lnTo>
                    <a:pt x="47676126" y="25346991"/>
                  </a:lnTo>
                  <a:lnTo>
                    <a:pt x="47676126" y="25491771"/>
                  </a:lnTo>
                  <a:lnTo>
                    <a:pt x="144780" y="25491771"/>
                  </a:lnTo>
                  <a:lnTo>
                    <a:pt x="144780" y="25346991"/>
                  </a:lnTo>
                  <a:close/>
                  <a:moveTo>
                    <a:pt x="47676126" y="0"/>
                  </a:moveTo>
                  <a:lnTo>
                    <a:pt x="47820907" y="0"/>
                  </a:lnTo>
                  <a:lnTo>
                    <a:pt x="47820907" y="144780"/>
                  </a:lnTo>
                  <a:lnTo>
                    <a:pt x="47676126" y="144780"/>
                  </a:lnTo>
                  <a:lnTo>
                    <a:pt x="47676126" y="0"/>
                  </a:lnTo>
                  <a:close/>
                  <a:moveTo>
                    <a:pt x="0" y="0"/>
                  </a:moveTo>
                  <a:lnTo>
                    <a:pt x="144780" y="0"/>
                  </a:lnTo>
                  <a:lnTo>
                    <a:pt x="144780" y="144780"/>
                  </a:lnTo>
                  <a:lnTo>
                    <a:pt x="0" y="144780"/>
                  </a:lnTo>
                  <a:lnTo>
                    <a:pt x="0" y="0"/>
                  </a:lnTo>
                  <a:close/>
                  <a:moveTo>
                    <a:pt x="144780" y="0"/>
                  </a:moveTo>
                  <a:lnTo>
                    <a:pt x="47676126" y="0"/>
                  </a:lnTo>
                  <a:lnTo>
                    <a:pt x="47676126" y="144780"/>
                  </a:lnTo>
                  <a:lnTo>
                    <a:pt x="144780" y="144780"/>
                  </a:lnTo>
                  <a:lnTo>
                    <a:pt x="144780" y="0"/>
                  </a:lnTo>
                  <a:close/>
                </a:path>
              </a:pathLst>
            </a:custGeom>
            <a:solidFill>
              <a:srgbClr val="000000"/>
            </a:solidFill>
          </p:spPr>
        </p:sp>
      </p:grpSp>
      <p:grpSp>
        <p:nvGrpSpPr>
          <p:cNvPr id="6" name="Group 6"/>
          <p:cNvGrpSpPr/>
          <p:nvPr/>
        </p:nvGrpSpPr>
        <p:grpSpPr>
          <a:xfrm>
            <a:off x="685800" y="685800"/>
            <a:ext cx="10820400" cy="54864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sp>
      </p:grpSp>
      <p:sp>
        <p:nvSpPr>
          <p:cNvPr id="9" name="Freeform 9"/>
          <p:cNvSpPr/>
          <p:nvPr/>
        </p:nvSpPr>
        <p:spPr>
          <a:xfrm>
            <a:off x="1009020" y="1045183"/>
            <a:ext cx="3897628" cy="4767634"/>
          </a:xfrm>
          <a:custGeom>
            <a:avLst/>
            <a:gdLst/>
            <a:ahLst/>
            <a:cxnLst/>
            <a:rect l="l" t="t" r="r" b="b"/>
            <a:pathLst>
              <a:path w="5846442" h="7151451">
                <a:moveTo>
                  <a:pt x="0" y="0"/>
                </a:moveTo>
                <a:lnTo>
                  <a:pt x="5846442" y="0"/>
                </a:lnTo>
                <a:lnTo>
                  <a:pt x="5846442" y="7151452"/>
                </a:lnTo>
                <a:lnTo>
                  <a:pt x="0" y="7151452"/>
                </a:lnTo>
                <a:lnTo>
                  <a:pt x="0" y="0"/>
                </a:lnTo>
                <a:close/>
              </a:path>
            </a:pathLst>
          </a:custGeom>
          <a:blipFill>
            <a:blip r:embed="rId3"/>
            <a:stretch>
              <a:fillRect/>
            </a:stretch>
          </a:blipFill>
        </p:spPr>
      </p:sp>
      <p:sp>
        <p:nvSpPr>
          <p:cNvPr id="10" name="TextBox 10"/>
          <p:cNvSpPr txBox="1"/>
          <p:nvPr/>
        </p:nvSpPr>
        <p:spPr>
          <a:xfrm>
            <a:off x="5130454" y="3121660"/>
            <a:ext cx="5819486" cy="615553"/>
          </a:xfrm>
          <a:prstGeom prst="rect">
            <a:avLst/>
          </a:prstGeom>
        </p:spPr>
        <p:txBody>
          <a:bodyPr lIns="0" tIns="0" rIns="0" bIns="0" rtlCol="0" anchor="t">
            <a:spAutoFit/>
          </a:bodyPr>
          <a:lstStyle/>
          <a:p>
            <a:pPr algn="ctr">
              <a:lnSpc>
                <a:spcPts val="4800"/>
              </a:lnSpc>
            </a:pPr>
            <a:r>
              <a:rPr lang="en-US" sz="4000">
                <a:solidFill>
                  <a:srgbClr val="BE1E2D"/>
                </a:solidFill>
                <a:latin typeface="UTM Avo Bold"/>
              </a:rPr>
              <a:t>Nấm tán trắng</a:t>
            </a:r>
          </a:p>
        </p:txBody>
      </p:sp>
    </p:spTree>
    <p:extLst>
      <p:ext uri="{BB962C8B-B14F-4D97-AF65-F5344CB8AC3E}">
        <p14:creationId xmlns:p14="http://schemas.microsoft.com/office/powerpoint/2010/main" val="4164365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sp>
      <p:grpSp>
        <p:nvGrpSpPr>
          <p:cNvPr id="3" name="Group 3"/>
          <p:cNvGrpSpPr/>
          <p:nvPr/>
        </p:nvGrpSpPr>
        <p:grpSpPr>
          <a:xfrm>
            <a:off x="433291" y="410394"/>
            <a:ext cx="11325419" cy="6037213"/>
            <a:chOff x="0" y="0"/>
            <a:chExt cx="47820907" cy="25491771"/>
          </a:xfrm>
        </p:grpSpPr>
        <p:sp>
          <p:nvSpPr>
            <p:cNvPr id="4" name="Freeform 4"/>
            <p:cNvSpPr/>
            <p:nvPr/>
          </p:nvSpPr>
          <p:spPr>
            <a:xfrm>
              <a:off x="72390" y="72390"/>
              <a:ext cx="47676128" cy="25346992"/>
            </a:xfrm>
            <a:custGeom>
              <a:avLst/>
              <a:gdLst/>
              <a:ahLst/>
              <a:cxnLst/>
              <a:rect l="l" t="t" r="r" b="b"/>
              <a:pathLst>
                <a:path w="47676128" h="25346992">
                  <a:moveTo>
                    <a:pt x="0" y="0"/>
                  </a:moveTo>
                  <a:lnTo>
                    <a:pt x="47676128" y="0"/>
                  </a:lnTo>
                  <a:lnTo>
                    <a:pt x="47676128" y="25346992"/>
                  </a:lnTo>
                  <a:lnTo>
                    <a:pt x="0" y="25346992"/>
                  </a:lnTo>
                  <a:lnTo>
                    <a:pt x="0" y="0"/>
                  </a:lnTo>
                  <a:close/>
                </a:path>
              </a:pathLst>
            </a:custGeom>
            <a:solidFill>
              <a:srgbClr val="7FA659"/>
            </a:solidFill>
          </p:spPr>
        </p:sp>
        <p:sp>
          <p:nvSpPr>
            <p:cNvPr id="5" name="Freeform 5"/>
            <p:cNvSpPr/>
            <p:nvPr/>
          </p:nvSpPr>
          <p:spPr>
            <a:xfrm>
              <a:off x="0" y="0"/>
              <a:ext cx="47820907" cy="25491771"/>
            </a:xfrm>
            <a:custGeom>
              <a:avLst/>
              <a:gdLst/>
              <a:ahLst/>
              <a:cxnLst/>
              <a:rect l="l" t="t" r="r" b="b"/>
              <a:pathLst>
                <a:path w="47820907" h="25491771">
                  <a:moveTo>
                    <a:pt x="47676126" y="25346991"/>
                  </a:moveTo>
                  <a:lnTo>
                    <a:pt x="47820907" y="25346991"/>
                  </a:lnTo>
                  <a:lnTo>
                    <a:pt x="47820907" y="25491771"/>
                  </a:lnTo>
                  <a:lnTo>
                    <a:pt x="47676126" y="25491771"/>
                  </a:lnTo>
                  <a:lnTo>
                    <a:pt x="47676126"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47676126" y="144780"/>
                  </a:moveTo>
                  <a:lnTo>
                    <a:pt x="47820907" y="144780"/>
                  </a:lnTo>
                  <a:lnTo>
                    <a:pt x="47820907" y="25346991"/>
                  </a:lnTo>
                  <a:lnTo>
                    <a:pt x="47676126" y="25346991"/>
                  </a:lnTo>
                  <a:lnTo>
                    <a:pt x="47676126" y="144780"/>
                  </a:lnTo>
                  <a:close/>
                  <a:moveTo>
                    <a:pt x="144780" y="25346991"/>
                  </a:moveTo>
                  <a:lnTo>
                    <a:pt x="47676126" y="25346991"/>
                  </a:lnTo>
                  <a:lnTo>
                    <a:pt x="47676126" y="25491771"/>
                  </a:lnTo>
                  <a:lnTo>
                    <a:pt x="144780" y="25491771"/>
                  </a:lnTo>
                  <a:lnTo>
                    <a:pt x="144780" y="25346991"/>
                  </a:lnTo>
                  <a:close/>
                  <a:moveTo>
                    <a:pt x="47676126" y="0"/>
                  </a:moveTo>
                  <a:lnTo>
                    <a:pt x="47820907" y="0"/>
                  </a:lnTo>
                  <a:lnTo>
                    <a:pt x="47820907" y="144780"/>
                  </a:lnTo>
                  <a:lnTo>
                    <a:pt x="47676126" y="144780"/>
                  </a:lnTo>
                  <a:lnTo>
                    <a:pt x="47676126" y="0"/>
                  </a:lnTo>
                  <a:close/>
                  <a:moveTo>
                    <a:pt x="0" y="0"/>
                  </a:moveTo>
                  <a:lnTo>
                    <a:pt x="144780" y="0"/>
                  </a:lnTo>
                  <a:lnTo>
                    <a:pt x="144780" y="144780"/>
                  </a:lnTo>
                  <a:lnTo>
                    <a:pt x="0" y="144780"/>
                  </a:lnTo>
                  <a:lnTo>
                    <a:pt x="0" y="0"/>
                  </a:lnTo>
                  <a:close/>
                  <a:moveTo>
                    <a:pt x="144780" y="0"/>
                  </a:moveTo>
                  <a:lnTo>
                    <a:pt x="47676126" y="0"/>
                  </a:lnTo>
                  <a:lnTo>
                    <a:pt x="47676126" y="144780"/>
                  </a:lnTo>
                  <a:lnTo>
                    <a:pt x="144780" y="144780"/>
                  </a:lnTo>
                  <a:lnTo>
                    <a:pt x="144780" y="0"/>
                  </a:lnTo>
                  <a:close/>
                </a:path>
              </a:pathLst>
            </a:custGeom>
            <a:solidFill>
              <a:srgbClr val="000000"/>
            </a:solidFill>
          </p:spPr>
        </p:sp>
      </p:grpSp>
      <p:grpSp>
        <p:nvGrpSpPr>
          <p:cNvPr id="6" name="Group 6"/>
          <p:cNvGrpSpPr/>
          <p:nvPr/>
        </p:nvGrpSpPr>
        <p:grpSpPr>
          <a:xfrm>
            <a:off x="685800" y="685800"/>
            <a:ext cx="10820400" cy="54864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sp>
      </p:grpSp>
      <p:sp>
        <p:nvSpPr>
          <p:cNvPr id="9" name="Freeform 9"/>
          <p:cNvSpPr/>
          <p:nvPr/>
        </p:nvSpPr>
        <p:spPr>
          <a:xfrm>
            <a:off x="5794033" y="1564281"/>
            <a:ext cx="5155907" cy="3729439"/>
          </a:xfrm>
          <a:custGeom>
            <a:avLst/>
            <a:gdLst/>
            <a:ahLst/>
            <a:cxnLst/>
            <a:rect l="l" t="t" r="r" b="b"/>
            <a:pathLst>
              <a:path w="7733860" h="5594159">
                <a:moveTo>
                  <a:pt x="0" y="0"/>
                </a:moveTo>
                <a:lnTo>
                  <a:pt x="7733860" y="0"/>
                </a:lnTo>
                <a:lnTo>
                  <a:pt x="7733860" y="5594158"/>
                </a:lnTo>
                <a:lnTo>
                  <a:pt x="0" y="5594158"/>
                </a:lnTo>
                <a:lnTo>
                  <a:pt x="0" y="0"/>
                </a:lnTo>
                <a:close/>
              </a:path>
            </a:pathLst>
          </a:custGeom>
          <a:blipFill>
            <a:blip r:embed="rId3"/>
            <a:stretch>
              <a:fillRect/>
            </a:stretch>
          </a:blipFill>
        </p:spPr>
      </p:sp>
      <p:sp>
        <p:nvSpPr>
          <p:cNvPr id="10" name="TextBox 10"/>
          <p:cNvSpPr txBox="1"/>
          <p:nvPr/>
        </p:nvSpPr>
        <p:spPr>
          <a:xfrm>
            <a:off x="1888026" y="2990168"/>
            <a:ext cx="3197765" cy="1231106"/>
          </a:xfrm>
          <a:prstGeom prst="rect">
            <a:avLst/>
          </a:prstGeom>
        </p:spPr>
        <p:txBody>
          <a:bodyPr lIns="0" tIns="0" rIns="0" bIns="0" rtlCol="0" anchor="t">
            <a:spAutoFit/>
          </a:bodyPr>
          <a:lstStyle/>
          <a:p>
            <a:pPr algn="ctr">
              <a:lnSpc>
                <a:spcPts val="4800"/>
              </a:lnSpc>
            </a:pPr>
            <a:r>
              <a:rPr lang="en-US" sz="4000">
                <a:solidFill>
                  <a:srgbClr val="BE1E2D"/>
                </a:solidFill>
                <a:latin typeface="UTM Avo Bold"/>
              </a:rPr>
              <a:t>Nấm trắng hình nón</a:t>
            </a:r>
          </a:p>
        </p:txBody>
      </p:sp>
    </p:spTree>
    <p:extLst>
      <p:ext uri="{BB962C8B-B14F-4D97-AF65-F5344CB8AC3E}">
        <p14:creationId xmlns:p14="http://schemas.microsoft.com/office/powerpoint/2010/main" val="105190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26691467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grpSp>
        <p:nvGrpSpPr>
          <p:cNvPr id="3" name="Group 3"/>
          <p:cNvGrpSpPr/>
          <p:nvPr/>
        </p:nvGrpSpPr>
        <p:grpSpPr>
          <a:xfrm>
            <a:off x="-167834" y="1314199"/>
            <a:ext cx="8107531" cy="4229602"/>
            <a:chOff x="0" y="0"/>
            <a:chExt cx="34233569" cy="17859243"/>
          </a:xfrm>
        </p:grpSpPr>
        <p:sp>
          <p:nvSpPr>
            <p:cNvPr id="4" name="Freeform 4"/>
            <p:cNvSpPr/>
            <p:nvPr/>
          </p:nvSpPr>
          <p:spPr>
            <a:xfrm>
              <a:off x="72390" y="72390"/>
              <a:ext cx="34088790" cy="17714464"/>
            </a:xfrm>
            <a:custGeom>
              <a:avLst/>
              <a:gdLst/>
              <a:ahLst/>
              <a:cxnLst/>
              <a:rect l="l" t="t" r="r" b="b"/>
              <a:pathLst>
                <a:path w="34088790" h="17714464">
                  <a:moveTo>
                    <a:pt x="0" y="0"/>
                  </a:moveTo>
                  <a:lnTo>
                    <a:pt x="34088790" y="0"/>
                  </a:lnTo>
                  <a:lnTo>
                    <a:pt x="34088790" y="17714464"/>
                  </a:lnTo>
                  <a:lnTo>
                    <a:pt x="0" y="17714464"/>
                  </a:lnTo>
                  <a:lnTo>
                    <a:pt x="0" y="0"/>
                  </a:lnTo>
                  <a:close/>
                </a:path>
              </a:pathLst>
            </a:custGeom>
            <a:solidFill>
              <a:srgbClr val="B1D48F"/>
            </a:solidFill>
          </p:spPr>
        </p:sp>
        <p:sp>
          <p:nvSpPr>
            <p:cNvPr id="5" name="Freeform 5"/>
            <p:cNvSpPr/>
            <p:nvPr/>
          </p:nvSpPr>
          <p:spPr>
            <a:xfrm>
              <a:off x="0" y="0"/>
              <a:ext cx="34233569" cy="17859243"/>
            </a:xfrm>
            <a:custGeom>
              <a:avLst/>
              <a:gdLst/>
              <a:ahLst/>
              <a:cxnLst/>
              <a:rect l="l" t="t" r="r" b="b"/>
              <a:pathLst>
                <a:path w="34233569" h="17859243">
                  <a:moveTo>
                    <a:pt x="34088787" y="17714463"/>
                  </a:moveTo>
                  <a:lnTo>
                    <a:pt x="34233569" y="17714463"/>
                  </a:lnTo>
                  <a:lnTo>
                    <a:pt x="34233569" y="17859243"/>
                  </a:lnTo>
                  <a:lnTo>
                    <a:pt x="34088787" y="17859243"/>
                  </a:lnTo>
                  <a:lnTo>
                    <a:pt x="34088787" y="17714463"/>
                  </a:lnTo>
                  <a:close/>
                  <a:moveTo>
                    <a:pt x="0" y="144780"/>
                  </a:moveTo>
                  <a:lnTo>
                    <a:pt x="144780" y="144780"/>
                  </a:lnTo>
                  <a:lnTo>
                    <a:pt x="144780" y="17714463"/>
                  </a:lnTo>
                  <a:lnTo>
                    <a:pt x="0" y="17714463"/>
                  </a:lnTo>
                  <a:lnTo>
                    <a:pt x="0" y="144780"/>
                  </a:lnTo>
                  <a:close/>
                  <a:moveTo>
                    <a:pt x="0" y="17714463"/>
                  </a:moveTo>
                  <a:lnTo>
                    <a:pt x="144780" y="17714463"/>
                  </a:lnTo>
                  <a:lnTo>
                    <a:pt x="144780" y="17859243"/>
                  </a:lnTo>
                  <a:lnTo>
                    <a:pt x="0" y="17859243"/>
                  </a:lnTo>
                  <a:lnTo>
                    <a:pt x="0" y="17714463"/>
                  </a:lnTo>
                  <a:close/>
                  <a:moveTo>
                    <a:pt x="34088787" y="144780"/>
                  </a:moveTo>
                  <a:lnTo>
                    <a:pt x="34233569" y="144780"/>
                  </a:lnTo>
                  <a:lnTo>
                    <a:pt x="34233569" y="17714463"/>
                  </a:lnTo>
                  <a:lnTo>
                    <a:pt x="34088787" y="17714463"/>
                  </a:lnTo>
                  <a:lnTo>
                    <a:pt x="34088787" y="144780"/>
                  </a:lnTo>
                  <a:close/>
                  <a:moveTo>
                    <a:pt x="144780" y="17714463"/>
                  </a:moveTo>
                  <a:lnTo>
                    <a:pt x="34088787" y="17714463"/>
                  </a:lnTo>
                  <a:lnTo>
                    <a:pt x="34088787" y="17859243"/>
                  </a:lnTo>
                  <a:lnTo>
                    <a:pt x="144780" y="17859243"/>
                  </a:lnTo>
                  <a:lnTo>
                    <a:pt x="144780" y="17714463"/>
                  </a:lnTo>
                  <a:close/>
                  <a:moveTo>
                    <a:pt x="34088787" y="0"/>
                  </a:moveTo>
                  <a:lnTo>
                    <a:pt x="34233569" y="0"/>
                  </a:lnTo>
                  <a:lnTo>
                    <a:pt x="34233569" y="144780"/>
                  </a:lnTo>
                  <a:lnTo>
                    <a:pt x="34088787" y="144780"/>
                  </a:lnTo>
                  <a:lnTo>
                    <a:pt x="34088787" y="0"/>
                  </a:lnTo>
                  <a:close/>
                  <a:moveTo>
                    <a:pt x="0" y="0"/>
                  </a:moveTo>
                  <a:lnTo>
                    <a:pt x="144780" y="0"/>
                  </a:lnTo>
                  <a:lnTo>
                    <a:pt x="144780" y="144780"/>
                  </a:lnTo>
                  <a:lnTo>
                    <a:pt x="0" y="144780"/>
                  </a:lnTo>
                  <a:lnTo>
                    <a:pt x="0" y="0"/>
                  </a:lnTo>
                  <a:close/>
                  <a:moveTo>
                    <a:pt x="144780" y="0"/>
                  </a:moveTo>
                  <a:lnTo>
                    <a:pt x="34088787" y="0"/>
                  </a:lnTo>
                  <a:lnTo>
                    <a:pt x="34088787" y="144780"/>
                  </a:lnTo>
                  <a:lnTo>
                    <a:pt x="144780" y="144780"/>
                  </a:lnTo>
                  <a:lnTo>
                    <a:pt x="144780" y="0"/>
                  </a:lnTo>
                  <a:close/>
                </a:path>
              </a:pathLst>
            </a:custGeom>
            <a:solidFill>
              <a:srgbClr val="000000"/>
            </a:solidFill>
          </p:spPr>
        </p:sp>
      </p:grpSp>
      <p:grpSp>
        <p:nvGrpSpPr>
          <p:cNvPr id="6" name="Group 6"/>
          <p:cNvGrpSpPr/>
          <p:nvPr/>
        </p:nvGrpSpPr>
        <p:grpSpPr>
          <a:xfrm>
            <a:off x="35743" y="1548433"/>
            <a:ext cx="7648177" cy="3761135"/>
            <a:chOff x="0" y="0"/>
            <a:chExt cx="30446116" cy="14972451"/>
          </a:xfrm>
        </p:grpSpPr>
        <p:sp>
          <p:nvSpPr>
            <p:cNvPr id="7" name="Freeform 7"/>
            <p:cNvSpPr/>
            <p:nvPr/>
          </p:nvSpPr>
          <p:spPr>
            <a:xfrm>
              <a:off x="72390" y="72390"/>
              <a:ext cx="30301337" cy="14827671"/>
            </a:xfrm>
            <a:custGeom>
              <a:avLst/>
              <a:gdLst/>
              <a:ahLst/>
              <a:cxnLst/>
              <a:rect l="l" t="t" r="r" b="b"/>
              <a:pathLst>
                <a:path w="30301337" h="14827671">
                  <a:moveTo>
                    <a:pt x="0" y="0"/>
                  </a:moveTo>
                  <a:lnTo>
                    <a:pt x="30301337" y="0"/>
                  </a:lnTo>
                  <a:lnTo>
                    <a:pt x="30301337" y="14827671"/>
                  </a:lnTo>
                  <a:lnTo>
                    <a:pt x="0" y="14827671"/>
                  </a:lnTo>
                  <a:lnTo>
                    <a:pt x="0" y="0"/>
                  </a:lnTo>
                  <a:close/>
                </a:path>
              </a:pathLst>
            </a:custGeom>
            <a:solidFill>
              <a:srgbClr val="FFFFFF"/>
            </a:solidFill>
          </p:spPr>
        </p:sp>
        <p:sp>
          <p:nvSpPr>
            <p:cNvPr id="8" name="Freeform 8"/>
            <p:cNvSpPr/>
            <p:nvPr/>
          </p:nvSpPr>
          <p:spPr>
            <a:xfrm>
              <a:off x="0" y="0"/>
              <a:ext cx="30446117" cy="14972452"/>
            </a:xfrm>
            <a:custGeom>
              <a:avLst/>
              <a:gdLst/>
              <a:ahLst/>
              <a:cxnLst/>
              <a:rect l="l" t="t" r="r" b="b"/>
              <a:pathLst>
                <a:path w="30446117" h="14972452">
                  <a:moveTo>
                    <a:pt x="30301335" y="14827672"/>
                  </a:moveTo>
                  <a:lnTo>
                    <a:pt x="30446117" y="14827672"/>
                  </a:lnTo>
                  <a:lnTo>
                    <a:pt x="30446117" y="14972452"/>
                  </a:lnTo>
                  <a:lnTo>
                    <a:pt x="30301335" y="14972452"/>
                  </a:lnTo>
                  <a:lnTo>
                    <a:pt x="30301335" y="14827672"/>
                  </a:lnTo>
                  <a:close/>
                  <a:moveTo>
                    <a:pt x="0" y="144780"/>
                  </a:moveTo>
                  <a:lnTo>
                    <a:pt x="144780" y="144780"/>
                  </a:lnTo>
                  <a:lnTo>
                    <a:pt x="144780" y="14827672"/>
                  </a:lnTo>
                  <a:lnTo>
                    <a:pt x="0" y="14827672"/>
                  </a:lnTo>
                  <a:lnTo>
                    <a:pt x="0" y="144780"/>
                  </a:lnTo>
                  <a:close/>
                  <a:moveTo>
                    <a:pt x="0" y="14827672"/>
                  </a:moveTo>
                  <a:lnTo>
                    <a:pt x="144780" y="14827672"/>
                  </a:lnTo>
                  <a:lnTo>
                    <a:pt x="144780" y="14972452"/>
                  </a:lnTo>
                  <a:lnTo>
                    <a:pt x="0" y="14972452"/>
                  </a:lnTo>
                  <a:lnTo>
                    <a:pt x="0" y="14827672"/>
                  </a:lnTo>
                  <a:close/>
                  <a:moveTo>
                    <a:pt x="30301335" y="144780"/>
                  </a:moveTo>
                  <a:lnTo>
                    <a:pt x="30446117" y="144780"/>
                  </a:lnTo>
                  <a:lnTo>
                    <a:pt x="30446117" y="14827672"/>
                  </a:lnTo>
                  <a:lnTo>
                    <a:pt x="30301335" y="14827672"/>
                  </a:lnTo>
                  <a:lnTo>
                    <a:pt x="30301335" y="144780"/>
                  </a:lnTo>
                  <a:close/>
                  <a:moveTo>
                    <a:pt x="144780" y="14827672"/>
                  </a:moveTo>
                  <a:lnTo>
                    <a:pt x="30301335" y="14827672"/>
                  </a:lnTo>
                  <a:lnTo>
                    <a:pt x="30301335" y="14972452"/>
                  </a:lnTo>
                  <a:lnTo>
                    <a:pt x="144780" y="14972452"/>
                  </a:lnTo>
                  <a:lnTo>
                    <a:pt x="144780" y="14827672"/>
                  </a:lnTo>
                  <a:close/>
                  <a:moveTo>
                    <a:pt x="30301335" y="0"/>
                  </a:moveTo>
                  <a:lnTo>
                    <a:pt x="30446117" y="0"/>
                  </a:lnTo>
                  <a:lnTo>
                    <a:pt x="30446117" y="144780"/>
                  </a:lnTo>
                  <a:lnTo>
                    <a:pt x="30301335" y="144780"/>
                  </a:lnTo>
                  <a:lnTo>
                    <a:pt x="30301335" y="0"/>
                  </a:lnTo>
                  <a:close/>
                  <a:moveTo>
                    <a:pt x="0" y="0"/>
                  </a:moveTo>
                  <a:lnTo>
                    <a:pt x="144780" y="0"/>
                  </a:lnTo>
                  <a:lnTo>
                    <a:pt x="144780" y="144780"/>
                  </a:lnTo>
                  <a:lnTo>
                    <a:pt x="0" y="144780"/>
                  </a:lnTo>
                  <a:lnTo>
                    <a:pt x="0" y="0"/>
                  </a:lnTo>
                  <a:close/>
                  <a:moveTo>
                    <a:pt x="144780" y="0"/>
                  </a:moveTo>
                  <a:lnTo>
                    <a:pt x="30301335" y="0"/>
                  </a:lnTo>
                  <a:lnTo>
                    <a:pt x="30301335" y="144780"/>
                  </a:lnTo>
                  <a:lnTo>
                    <a:pt x="144780" y="144780"/>
                  </a:lnTo>
                  <a:lnTo>
                    <a:pt x="144780" y="0"/>
                  </a:lnTo>
                  <a:close/>
                </a:path>
              </a:pathLst>
            </a:custGeom>
            <a:solidFill>
              <a:srgbClr val="000000"/>
            </a:solidFill>
          </p:spPr>
        </p:sp>
      </p:grpSp>
      <p:sp>
        <p:nvSpPr>
          <p:cNvPr id="10" name="Freeform 10"/>
          <p:cNvSpPr/>
          <p:nvPr/>
        </p:nvSpPr>
        <p:spPr>
          <a:xfrm>
            <a:off x="7540045" y="2299315"/>
            <a:ext cx="2877670" cy="4558685"/>
          </a:xfrm>
          <a:custGeom>
            <a:avLst/>
            <a:gdLst/>
            <a:ahLst/>
            <a:cxnLst/>
            <a:rect l="l" t="t" r="r" b="b"/>
            <a:pathLst>
              <a:path w="4316505" h="6838028">
                <a:moveTo>
                  <a:pt x="0" y="0"/>
                </a:moveTo>
                <a:lnTo>
                  <a:pt x="4316505" y="0"/>
                </a:lnTo>
                <a:lnTo>
                  <a:pt x="4316505" y="6838028"/>
                </a:lnTo>
                <a:lnTo>
                  <a:pt x="0" y="6838028"/>
                </a:lnTo>
                <a:lnTo>
                  <a:pt x="0" y="0"/>
                </a:lnTo>
                <a:close/>
              </a:path>
            </a:pathLst>
          </a:custGeom>
          <a:blipFill>
            <a:blip r:embed="rId3"/>
            <a:stretch>
              <a:fillRect/>
            </a:stretch>
          </a:blipFill>
        </p:spPr>
      </p:sp>
      <p:pic>
        <p:nvPicPr>
          <p:cNvPr id="11" name="Picture 10"/>
          <p:cNvPicPr>
            <a:picLocks noChangeAspect="1"/>
          </p:cNvPicPr>
          <p:nvPr/>
        </p:nvPicPr>
        <p:blipFill>
          <a:blip r:embed="rId4"/>
          <a:stretch>
            <a:fillRect/>
          </a:stretch>
        </p:blipFill>
        <p:spPr>
          <a:xfrm>
            <a:off x="-200457" y="1819516"/>
            <a:ext cx="8120576" cy="3218967"/>
          </a:xfrm>
          <a:prstGeom prst="rect">
            <a:avLst/>
          </a:prstGeom>
        </p:spPr>
      </p:pic>
    </p:spTree>
    <p:extLst>
      <p:ext uri="{BB962C8B-B14F-4D97-AF65-F5344CB8AC3E}">
        <p14:creationId xmlns:p14="http://schemas.microsoft.com/office/powerpoint/2010/main" val="353955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000809" y="1648064"/>
            <a:ext cx="10410141"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và màu sắc rất khác nhau như từ rất nhỏ không thể nhìn thấy bằng mắt thường đến to lớn, màu sắc trắng, nâu, đỏ, vàng, sặc sỡ...</a:t>
            </a:r>
            <a:endParaRPr lang="en-US" sz="4000" b="1" dirty="0">
              <a:solidFill>
                <a:srgbClr val="FF0000"/>
              </a:solidFill>
              <a:latin typeface="Calibri" panose="020F0502020204030204" pitchFamily="34" charset="0"/>
              <a:cs typeface="Calibri" panose="020F0502020204030204" pitchFamily="34" charset="0"/>
            </a:endParaRPr>
          </a:p>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màu sắc nhưng không có màu xanh như đa số thực vật do nấm không có diệp lục.</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3"/>
          <a:stretch>
            <a:fillRect/>
          </a:stretch>
        </p:blipFill>
        <p:spPr>
          <a:xfrm>
            <a:off x="4394662" y="309690"/>
            <a:ext cx="3993226" cy="1457070"/>
          </a:xfrm>
          <a:prstGeom prst="rect">
            <a:avLst/>
          </a:prstGeom>
        </p:spPr>
      </p:pic>
    </p:spTree>
    <p:extLst>
      <p:ext uri="{BB962C8B-B14F-4D97-AF65-F5344CB8AC3E}">
        <p14:creationId xmlns:p14="http://schemas.microsoft.com/office/powerpoint/2010/main" val="211054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572129" y="1800464"/>
            <a:ext cx="6552347"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defRPr/>
              </a:pPr>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2"/>
          <a:stretch>
            <a:fillRect/>
          </a:stretch>
        </p:blipFill>
        <p:spPr>
          <a:xfrm>
            <a:off x="4810214" y="2171869"/>
            <a:ext cx="6156692" cy="2139602"/>
          </a:xfrm>
          <a:prstGeom prst="rect">
            <a:avLst/>
          </a:prstGeom>
        </p:spPr>
      </p:pic>
      <p:pic>
        <p:nvPicPr>
          <p:cNvPr id="5" name="Picture 4" descr="A red and white mushrooms with white dots&#10;&#10;Description automatically generated">
            <a:extLst>
              <a:ext uri="{FF2B5EF4-FFF2-40B4-BE49-F238E27FC236}">
                <a16:creationId xmlns:a16="http://schemas.microsoft.com/office/drawing/2014/main" id="{89199E02-3BD3-58F0-EC85-5B617ACB6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89" y="2762250"/>
            <a:ext cx="3747656" cy="3810001"/>
          </a:xfrm>
          <a:prstGeom prst="rect">
            <a:avLst/>
          </a:prstGeom>
        </p:spPr>
      </p:pic>
    </p:spTree>
    <p:extLst>
      <p:ext uri="{BB962C8B-B14F-4D97-AF65-F5344CB8AC3E}">
        <p14:creationId xmlns:p14="http://schemas.microsoft.com/office/powerpoint/2010/main" val="315207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272528" y="3437845"/>
            <a:ext cx="1195268" cy="1122531"/>
          </a:xfrm>
          <a:prstGeom prst="rect">
            <a:avLst/>
          </a:prstGeom>
        </p:spPr>
      </p:pic>
      <p:sp>
        <p:nvSpPr>
          <p:cNvPr id="6" name="Rounded Rectangle 5"/>
          <p:cNvSpPr/>
          <p:nvPr/>
        </p:nvSpPr>
        <p:spPr>
          <a:xfrm>
            <a:off x="2589788" y="549613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292488" y="2512067"/>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226563" y="4447864"/>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21716" y="3437844"/>
            <a:ext cx="1195268" cy="1122531"/>
          </a:xfrm>
          <a:prstGeom prst="rect">
            <a:avLst/>
          </a:prstGeom>
        </p:spPr>
      </p:pic>
      <p:sp>
        <p:nvSpPr>
          <p:cNvPr id="10" name="Rounded Rectangle 9"/>
          <p:cNvSpPr/>
          <p:nvPr/>
        </p:nvSpPr>
        <p:spPr>
          <a:xfrm>
            <a:off x="4588000" y="5491330"/>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196846" y="2348428"/>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054218" y="4482589"/>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05909" y="3496517"/>
            <a:ext cx="1195268" cy="1122531"/>
          </a:xfrm>
          <a:prstGeom prst="rect">
            <a:avLst/>
          </a:prstGeom>
        </p:spPr>
      </p:pic>
      <p:sp>
        <p:nvSpPr>
          <p:cNvPr id="14" name="Rounded Rectangle 13"/>
          <p:cNvSpPr/>
          <p:nvPr/>
        </p:nvSpPr>
        <p:spPr>
          <a:xfrm>
            <a:off x="8675437" y="549976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341283" y="2348428"/>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310971" y="4501349"/>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355995" y="3442647"/>
            <a:ext cx="1195268" cy="1122531"/>
          </a:xfrm>
          <a:prstGeom prst="rect">
            <a:avLst/>
          </a:prstGeom>
        </p:spPr>
      </p:pic>
      <p:sp>
        <p:nvSpPr>
          <p:cNvPr id="18" name="Rounded Rectangle 17"/>
          <p:cNvSpPr/>
          <p:nvPr/>
        </p:nvSpPr>
        <p:spPr>
          <a:xfrm>
            <a:off x="6677225" y="5528233"/>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193673" y="2023759"/>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280146" y="4391533"/>
            <a:ext cx="1454769" cy="1054364"/>
          </a:xfrm>
          <a:prstGeom prst="rect">
            <a:avLst/>
          </a:prstGeom>
        </p:spPr>
      </p:pic>
      <p:pic>
        <p:nvPicPr>
          <p:cNvPr id="31"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3"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4"/>
          <a:stretch>
            <a:fillRect/>
          </a:stretch>
        </p:blipFill>
        <p:spPr>
          <a:xfrm>
            <a:off x="2661230" y="803315"/>
            <a:ext cx="6870787" cy="1012024"/>
          </a:xfrm>
          <a:prstGeom prst="rect">
            <a:avLst/>
          </a:prstGeom>
        </p:spPr>
      </p:pic>
    </p:spTree>
    <p:extLst>
      <p:ext uri="{BB962C8B-B14F-4D97-AF65-F5344CB8AC3E}">
        <p14:creationId xmlns:p14="http://schemas.microsoft.com/office/powerpoint/2010/main" val="42454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tai </a:t>
            </a:r>
            <a:r>
              <a:rPr lang="en-US" sz="4800" kern="0" dirty="0" err="1">
                <a:solidFill>
                  <a:srgbClr val="FF0000"/>
                </a:solidFill>
                <a:latin typeface="Arial" panose="020B0604020202020204" pitchFamily="34" charset="0"/>
                <a:ea typeface="微软雅黑"/>
              </a:rPr>
              <a:t>mèo</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pic>
        <p:nvPicPr>
          <p:cNvPr id="46" name="PA_图片 11">
            <a:hlinkClick r:id="rId5"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8194" name="Picture 2" descr="Khám phá Nấm Mèo - Nấm Mộc Nhĩ cùng những tác dụng tuyệt vời">
            <a:extLst>
              <a:ext uri="{FF2B5EF4-FFF2-40B4-BE49-F238E27FC236}">
                <a16:creationId xmlns:a16="http://schemas.microsoft.com/office/drawing/2014/main" id="{9CFB0853-F22A-2D46-EA88-9222BA0E6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22" y="365010"/>
            <a:ext cx="5128517" cy="4045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26DAD6-8B46-C5FD-63B7-950368264602}"/>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spTree>
    <p:extLst>
      <p:ext uri="{BB962C8B-B14F-4D97-AF65-F5344CB8AC3E}">
        <p14:creationId xmlns:p14="http://schemas.microsoft.com/office/powerpoint/2010/main" val="24547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hương</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pic>
        <p:nvPicPr>
          <p:cNvPr id="10242" name="Picture 2" descr="Nấm hương là gì? Lợi ích và những lưu ý khi ăn nấm hương">
            <a:extLst>
              <a:ext uri="{FF2B5EF4-FFF2-40B4-BE49-F238E27FC236}">
                <a16:creationId xmlns:a16="http://schemas.microsoft.com/office/drawing/2014/main" id="{F57D3233-FFB6-66C9-3408-63B220FB9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 y="287676"/>
            <a:ext cx="5328863" cy="3996647"/>
          </a:xfrm>
          <a:prstGeom prst="rect">
            <a:avLst/>
          </a:prstGeom>
          <a:noFill/>
          <a:extLst>
            <a:ext uri="{909E8E84-426E-40DD-AFC4-6F175D3DCCD1}">
              <a14:hiddenFill xmlns:a14="http://schemas.microsoft.com/office/drawing/2010/main">
                <a:solidFill>
                  <a:srgbClr val="FFFFFF"/>
                </a:solidFill>
              </a14:hiddenFill>
            </a:ext>
          </a:extLst>
        </p:spPr>
      </p:pic>
      <p:pic>
        <p:nvPicPr>
          <p:cNvPr id="1024" name="PA_图片 11">
            <a:hlinkClick r:id="rId6" action="ppaction://hlinksldjump"/>
            <a:extLst>
              <a:ext uri="{FF2B5EF4-FFF2-40B4-BE49-F238E27FC236}">
                <a16:creationId xmlns:a16="http://schemas.microsoft.com/office/drawing/2014/main" id="{88BD4155-350E-3996-ADC5-6A1DC17626E2}"/>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36315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801492" y="1891400"/>
            <a:ext cx="4695290"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kim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châm</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2290" name="Picture 2" descr="Nấm kim châm là gì? Lợi ích của nấm kim châm, nấm kim châm nấu gì ngon">
            <a:extLst>
              <a:ext uri="{FF2B5EF4-FFF2-40B4-BE49-F238E27FC236}">
                <a16:creationId xmlns:a16="http://schemas.microsoft.com/office/drawing/2014/main" id="{4DEE7163-77DB-CAD8-7474-AE9A7BC66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143" y="1027414"/>
            <a:ext cx="5960723" cy="3352907"/>
          </a:xfrm>
          <a:prstGeom prst="rect">
            <a:avLst/>
          </a:prstGeom>
          <a:noFill/>
          <a:extLst>
            <a:ext uri="{909E8E84-426E-40DD-AFC4-6F175D3DCCD1}">
              <a14:hiddenFill xmlns:a14="http://schemas.microsoft.com/office/drawing/2010/main">
                <a:solidFill>
                  <a:srgbClr val="FFFFFF"/>
                </a:solidFill>
              </a14:hiddenFill>
            </a:ext>
          </a:extLst>
        </p:spPr>
      </p:pic>
      <p:pic>
        <p:nvPicPr>
          <p:cNvPr id="2" name="PA_图片 11">
            <a:hlinkClick r:id="rId6" action="ppaction://hlinksldjump"/>
            <a:extLst>
              <a:ext uri="{FF2B5EF4-FFF2-40B4-BE49-F238E27FC236}">
                <a16:creationId xmlns:a16="http://schemas.microsoft.com/office/drawing/2014/main" id="{60C0A2BD-D48E-A7C3-962C-F499B817E359}"/>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12827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70669" y="1829755"/>
            <a:ext cx="4623371"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mồng</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gà</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1266" name="Picture 2" descr="NẤM MÀO GÀ – TRỊ VIÊM MẮT, QUÁNG GÀ, VIÊM NHIỄM ĐƯỜNG HÔ HẤP - Galant  Clinic - Phòng khám cộng đồng hàng đầu tại Việt Nam">
            <a:extLst>
              <a:ext uri="{FF2B5EF4-FFF2-40B4-BE49-F238E27FC236}">
                <a16:creationId xmlns:a16="http://schemas.microsoft.com/office/drawing/2014/main" id="{38E7C5E9-9574-A401-3C21-F0239B7E9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81" y="933664"/>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11">
            <a:hlinkClick r:id="rId6" action="ppaction://hlinksldjump"/>
            <a:extLst>
              <a:ext uri="{FF2B5EF4-FFF2-40B4-BE49-F238E27FC236}">
                <a16:creationId xmlns:a16="http://schemas.microsoft.com/office/drawing/2014/main" id="{429B6FDF-DD12-EB82-21AA-AFE775DDE790}"/>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6813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785" y="1371868"/>
            <a:ext cx="8877668" cy="4263925"/>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6646" y="5867707"/>
            <a:ext cx="3373381" cy="707794"/>
          </a:xfrm>
          <a:prstGeom prst="rect">
            <a:avLst/>
          </a:prstGeom>
          <a:noFill/>
        </p:spPr>
        <p:txBody>
          <a:bodyPr wrap="square" rtlCol="0">
            <a:spAutoFit/>
          </a:bodyPr>
          <a:lstStyle/>
          <a:p>
            <a:pPr algn="ctr" defTabSz="914309">
              <a:defRPr/>
            </a:pPr>
            <a:r>
              <a:rPr lang="en-US" sz="4000" dirty="0">
                <a:solidFill>
                  <a:srgbClr val="F79646">
                    <a:lumMod val="75000"/>
                  </a:srgbClr>
                </a:solidFill>
                <a:latin typeface="#9Slide05 SVNClementine" panose="020F0502020204030203" pitchFamily="34" charset="0"/>
              </a:rPr>
              <a:t>(</a:t>
            </a:r>
            <a:r>
              <a:rPr lang="en-US" sz="4000" dirty="0" err="1">
                <a:solidFill>
                  <a:srgbClr val="F79646">
                    <a:lumMod val="75000"/>
                  </a:srgbClr>
                </a:solidFill>
                <a:latin typeface="#9Slide05 SVNClementine" panose="020F0502020204030203" pitchFamily="34" charset="0"/>
              </a:rPr>
              <a:t>tiết</a:t>
            </a:r>
            <a:r>
              <a:rPr lang="en-US" sz="4000" dirty="0">
                <a:solidFill>
                  <a:srgbClr val="F79646">
                    <a:lumMod val="75000"/>
                  </a:srgbClr>
                </a:solidFill>
                <a:latin typeface="#9Slide05 SVNClementine" panose="020F0502020204030203" pitchFamily="34" charset="0"/>
              </a:rPr>
              <a:t> 4)</a:t>
            </a:r>
            <a:endParaRPr lang="vi-VN" sz="4000" dirty="0">
              <a:solidFill>
                <a:srgbClr val="F79646">
                  <a:lumMod val="75000"/>
                </a:srgbClr>
              </a:solidFill>
              <a:latin typeface="Times New Roman" panose="02020603050405020304" pitchFamily="18" charset="0"/>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2"/>
          <a:stretch>
            <a:fillRect/>
          </a:stretch>
        </p:blipFill>
        <p:spPr>
          <a:xfrm>
            <a:off x="1829356" y="2209959"/>
            <a:ext cx="8722996" cy="3017389"/>
          </a:xfrm>
          <a:prstGeom prst="rect">
            <a:avLst/>
          </a:prstGeom>
        </p:spPr>
      </p:pic>
    </p:spTree>
    <p:extLst>
      <p:ext uri="{BB962C8B-B14F-4D97-AF65-F5344CB8AC3E}">
        <p14:creationId xmlns:p14="http://schemas.microsoft.com/office/powerpoint/2010/main" val="232010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326340" y="150126"/>
            <a:ext cx="3234519" cy="646331"/>
          </a:xfrm>
          <a:prstGeom prst="rect">
            <a:avLst/>
          </a:prstGeom>
          <a:noFill/>
        </p:spPr>
        <p:txBody>
          <a:bodyPr wrap="square" rtlCol="0">
            <a:spAutoFit/>
          </a:bodyPr>
          <a:lstStyle/>
          <a:p>
            <a:r>
              <a:rPr lang="en-US" sz="3600" b="1" dirty="0" smtClean="0">
                <a:solidFill>
                  <a:srgbClr val="C00000"/>
                </a:solidFill>
              </a:rPr>
              <a:t>GHI VỞ</a:t>
            </a:r>
            <a:endParaRPr lang="en-US" sz="3600" b="1" dirty="0">
              <a:solidFill>
                <a:srgbClr val="C00000"/>
              </a:solidFill>
            </a:endParaRPr>
          </a:p>
        </p:txBody>
      </p:sp>
      <p:sp>
        <p:nvSpPr>
          <p:cNvPr id="16" name="Rectangle 15"/>
          <p:cNvSpPr/>
          <p:nvPr/>
        </p:nvSpPr>
        <p:spPr>
          <a:xfrm>
            <a:off x="191068" y="796457"/>
            <a:ext cx="11505062" cy="5078313"/>
          </a:xfrm>
          <a:prstGeom prst="rect">
            <a:avLst/>
          </a:prstGeom>
        </p:spPr>
        <p:txBody>
          <a:bodyPr wrap="square">
            <a:spAutoFit/>
          </a:bodyPr>
          <a:lstStyle/>
          <a:p>
            <a:pPr lvl="0" algn="ctr" defTabSz="914309" fontAlgn="base">
              <a:lnSpc>
                <a:spcPct val="150000"/>
              </a:lnSpc>
            </a:pPr>
            <a:r>
              <a:rPr lang="en-US" sz="3600" b="1" dirty="0" err="1" smtClean="0">
                <a:solidFill>
                  <a:srgbClr val="002060"/>
                </a:solidFill>
                <a:latin typeface="Calibri" panose="020F0502020204030204" pitchFamily="34" charset="0"/>
                <a:cs typeface="Calibri" panose="020F0502020204030204" pitchFamily="34" charset="0"/>
              </a:rPr>
              <a:t>Khoa</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học</a:t>
            </a:r>
            <a:endParaRPr lang="en-US" sz="3600" b="1" dirty="0" smtClean="0">
              <a:solidFill>
                <a:srgbClr val="002060"/>
              </a:solidFill>
              <a:latin typeface="Calibri" panose="020F0502020204030204" pitchFamily="34" charset="0"/>
              <a:cs typeface="Calibri" panose="020F0502020204030204" pitchFamily="34" charset="0"/>
            </a:endParaRPr>
          </a:p>
          <a:p>
            <a:pPr lvl="0" algn="ctr" defTabSz="914309" fontAlgn="base">
              <a:lnSpc>
                <a:spcPct val="150000"/>
              </a:lnSpc>
            </a:pPr>
            <a:r>
              <a:rPr lang="en-US" sz="3600" b="1" dirty="0" err="1" smtClean="0">
                <a:solidFill>
                  <a:srgbClr val="002060"/>
                </a:solidFill>
                <a:latin typeface="Calibri" panose="020F0502020204030204" pitchFamily="34" charset="0"/>
                <a:cs typeface="Calibri" panose="020F0502020204030204" pitchFamily="34" charset="0"/>
              </a:rPr>
              <a:t>Bài</a:t>
            </a:r>
            <a:r>
              <a:rPr lang="en-US" sz="3600" b="1" dirty="0" smtClean="0">
                <a:solidFill>
                  <a:srgbClr val="002060"/>
                </a:solidFill>
                <a:latin typeface="Calibri" panose="020F0502020204030204" pitchFamily="34" charset="0"/>
                <a:cs typeface="Calibri" panose="020F0502020204030204" pitchFamily="34" charset="0"/>
              </a:rPr>
              <a:t> 19: </a:t>
            </a:r>
            <a:r>
              <a:rPr lang="en-US" sz="3600" b="1" dirty="0" err="1" smtClean="0">
                <a:solidFill>
                  <a:srgbClr val="002060"/>
                </a:solidFill>
                <a:latin typeface="Calibri" panose="020F0502020204030204" pitchFamily="34" charset="0"/>
                <a:cs typeface="Calibri" panose="020F0502020204030204" pitchFamily="34" charset="0"/>
              </a:rPr>
              <a:t>Đặc</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điểm</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chung</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của</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nấm</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tiết</a:t>
            </a:r>
            <a:r>
              <a:rPr lang="en-US" sz="3600" b="1" dirty="0" smtClean="0">
                <a:solidFill>
                  <a:srgbClr val="002060"/>
                </a:solidFill>
                <a:latin typeface="Calibri" panose="020F0502020204030204" pitchFamily="34" charset="0"/>
                <a:cs typeface="Calibri" panose="020F0502020204030204" pitchFamily="34" charset="0"/>
              </a:rPr>
              <a:t> 1)</a:t>
            </a:r>
          </a:p>
          <a:p>
            <a:pPr lvl="0" algn="just" defTabSz="914309" fontAlgn="base">
              <a:lnSpc>
                <a:spcPct val="150000"/>
              </a:lnSpc>
            </a:pPr>
            <a:r>
              <a:rPr lang="en-US" sz="3600" b="1" dirty="0" smtClean="0">
                <a:solidFill>
                  <a:srgbClr val="002060"/>
                </a:solidFill>
                <a:latin typeface="Calibri" panose="020F0502020204030204" pitchFamily="34" charset="0"/>
                <a:cs typeface="Calibri" panose="020F0502020204030204" pitchFamily="34" charset="0"/>
              </a:rPr>
              <a:t>1.Hình </a:t>
            </a:r>
            <a:r>
              <a:rPr lang="en-US" sz="3600" b="1" dirty="0" err="1" smtClean="0">
                <a:solidFill>
                  <a:srgbClr val="002060"/>
                </a:solidFill>
                <a:latin typeface="Calibri" panose="020F0502020204030204" pitchFamily="34" charset="0"/>
                <a:cs typeface="Calibri" panose="020F0502020204030204" pitchFamily="34" charset="0"/>
              </a:rPr>
              <a:t>dạng</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kích</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thước</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và</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màu</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sắc</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của</a:t>
            </a:r>
            <a:r>
              <a:rPr lang="en-US" sz="3600" b="1" dirty="0" smtClean="0">
                <a:solidFill>
                  <a:srgbClr val="002060"/>
                </a:solidFill>
                <a:latin typeface="Calibri" panose="020F0502020204030204" pitchFamily="34" charset="0"/>
                <a:cs typeface="Calibri" panose="020F0502020204030204" pitchFamily="34" charset="0"/>
              </a:rPr>
              <a:t> </a:t>
            </a:r>
            <a:r>
              <a:rPr lang="en-US" sz="3600" b="1" dirty="0" err="1" smtClean="0">
                <a:solidFill>
                  <a:srgbClr val="002060"/>
                </a:solidFill>
                <a:latin typeface="Calibri" panose="020F0502020204030204" pitchFamily="34" charset="0"/>
                <a:cs typeface="Calibri" panose="020F0502020204030204" pitchFamily="34" charset="0"/>
              </a:rPr>
              <a:t>nấm</a:t>
            </a:r>
            <a:r>
              <a:rPr lang="en-US" sz="3600" b="1" dirty="0" smtClean="0">
                <a:solidFill>
                  <a:srgbClr val="002060"/>
                </a:solidFill>
                <a:latin typeface="Calibri" panose="020F0502020204030204" pitchFamily="34" charset="0"/>
                <a:cs typeface="Calibri" panose="020F0502020204030204" pitchFamily="34" charset="0"/>
              </a:rPr>
              <a:t>:</a:t>
            </a:r>
          </a:p>
          <a:p>
            <a:pPr lvl="0" algn="just" defTabSz="914309" fontAlgn="base">
              <a:lnSpc>
                <a:spcPct val="150000"/>
              </a:lnSpc>
            </a:pPr>
            <a:r>
              <a:rPr lang="en-US" sz="3600" b="1" dirty="0" smtClean="0">
                <a:solidFill>
                  <a:srgbClr val="002060"/>
                </a:solidFill>
                <a:latin typeface="Calibri" panose="020F0502020204030204" pitchFamily="34" charset="0"/>
                <a:cs typeface="Calibri" panose="020F0502020204030204" pitchFamily="34" charset="0"/>
              </a:rPr>
              <a:t>	</a:t>
            </a:r>
            <a:r>
              <a:rPr lang="vi-VN" sz="3600" b="1" dirty="0" smtClean="0">
                <a:solidFill>
                  <a:srgbClr val="002060"/>
                </a:solidFill>
                <a:latin typeface="Calibri" panose="020F0502020204030204" pitchFamily="34" charset="0"/>
                <a:cs typeface="Calibri" panose="020F0502020204030204" pitchFamily="34" charset="0"/>
              </a:rPr>
              <a:t>Nấm </a:t>
            </a:r>
            <a:r>
              <a:rPr lang="vi-VN" sz="3600" b="1" dirty="0">
                <a:solidFill>
                  <a:srgbClr val="002060"/>
                </a:solidFill>
                <a:latin typeface="Calibri" panose="020F0502020204030204" pitchFamily="34" charset="0"/>
                <a:cs typeface="Calibri" panose="020F0502020204030204" pitchFamily="34" charset="0"/>
              </a:rPr>
              <a:t>có hình dạng, kích thước và màu sắc rất khác nhau như từ rất nhỏ không thể nhìn thấy bằng mắt thường đến to lớn, màu sắc trắng, nâu, đỏ, vàng, sặc sỡ...</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04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295849" cy="1380807"/>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4000" b="1" dirty="0" err="1">
                  <a:effectLst/>
                  <a:latin typeface="Cambria" panose="02040503050406030204" pitchFamily="18" charset="0"/>
                  <a:ea typeface="Cambria" panose="02040503050406030204" pitchFamily="18" charset="0"/>
                </a:rPr>
                <a:t>Hãy</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kể</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tên</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một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số</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loại</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nấm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mà</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em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biết</a:t>
              </a:r>
              <a:r>
                <a:rPr lang="en-US" sz="4000" b="1" dirty="0">
                  <a:effectLst/>
                  <a:latin typeface="Cambria" panose="02040503050406030204" pitchFamily="18" charset="0"/>
                  <a:ea typeface="Cambria" panose="02040503050406030204" pitchFamily="18" charset="0"/>
                </a:rPr>
                <a:t>? </a:t>
              </a:r>
              <a:endParaRPr kumimoji="0" lang="vi-VN" sz="239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2424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247587" cy="144636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rơm, nấm đùi gà, nấm tuyết…</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0356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9"/>
            <a:ext cx="10562550" cy="1276032"/>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Chúng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dạng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màu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sắc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như</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 </a:t>
              </a:r>
              <a:endParaRPr kumimoji="0" lang="vi-VN" sz="59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051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638737"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có hình dạng, kích thước và </a:t>
            </a:r>
            <a:r>
              <a:rPr lang="en-US" sz="44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màu sắc khác nhau.</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485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409685092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2888"/>
            </a:stretch>
          </a:blipFill>
        </p:spPr>
      </p:sp>
      <p:grpSp>
        <p:nvGrpSpPr>
          <p:cNvPr id="3" name="Group 3"/>
          <p:cNvGrpSpPr/>
          <p:nvPr/>
        </p:nvGrpSpPr>
        <p:grpSpPr>
          <a:xfrm>
            <a:off x="3759200" y="262519"/>
            <a:ext cx="7831520" cy="4959716"/>
            <a:chOff x="0" y="0"/>
            <a:chExt cx="2758062" cy="1757355"/>
          </a:xfrm>
        </p:grpSpPr>
        <p:sp>
          <p:nvSpPr>
            <p:cNvPr id="4" name="Freeform 4"/>
            <p:cNvSpPr/>
            <p:nvPr/>
          </p:nvSpPr>
          <p:spPr>
            <a:xfrm>
              <a:off x="0" y="0"/>
              <a:ext cx="2758062" cy="1757355"/>
            </a:xfrm>
            <a:custGeom>
              <a:avLst/>
              <a:gdLst/>
              <a:ahLst/>
              <a:cxnLst/>
              <a:rect l="l" t="t" r="r" b="b"/>
              <a:pathLst>
                <a:path w="2758062" h="1757355">
                  <a:moveTo>
                    <a:pt x="37704" y="0"/>
                  </a:moveTo>
                  <a:lnTo>
                    <a:pt x="2720358" y="0"/>
                  </a:lnTo>
                  <a:cubicBezTo>
                    <a:pt x="2741181" y="0"/>
                    <a:pt x="2758062" y="16881"/>
                    <a:pt x="2758062" y="37704"/>
                  </a:cubicBezTo>
                  <a:lnTo>
                    <a:pt x="2758062" y="1719650"/>
                  </a:lnTo>
                  <a:cubicBezTo>
                    <a:pt x="2758062" y="1740474"/>
                    <a:pt x="2741181" y="1757355"/>
                    <a:pt x="2720358" y="1757355"/>
                  </a:cubicBezTo>
                  <a:lnTo>
                    <a:pt x="37704" y="1757355"/>
                  </a:lnTo>
                  <a:cubicBezTo>
                    <a:pt x="16881" y="1757355"/>
                    <a:pt x="0" y="1740474"/>
                    <a:pt x="0" y="1719650"/>
                  </a:cubicBezTo>
                  <a:lnTo>
                    <a:pt x="0" y="37704"/>
                  </a:lnTo>
                  <a:cubicBezTo>
                    <a:pt x="0" y="16881"/>
                    <a:pt x="16881" y="0"/>
                    <a:pt x="37704" y="0"/>
                  </a:cubicBezTo>
                  <a:close/>
                </a:path>
              </a:pathLst>
            </a:custGeom>
            <a:solidFill>
              <a:srgbClr val="18270B">
                <a:alpha val="92941"/>
              </a:srgbClr>
            </a:solidFill>
          </p:spPr>
        </p:sp>
        <p:sp>
          <p:nvSpPr>
            <p:cNvPr id="5" name="TextBox 5"/>
            <p:cNvSpPr txBox="1"/>
            <p:nvPr/>
          </p:nvSpPr>
          <p:spPr>
            <a:xfrm>
              <a:off x="0" y="-76200"/>
              <a:ext cx="2758062" cy="1833555"/>
            </a:xfrm>
            <a:prstGeom prst="rect">
              <a:avLst/>
            </a:prstGeom>
          </p:spPr>
          <p:txBody>
            <a:bodyPr lIns="33867" tIns="33867" rIns="33867" bIns="33867" rtlCol="0" anchor="ctr"/>
            <a:lstStyle/>
            <a:p>
              <a:pPr algn="ctr">
                <a:lnSpc>
                  <a:spcPts val="2431"/>
                </a:lnSpc>
              </a:pPr>
              <a:endParaRPr sz="1200"/>
            </a:p>
          </p:txBody>
        </p:sp>
      </p:grpSp>
      <p:sp>
        <p:nvSpPr>
          <p:cNvPr id="6" name="Freeform 6"/>
          <p:cNvSpPr/>
          <p:nvPr/>
        </p:nvSpPr>
        <p:spPr>
          <a:xfrm>
            <a:off x="7784077" y="4503131"/>
            <a:ext cx="3315753" cy="1438208"/>
          </a:xfrm>
          <a:custGeom>
            <a:avLst/>
            <a:gdLst/>
            <a:ahLst/>
            <a:cxnLst/>
            <a:rect l="l" t="t" r="r" b="b"/>
            <a:pathLst>
              <a:path w="4973630" h="2157312">
                <a:moveTo>
                  <a:pt x="0" y="0"/>
                </a:moveTo>
                <a:lnTo>
                  <a:pt x="4973630" y="0"/>
                </a:lnTo>
                <a:lnTo>
                  <a:pt x="4973630" y="2157312"/>
                </a:lnTo>
                <a:lnTo>
                  <a:pt x="0" y="21573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2248231" y="4314645"/>
            <a:ext cx="2547235" cy="2171519"/>
          </a:xfrm>
          <a:custGeom>
            <a:avLst/>
            <a:gdLst/>
            <a:ahLst/>
            <a:cxnLst/>
            <a:rect l="l" t="t" r="r" b="b"/>
            <a:pathLst>
              <a:path w="3820853" h="3257278">
                <a:moveTo>
                  <a:pt x="0" y="0"/>
                </a:moveTo>
                <a:lnTo>
                  <a:pt x="3820853" y="0"/>
                </a:lnTo>
                <a:lnTo>
                  <a:pt x="3820853" y="3257278"/>
                </a:lnTo>
                <a:lnTo>
                  <a:pt x="0" y="3257278"/>
                </a:lnTo>
                <a:lnTo>
                  <a:pt x="0" y="0"/>
                </a:lnTo>
                <a:close/>
              </a:path>
            </a:pathLst>
          </a:custGeom>
          <a:blipFill>
            <a:blip r:embed="rId6"/>
            <a:stretch>
              <a:fillRect/>
            </a:stretch>
          </a:blipFill>
        </p:spPr>
      </p:sp>
      <p:sp>
        <p:nvSpPr>
          <p:cNvPr id="9" name="Freeform 9"/>
          <p:cNvSpPr/>
          <p:nvPr/>
        </p:nvSpPr>
        <p:spPr>
          <a:xfrm>
            <a:off x="6318724" y="5222236"/>
            <a:ext cx="1465353" cy="1495258"/>
          </a:xfrm>
          <a:custGeom>
            <a:avLst/>
            <a:gdLst/>
            <a:ahLst/>
            <a:cxnLst/>
            <a:rect l="l" t="t" r="r" b="b"/>
            <a:pathLst>
              <a:path w="2198030" h="2242887">
                <a:moveTo>
                  <a:pt x="0" y="0"/>
                </a:moveTo>
                <a:lnTo>
                  <a:pt x="2198030" y="0"/>
                </a:lnTo>
                <a:lnTo>
                  <a:pt x="2198030" y="2242887"/>
                </a:lnTo>
                <a:lnTo>
                  <a:pt x="0" y="224288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3" name="Picture 12"/>
          <p:cNvPicPr>
            <a:picLocks noChangeAspect="1"/>
          </p:cNvPicPr>
          <p:nvPr/>
        </p:nvPicPr>
        <p:blipFill>
          <a:blip r:embed="rId9"/>
          <a:stretch>
            <a:fillRect/>
          </a:stretch>
        </p:blipFill>
        <p:spPr>
          <a:xfrm>
            <a:off x="3521848" y="341718"/>
            <a:ext cx="8478239" cy="4072481"/>
          </a:xfrm>
          <a:prstGeom prst="rect">
            <a:avLst/>
          </a:prstGeom>
        </p:spPr>
      </p:pic>
      <p:pic>
        <p:nvPicPr>
          <p:cNvPr id="15" name="Picture 14"/>
          <p:cNvPicPr>
            <a:picLocks noChangeAspect="1"/>
          </p:cNvPicPr>
          <p:nvPr/>
        </p:nvPicPr>
        <p:blipFill>
          <a:blip r:embed="rId10"/>
          <a:stretch>
            <a:fillRect/>
          </a:stretch>
        </p:blipFill>
        <p:spPr>
          <a:xfrm>
            <a:off x="9559884" y="3586471"/>
            <a:ext cx="1918374" cy="1251821"/>
          </a:xfrm>
          <a:prstGeom prst="rect">
            <a:avLst/>
          </a:prstGeom>
        </p:spPr>
      </p:pic>
    </p:spTree>
    <p:extLst>
      <p:ext uri="{BB962C8B-B14F-4D97-AF65-F5344CB8AC3E}">
        <p14:creationId xmlns:p14="http://schemas.microsoft.com/office/powerpoint/2010/main" val="370249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par>
                          <p:cTn id="20" fill="hold">
                            <p:stCondLst>
                              <p:cond delay="500"/>
                            </p:stCondLst>
                            <p:childTnLst>
                              <p:par>
                                <p:cTn id="21" presetID="47"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sp>
      <p:grpSp>
        <p:nvGrpSpPr>
          <p:cNvPr id="3" name="Group 3"/>
          <p:cNvGrpSpPr/>
          <p:nvPr/>
        </p:nvGrpSpPr>
        <p:grpSpPr>
          <a:xfrm>
            <a:off x="313427" y="254176"/>
            <a:ext cx="11565147" cy="6349649"/>
            <a:chOff x="0" y="0"/>
            <a:chExt cx="4568947" cy="2508503"/>
          </a:xfrm>
        </p:grpSpPr>
        <p:sp>
          <p:nvSpPr>
            <p:cNvPr id="4" name="Freeform 4"/>
            <p:cNvSpPr/>
            <p:nvPr/>
          </p:nvSpPr>
          <p:spPr>
            <a:xfrm>
              <a:off x="0" y="0"/>
              <a:ext cx="4568947" cy="2508503"/>
            </a:xfrm>
            <a:custGeom>
              <a:avLst/>
              <a:gdLst/>
              <a:ahLst/>
              <a:cxnLst/>
              <a:rect l="l" t="t" r="r" b="b"/>
              <a:pathLst>
                <a:path w="4568947" h="2508503">
                  <a:moveTo>
                    <a:pt x="22760" y="0"/>
                  </a:moveTo>
                  <a:lnTo>
                    <a:pt x="4546187" y="0"/>
                  </a:lnTo>
                  <a:cubicBezTo>
                    <a:pt x="4552223" y="0"/>
                    <a:pt x="4558012" y="2398"/>
                    <a:pt x="4562281" y="6666"/>
                  </a:cubicBezTo>
                  <a:cubicBezTo>
                    <a:pt x="4566549" y="10935"/>
                    <a:pt x="4568947" y="16724"/>
                    <a:pt x="4568947" y="22760"/>
                  </a:cubicBezTo>
                  <a:lnTo>
                    <a:pt x="4568947" y="2485743"/>
                  </a:lnTo>
                  <a:cubicBezTo>
                    <a:pt x="4568947" y="2491780"/>
                    <a:pt x="4566549" y="2497569"/>
                    <a:pt x="4562281" y="2501837"/>
                  </a:cubicBezTo>
                  <a:cubicBezTo>
                    <a:pt x="4558012" y="2506106"/>
                    <a:pt x="4552223" y="2508503"/>
                    <a:pt x="4546187" y="2508503"/>
                  </a:cubicBezTo>
                  <a:lnTo>
                    <a:pt x="22760" y="2508503"/>
                  </a:lnTo>
                  <a:cubicBezTo>
                    <a:pt x="16724" y="2508503"/>
                    <a:pt x="10935" y="2506106"/>
                    <a:pt x="6666" y="2501837"/>
                  </a:cubicBezTo>
                  <a:cubicBezTo>
                    <a:pt x="2398" y="2497569"/>
                    <a:pt x="0" y="2491780"/>
                    <a:pt x="0" y="2485743"/>
                  </a:cubicBezTo>
                  <a:lnTo>
                    <a:pt x="0" y="22760"/>
                  </a:lnTo>
                  <a:cubicBezTo>
                    <a:pt x="0" y="16724"/>
                    <a:pt x="2398" y="10935"/>
                    <a:pt x="6666" y="6666"/>
                  </a:cubicBezTo>
                  <a:cubicBezTo>
                    <a:pt x="10935" y="2398"/>
                    <a:pt x="16724" y="0"/>
                    <a:pt x="22760" y="0"/>
                  </a:cubicBezTo>
                  <a:close/>
                </a:path>
              </a:pathLst>
            </a:custGeom>
            <a:solidFill>
              <a:srgbClr val="FFFFFF"/>
            </a:solidFill>
          </p:spPr>
        </p:sp>
        <p:sp>
          <p:nvSpPr>
            <p:cNvPr id="5" name="TextBox 5"/>
            <p:cNvSpPr txBox="1"/>
            <p:nvPr/>
          </p:nvSpPr>
          <p:spPr>
            <a:xfrm>
              <a:off x="0" y="-76200"/>
              <a:ext cx="4568947" cy="2584703"/>
            </a:xfrm>
            <a:prstGeom prst="rect">
              <a:avLst/>
            </a:prstGeom>
          </p:spPr>
          <p:txBody>
            <a:bodyPr lIns="33867" tIns="33867" rIns="33867" bIns="33867" rtlCol="0" anchor="ctr"/>
            <a:lstStyle/>
            <a:p>
              <a:pPr algn="ctr">
                <a:lnSpc>
                  <a:spcPts val="2431"/>
                </a:lnSpc>
              </a:pPr>
              <a:endParaRPr sz="1200"/>
            </a:p>
          </p:txBody>
        </p:sp>
      </p:grpSp>
      <p:sp>
        <p:nvSpPr>
          <p:cNvPr id="6" name="Freeform 6"/>
          <p:cNvSpPr/>
          <p:nvPr/>
        </p:nvSpPr>
        <p:spPr>
          <a:xfrm>
            <a:off x="685800" y="1955068"/>
            <a:ext cx="1663879" cy="2540273"/>
          </a:xfrm>
          <a:custGeom>
            <a:avLst/>
            <a:gdLst/>
            <a:ahLst/>
            <a:cxnLst/>
            <a:rect l="l" t="t" r="r" b="b"/>
            <a:pathLst>
              <a:path w="2495818" h="3810409">
                <a:moveTo>
                  <a:pt x="0" y="0"/>
                </a:moveTo>
                <a:lnTo>
                  <a:pt x="2495818" y="0"/>
                </a:lnTo>
                <a:lnTo>
                  <a:pt x="2495818" y="3810410"/>
                </a:lnTo>
                <a:lnTo>
                  <a:pt x="0" y="38104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8" name="Picture 7"/>
          <p:cNvPicPr>
            <a:picLocks noChangeAspect="1"/>
          </p:cNvPicPr>
          <p:nvPr/>
        </p:nvPicPr>
        <p:blipFill>
          <a:blip r:embed="rId5"/>
          <a:stretch>
            <a:fillRect/>
          </a:stretch>
        </p:blipFill>
        <p:spPr>
          <a:xfrm>
            <a:off x="2108877" y="2038264"/>
            <a:ext cx="10010499" cy="2649958"/>
          </a:xfrm>
          <a:prstGeom prst="rect">
            <a:avLst/>
          </a:prstGeom>
        </p:spPr>
      </p:pic>
    </p:spTree>
    <p:extLst>
      <p:ext uri="{BB962C8B-B14F-4D97-AF65-F5344CB8AC3E}">
        <p14:creationId xmlns:p14="http://schemas.microsoft.com/office/powerpoint/2010/main" val="6097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133281" cy="952074"/>
          </a:xfrm>
          <a:custGeom>
            <a:avLst/>
            <a:gdLst>
              <a:gd name="connsiteX0" fmla="*/ 0 w 10133281"/>
              <a:gd name="connsiteY0" fmla="*/ 158682 h 952074"/>
              <a:gd name="connsiteX1" fmla="*/ 158682 w 10133281"/>
              <a:gd name="connsiteY1" fmla="*/ 0 h 952074"/>
              <a:gd name="connsiteX2" fmla="*/ 9974599 w 10133281"/>
              <a:gd name="connsiteY2" fmla="*/ 0 h 952074"/>
              <a:gd name="connsiteX3" fmla="*/ 10133281 w 10133281"/>
              <a:gd name="connsiteY3" fmla="*/ 158682 h 952074"/>
              <a:gd name="connsiteX4" fmla="*/ 10133281 w 10133281"/>
              <a:gd name="connsiteY4" fmla="*/ 793392 h 952074"/>
              <a:gd name="connsiteX5" fmla="*/ 9974599 w 10133281"/>
              <a:gd name="connsiteY5" fmla="*/ 952074 h 952074"/>
              <a:gd name="connsiteX6" fmla="*/ 158682 w 10133281"/>
              <a:gd name="connsiteY6" fmla="*/ 952074 h 952074"/>
              <a:gd name="connsiteX7" fmla="*/ 0 w 10133281"/>
              <a:gd name="connsiteY7" fmla="*/ 793392 h 952074"/>
              <a:gd name="connsiteX8" fmla="*/ 0 w 1013328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281" h="952074" fill="none" extrusionOk="0">
                <a:moveTo>
                  <a:pt x="0" y="158682"/>
                </a:moveTo>
                <a:cubicBezTo>
                  <a:pt x="-14357" y="65039"/>
                  <a:pt x="76891" y="6655"/>
                  <a:pt x="158682" y="0"/>
                </a:cubicBezTo>
                <a:cubicBezTo>
                  <a:pt x="2571074" y="-61902"/>
                  <a:pt x="5283019" y="-101778"/>
                  <a:pt x="9974599" y="0"/>
                </a:cubicBezTo>
                <a:cubicBezTo>
                  <a:pt x="10057475" y="-1493"/>
                  <a:pt x="10137539" y="65370"/>
                  <a:pt x="10133281" y="158682"/>
                </a:cubicBezTo>
                <a:cubicBezTo>
                  <a:pt x="10157693" y="440122"/>
                  <a:pt x="10105350" y="580895"/>
                  <a:pt x="10133281" y="793392"/>
                </a:cubicBezTo>
                <a:cubicBezTo>
                  <a:pt x="10122627" y="875814"/>
                  <a:pt x="10059070" y="937437"/>
                  <a:pt x="9974599" y="952074"/>
                </a:cubicBezTo>
                <a:cubicBezTo>
                  <a:pt x="6415033" y="809682"/>
                  <a:pt x="3654081" y="1063175"/>
                  <a:pt x="158682" y="952074"/>
                </a:cubicBezTo>
                <a:cubicBezTo>
                  <a:pt x="69316" y="952938"/>
                  <a:pt x="-599" y="883759"/>
                  <a:pt x="0" y="793392"/>
                </a:cubicBezTo>
                <a:cubicBezTo>
                  <a:pt x="34357" y="681748"/>
                  <a:pt x="51337" y="410688"/>
                  <a:pt x="0" y="158682"/>
                </a:cubicBezTo>
                <a:close/>
              </a:path>
              <a:path w="10133281" h="952074" stroke="0" extrusionOk="0">
                <a:moveTo>
                  <a:pt x="0" y="158682"/>
                </a:moveTo>
                <a:cubicBezTo>
                  <a:pt x="-4605" y="64958"/>
                  <a:pt x="64379" y="-11148"/>
                  <a:pt x="158682" y="0"/>
                </a:cubicBezTo>
                <a:cubicBezTo>
                  <a:pt x="3965808" y="-164947"/>
                  <a:pt x="6743106" y="-52288"/>
                  <a:pt x="9974599" y="0"/>
                </a:cubicBezTo>
                <a:cubicBezTo>
                  <a:pt x="10061567" y="-10501"/>
                  <a:pt x="10123867" y="72551"/>
                  <a:pt x="10133281" y="158682"/>
                </a:cubicBezTo>
                <a:cubicBezTo>
                  <a:pt x="10151353" y="332799"/>
                  <a:pt x="10159622" y="552515"/>
                  <a:pt x="10133281" y="793392"/>
                </a:cubicBezTo>
                <a:cubicBezTo>
                  <a:pt x="10143723" y="894511"/>
                  <a:pt x="10055289" y="939431"/>
                  <a:pt x="9974599" y="952074"/>
                </a:cubicBezTo>
                <a:cubicBezTo>
                  <a:pt x="8723583" y="1110615"/>
                  <a:pt x="4086880"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vi-VN" altLang="zh-CN" sz="2800" dirty="0">
                <a:solidFill>
                  <a:srgbClr val="000000"/>
                </a:solidFill>
                <a:latin typeface="Arial"/>
                <a:ea typeface="楷体"/>
                <a:cs typeface="Arial" panose="020B0604020202020204" pitchFamily="34" charset="0"/>
              </a:rPr>
              <a:t>1. Quan sát từ hình 1 đến hình 7 về một số nấm thường gặp, mô tả hình dạng và màu sắc của chúng.</a:t>
            </a:r>
            <a:endParaRPr kumimoji="1" lang="zh-CN" altLang="en-US" sz="2800" dirty="0">
              <a:solidFill>
                <a:prstClr val="black"/>
              </a:solidFill>
              <a:latin typeface="Arial"/>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5F418B9C-8D66-413A-09F2-468488329C2E}"/>
              </a:ext>
            </a:extLst>
          </p:cNvPr>
          <p:cNvPicPr>
            <a:picLocks noChangeAspect="1"/>
          </p:cNvPicPr>
          <p:nvPr/>
        </p:nvPicPr>
        <p:blipFill>
          <a:blip r:embed="rId2"/>
          <a:stretch>
            <a:fillRect/>
          </a:stretch>
        </p:blipFill>
        <p:spPr>
          <a:xfrm>
            <a:off x="1905000" y="1752599"/>
            <a:ext cx="8565440" cy="4257675"/>
          </a:xfrm>
          <a:prstGeom prst="rect">
            <a:avLst/>
          </a:prstGeom>
        </p:spPr>
      </p:pic>
    </p:spTree>
    <p:extLst>
      <p:ext uri="{BB962C8B-B14F-4D97-AF65-F5344CB8AC3E}">
        <p14:creationId xmlns:p14="http://schemas.microsoft.com/office/powerpoint/2010/main" val="345466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680</Words>
  <Application>Microsoft Office PowerPoint</Application>
  <PresentationFormat>Widescreen</PresentationFormat>
  <Paragraphs>73</Paragraphs>
  <Slides>39</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等线</vt:lpstr>
      <vt:lpstr>微软雅黑</vt:lpstr>
      <vt:lpstr>楷体</vt:lpstr>
      <vt:lpstr>#9Slide05 SVNClementine</vt:lpstr>
      <vt:lpstr>Antic</vt:lpstr>
      <vt:lpstr>Arial</vt:lpstr>
      <vt:lpstr>Calibri</vt:lpstr>
      <vt:lpstr>Calibri Light</vt:lpstr>
      <vt:lpstr>Cambria</vt:lpstr>
      <vt:lpstr>Coiny</vt:lpstr>
      <vt:lpstr>Times New Roman</vt:lpstr>
      <vt:lpstr>UTM Avo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2024-01-11T14:02:33Z</dcterms:created>
  <dcterms:modified xsi:type="dcterms:W3CDTF">2024-01-11T14:02:51Z</dcterms:modified>
</cp:coreProperties>
</file>