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3"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9" r:id="rId31"/>
    <p:sldId id="288"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7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7290C57-2EC5-4659-B378-5F2EDECC23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3958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0C57-2EC5-4659-B378-5F2EDECC23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98186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0C57-2EC5-4659-B378-5F2EDECC23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5094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0C57-2EC5-4659-B378-5F2EDECC23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77777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290C57-2EC5-4659-B378-5F2EDECC23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4387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90C57-2EC5-4659-B378-5F2EDECC2327}"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412730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90C57-2EC5-4659-B378-5F2EDECC2327}" type="datetimeFigureOut">
              <a:rPr lang="en-US" smtClean="0"/>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62401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90C57-2EC5-4659-B378-5F2EDECC2327}" type="datetimeFigureOut">
              <a:rPr lang="en-US" smtClean="0"/>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60257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90C57-2EC5-4659-B378-5F2EDECC2327}" type="datetimeFigureOut">
              <a:rPr lang="en-US" smtClean="0"/>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97196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290C57-2EC5-4659-B378-5F2EDECC2327}"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40538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290C57-2EC5-4659-B378-5F2EDECC2327}"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3936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90C57-2EC5-4659-B378-5F2EDECC2327}" type="datetimeFigureOut">
              <a:rPr lang="en-US" smtClean="0"/>
              <a:t>9/30/2024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9026A-764A-42E0-A2D2-239F6384FDBE}"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56111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7" Type="http://schemas.microsoft.com/office/2007/relationships/hdphoto" Target="../media/hdphoto5.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44.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0.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76" y="5551622"/>
            <a:ext cx="930399" cy="959305"/>
          </a:xfrm>
          <a:prstGeom prst="rect">
            <a:avLst/>
          </a:prstGeom>
        </p:spPr>
      </p:pic>
      <p:pic>
        <p:nvPicPr>
          <p:cNvPr id="5" name="Picture 4"/>
          <p:cNvPicPr>
            <a:picLocks noChangeAspect="1"/>
          </p:cNvPicPr>
          <p:nvPr/>
        </p:nvPicPr>
        <p:blipFill>
          <a:blip r:embed="rId3"/>
          <a:stretch>
            <a:fillRect/>
          </a:stretch>
        </p:blipFill>
        <p:spPr>
          <a:xfrm>
            <a:off x="5183692" y="105382"/>
            <a:ext cx="3392408" cy="1587473"/>
          </a:xfrm>
          <a:prstGeom prst="rect">
            <a:avLst/>
          </a:prstGeom>
        </p:spPr>
      </p:pic>
      <p:grpSp>
        <p:nvGrpSpPr>
          <p:cNvPr id="6" name="Group 5"/>
          <p:cNvGrpSpPr/>
          <p:nvPr/>
        </p:nvGrpSpPr>
        <p:grpSpPr>
          <a:xfrm>
            <a:off x="2258072" y="174155"/>
            <a:ext cx="2462997" cy="2070620"/>
            <a:chOff x="1317167" y="174155"/>
            <a:chExt cx="2462997" cy="2070620"/>
          </a:xfrm>
        </p:grpSpPr>
        <p:pic>
          <p:nvPicPr>
            <p:cNvPr id="9"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731" t="-545" r="-2689" b="64569"/>
            <a:stretch/>
          </p:blipFill>
          <p:spPr>
            <a:xfrm flipH="1">
              <a:off x="1695076" y="174155"/>
              <a:ext cx="1463717" cy="1737944"/>
            </a:xfrm>
            <a:prstGeom prst="rect">
              <a:avLst/>
            </a:prstGeom>
          </p:spPr>
        </p:pic>
        <p:pic>
          <p:nvPicPr>
            <p:cNvPr id="10" name="Picture 9"/>
            <p:cNvPicPr>
              <a:picLocks noChangeAspect="1"/>
            </p:cNvPicPr>
            <p:nvPr/>
          </p:nvPicPr>
          <p:blipFill>
            <a:blip r:embed="rId5"/>
            <a:stretch>
              <a:fillRect/>
            </a:stretch>
          </p:blipFill>
          <p:spPr>
            <a:xfrm rot="20922853">
              <a:off x="1317167" y="903539"/>
              <a:ext cx="2462997" cy="1341236"/>
            </a:xfrm>
            <a:prstGeom prst="rect">
              <a:avLst/>
            </a:prstGeom>
          </p:spPr>
        </p:pic>
      </p:grpSp>
      <p:pic>
        <p:nvPicPr>
          <p:cNvPr id="11" name="Picture 10"/>
          <p:cNvPicPr>
            <a:picLocks noChangeAspect="1"/>
          </p:cNvPicPr>
          <p:nvPr/>
        </p:nvPicPr>
        <p:blipFill>
          <a:blip r:embed="rId6"/>
          <a:stretch>
            <a:fillRect/>
          </a:stretch>
        </p:blipFill>
        <p:spPr>
          <a:xfrm>
            <a:off x="2687788" y="1914065"/>
            <a:ext cx="8442501" cy="2447562"/>
          </a:xfrm>
          <a:prstGeom prst="rect">
            <a:avLst/>
          </a:prstGeom>
        </p:spPr>
      </p:pic>
      <p:sp>
        <p:nvSpPr>
          <p:cNvPr id="3" name="TextBox 2"/>
          <p:cNvSpPr txBox="1"/>
          <p:nvPr/>
        </p:nvSpPr>
        <p:spPr>
          <a:xfrm>
            <a:off x="6785114" y="4176097"/>
            <a:ext cx="1391478" cy="584775"/>
          </a:xfrm>
          <a:prstGeom prst="rect">
            <a:avLst/>
          </a:prstGeom>
          <a:noFill/>
        </p:spPr>
        <p:txBody>
          <a:bodyPr wrap="square" rtlCol="0">
            <a:spAutoFit/>
          </a:bodyPr>
          <a:lstStyle/>
          <a:p>
            <a:r>
              <a:rPr lang="en-US" sz="3200" dirty="0" err="1">
                <a:solidFill>
                  <a:srgbClr val="FF0000"/>
                </a:solidFill>
                <a:latin typeface=".VnArabia" panose="020B7200000000000000" pitchFamily="34" charset="0"/>
              </a:rPr>
              <a:t>Tiết</a:t>
            </a:r>
            <a:r>
              <a:rPr lang="en-US" sz="3200" dirty="0">
                <a:solidFill>
                  <a:srgbClr val="FF0000"/>
                </a:solidFill>
                <a:latin typeface=".VnArabia" panose="020B7200000000000000" pitchFamily="34" charset="0"/>
              </a:rPr>
              <a:t> 2</a:t>
            </a:r>
          </a:p>
        </p:txBody>
      </p:sp>
    </p:spTree>
    <p:extLst>
      <p:ext uri="{BB962C8B-B14F-4D97-AF65-F5344CB8AC3E}">
        <p14:creationId xmlns:p14="http://schemas.microsoft.com/office/powerpoint/2010/main" val="5303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1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24" y="159034"/>
            <a:ext cx="12011868" cy="10160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85000"/>
                    <a:lumOff val="15000"/>
                  </a:schemeClr>
                </a:solidFill>
                <a:latin typeface="Cambria" panose="02040503050406030204" pitchFamily="18" charset="0"/>
                <a:ea typeface="Cambria" panose="02040503050406030204" pitchFamily="18" charset="0"/>
              </a:rPr>
              <a:t>Những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a:solidFill>
                  <a:schemeClr val="tx1">
                    <a:lumMod val="85000"/>
                    <a:lumOff val="15000"/>
                  </a:schemeClr>
                </a:solidFill>
                <a:latin typeface="Cambria" panose="02040503050406030204" pitchFamily="18" charset="0"/>
                <a:ea typeface="Cambria" panose="02040503050406030204" pitchFamily="18" charset="0"/>
              </a:rPr>
              <a:t> do con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ra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bao</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gồm</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p>
        </p:txBody>
      </p:sp>
      <p:sp>
        <p:nvSpPr>
          <p:cNvPr id="2" name="TextBox 1"/>
          <p:cNvSpPr txBox="1"/>
          <p:nvPr/>
        </p:nvSpPr>
        <p:spPr>
          <a:xfrm>
            <a:off x="307811" y="1175034"/>
            <a:ext cx="4447069" cy="3139023"/>
          </a:xfrm>
          <a:prstGeom prst="cloudCallout">
            <a:avLst>
              <a:gd name="adj1" fmla="val 57463"/>
              <a:gd name="adj2" fmla="val 71285"/>
            </a:avLst>
          </a:prstGeom>
          <a:solidFill>
            <a:srgbClr val="C00000"/>
          </a:solidFill>
          <a:ln w="28575">
            <a:solidFill>
              <a:schemeClr val="bg1"/>
            </a:solidFill>
          </a:ln>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Do khói bụi từ các phương tiện giao thông.</a:t>
            </a:r>
            <a:endParaRPr lang="en-US" sz="3200" b="1" dirty="0">
              <a:solidFill>
                <a:schemeClr val="bg1"/>
              </a:solidFill>
              <a:latin typeface="Cambria" panose="02040503050406030204" pitchFamily="18" charset="0"/>
              <a:ea typeface="Cambria" panose="02040503050406030204" pitchFamily="18" charset="0"/>
            </a:endParaRPr>
          </a:p>
        </p:txBody>
      </p:sp>
      <p:sp>
        <p:nvSpPr>
          <p:cNvPr id="6" name="Cloud Callout 5"/>
          <p:cNvSpPr/>
          <p:nvPr/>
        </p:nvSpPr>
        <p:spPr>
          <a:xfrm>
            <a:off x="8610600" y="1175034"/>
            <a:ext cx="3482292" cy="2014597"/>
          </a:xfrm>
          <a:prstGeom prst="cloudCallout">
            <a:avLst>
              <a:gd name="adj1" fmla="val -65908"/>
              <a:gd name="adj2" fmla="val 67586"/>
            </a:avLst>
          </a:prstGeom>
          <a:solidFill>
            <a:schemeClr val="tx1">
              <a:lumMod val="85000"/>
              <a:lumOff val="15000"/>
            </a:schemeClr>
          </a:solidFill>
          <a:ln w="28575">
            <a:solidFill>
              <a:schemeClr val="bg1"/>
            </a:solidFill>
          </a:ln>
        </p:spPr>
        <p:txBody>
          <a:bodyPr wrap="square">
            <a:spAutoFit/>
          </a:bodyPr>
          <a:lstStyle/>
          <a:p>
            <a:pPr algn="ctr"/>
            <a:r>
              <a:rPr lang="en-US" sz="4000" dirty="0">
                <a:solidFill>
                  <a:schemeClr val="bg1"/>
                </a:solidFill>
                <a:latin typeface="Cambria" panose="02040503050406030204" pitchFamily="18" charset="0"/>
                <a:ea typeface="Cambria" panose="02040503050406030204" pitchFamily="18" charset="0"/>
              </a:rPr>
              <a:t>Do </a:t>
            </a:r>
            <a:r>
              <a:rPr lang="en-US" sz="4000" dirty="0" err="1">
                <a:solidFill>
                  <a:schemeClr val="bg1"/>
                </a:solidFill>
                <a:latin typeface="Cambria" panose="02040503050406030204" pitchFamily="18" charset="0"/>
                <a:ea typeface="Cambria" panose="02040503050406030204" pitchFamily="18" charset="0"/>
              </a:rPr>
              <a:t>cháy</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rừng</a:t>
            </a:r>
            <a:r>
              <a:rPr lang="en-US" sz="4000" dirty="0">
                <a:solidFill>
                  <a:schemeClr val="bg1"/>
                </a:solidFill>
                <a:latin typeface="Cambria" panose="02040503050406030204" pitchFamily="18" charset="0"/>
                <a:ea typeface="Cambria" panose="02040503050406030204" pitchFamily="18" charset="0"/>
              </a:rPr>
              <a:t>.</a:t>
            </a:r>
          </a:p>
        </p:txBody>
      </p:sp>
      <p:sp>
        <p:nvSpPr>
          <p:cNvPr id="7" name="Cloud Callout 6"/>
          <p:cNvSpPr/>
          <p:nvPr/>
        </p:nvSpPr>
        <p:spPr>
          <a:xfrm>
            <a:off x="230405" y="4525991"/>
            <a:ext cx="4323683" cy="1827193"/>
          </a:xfrm>
          <a:prstGeom prst="cloudCallout">
            <a:avLst>
              <a:gd name="adj1" fmla="val 59202"/>
              <a:gd name="adj2" fmla="val -11023"/>
            </a:avLst>
          </a:prstGeom>
          <a:solidFill>
            <a:schemeClr val="accent2">
              <a:lumMod val="75000"/>
            </a:schemeClr>
          </a:solidFill>
          <a:ln w="28575">
            <a:solidFill>
              <a:schemeClr val="bg1"/>
            </a:solidFill>
          </a:ln>
        </p:spPr>
        <p:txBody>
          <a:bodyPr wrap="square">
            <a:spAutoFit/>
          </a:bodyPr>
          <a:lstStyle/>
          <a:p>
            <a:pPr algn="ctr"/>
            <a:r>
              <a:rPr lang="en-US" sz="3600" b="1" dirty="0">
                <a:solidFill>
                  <a:schemeClr val="bg1"/>
                </a:solidFill>
                <a:latin typeface="Cambria" panose="02040503050406030204" pitchFamily="18" charset="0"/>
                <a:ea typeface="Cambria" panose="02040503050406030204" pitchFamily="18" charset="0"/>
              </a:rPr>
              <a:t>Do </a:t>
            </a:r>
            <a:r>
              <a:rPr lang="en-US" sz="3600" b="1" dirty="0" err="1">
                <a:solidFill>
                  <a:schemeClr val="bg1"/>
                </a:solidFill>
                <a:latin typeface="Cambria" panose="02040503050406030204" pitchFamily="18" charset="0"/>
                <a:ea typeface="Cambria" panose="02040503050406030204" pitchFamily="18" charset="0"/>
              </a:rPr>
              <a:t>rác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thải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sinh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hoạt</a:t>
            </a:r>
            <a:r>
              <a:rPr lang="en-US" sz="3600" b="1" dirty="0">
                <a:solidFill>
                  <a:schemeClr val="bg1"/>
                </a:solidFill>
                <a:latin typeface="Cambria" panose="02040503050406030204" pitchFamily="18" charset="0"/>
                <a:ea typeface="Cambria" panose="02040503050406030204" pitchFamily="18" charset="0"/>
              </a:rPr>
              <a:t>.</a:t>
            </a:r>
          </a:p>
        </p:txBody>
      </p:sp>
      <p:sp>
        <p:nvSpPr>
          <p:cNvPr id="10" name="Cloud Callout 9"/>
          <p:cNvSpPr/>
          <p:nvPr/>
        </p:nvSpPr>
        <p:spPr>
          <a:xfrm>
            <a:off x="7947612" y="3682672"/>
            <a:ext cx="4145280" cy="2670512"/>
          </a:xfrm>
          <a:prstGeom prst="cloudCallout">
            <a:avLst>
              <a:gd name="adj1" fmla="val -68259"/>
              <a:gd name="adj2" fmla="val 13449"/>
            </a:avLst>
          </a:prstGeom>
          <a:solidFill>
            <a:schemeClr val="accent4">
              <a:lumMod val="60000"/>
              <a:lumOff val="40000"/>
            </a:schemeClr>
          </a:solidFill>
          <a:ln w="28575">
            <a:solidFill>
              <a:schemeClr val="bg1"/>
            </a:solidFill>
          </a:ln>
        </p:spPr>
        <p:txBody>
          <a:bodyPr wrap="square">
            <a:spAutoFit/>
          </a:bodyPr>
          <a:lstStyle/>
          <a:p>
            <a:pPr algn="ctr"/>
            <a:r>
              <a:rPr lang="en-US" sz="3600" b="1" dirty="0">
                <a:latin typeface="Cambria" panose="02040503050406030204" pitchFamily="18" charset="0"/>
                <a:ea typeface="Cambria" panose="02040503050406030204" pitchFamily="18" charset="0"/>
              </a:rPr>
              <a:t>Do </a:t>
            </a:r>
            <a:r>
              <a:rPr lang="en-US" sz="3600" b="1" dirty="0" err="1">
                <a:latin typeface="Cambria" panose="02040503050406030204" pitchFamily="18" charset="0"/>
                <a:ea typeface="Cambria" panose="02040503050406030204" pitchFamily="18" charset="0"/>
              </a:rPr>
              <a:t>khí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máy</a:t>
            </a:r>
            <a:r>
              <a:rPr 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1110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24" y="318108"/>
            <a:ext cx="6404658" cy="2283224"/>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Cambria" panose="02040503050406030204" pitchFamily="18" charset="0"/>
                <a:ea typeface="Cambria" panose="02040503050406030204" pitchFamily="18" charset="0"/>
              </a:rPr>
              <a:t>Nguyên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nhân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cháy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rừng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có</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thể</a:t>
            </a:r>
            <a:r>
              <a:rPr lang="en-US" sz="4000" b="1" dirty="0">
                <a:solidFill>
                  <a:srgbClr val="C00000"/>
                </a:solidFill>
                <a:latin typeface="Cambria" panose="02040503050406030204" pitchFamily="18" charset="0"/>
                <a:ea typeface="Cambria" panose="02040503050406030204" pitchFamily="18" charset="0"/>
              </a:rPr>
              <a:t> do con </a:t>
            </a:r>
            <a:r>
              <a:rPr lang="en-US" sz="4000" b="1" dirty="0" err="1">
                <a:solidFill>
                  <a:srgbClr val="C00000"/>
                </a:solidFill>
                <a:latin typeface="Cambria" panose="02040503050406030204" pitchFamily="18" charset="0"/>
                <a:ea typeface="Cambria" panose="02040503050406030204" pitchFamily="18" charset="0"/>
              </a:rPr>
              <a:t>người</a:t>
            </a:r>
            <a:r>
              <a:rPr lang="en-US" sz="4000" b="1" dirty="0">
                <a:solidFill>
                  <a:srgbClr val="C00000"/>
                </a:solidFill>
                <a:latin typeface="Cambria" panose="02040503050406030204" pitchFamily="18" charset="0"/>
                <a:ea typeface="Cambria" panose="02040503050406030204" pitchFamily="18" charset="0"/>
              </a:rPr>
              <a:t> hay </a:t>
            </a:r>
          </a:p>
          <a:p>
            <a:pPr algn="ctr"/>
            <a:r>
              <a:rPr lang="en-US" sz="4000" b="1" dirty="0" err="1">
                <a:solidFill>
                  <a:srgbClr val="C00000"/>
                </a:solidFill>
                <a:latin typeface="Cambria" panose="02040503050406030204" pitchFamily="18" charset="0"/>
                <a:ea typeface="Cambria" panose="02040503050406030204" pitchFamily="18" charset="0"/>
              </a:rPr>
              <a:t>tự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nhiên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gây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ra</a:t>
            </a:r>
            <a:endParaRPr lang="en-US" sz="4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89682" y="2815049"/>
            <a:ext cx="6096000" cy="3785652"/>
          </a:xfrm>
          <a:prstGeom prst="rect">
            <a:avLst/>
          </a:prstGeom>
          <a:solidFill>
            <a:schemeClr val="bg1"/>
          </a:solidFill>
          <a:ln w="57150">
            <a:solidFill>
              <a:schemeClr val="tx1"/>
            </a:solidFill>
          </a:ln>
        </p:spPr>
        <p:txBody>
          <a:bodyPr>
            <a:spAutoFit/>
          </a:bodyPr>
          <a:lstStyle/>
          <a:p>
            <a:pPr algn="just"/>
            <a:r>
              <a:rPr lang="vi-VN" sz="4000" b="1" i="1" dirty="0">
                <a:solidFill>
                  <a:srgbClr val="C00000"/>
                </a:solidFill>
                <a:latin typeface="Cambria" panose="02040503050406030204" pitchFamily="18" charset="0"/>
                <a:ea typeface="Cambria" panose="02040503050406030204" pitchFamily="18" charset="0"/>
              </a:rPr>
              <a:t>Cụ thể: </a:t>
            </a:r>
            <a:r>
              <a:rPr lang="vi-VN" sz="4000" dirty="0">
                <a:solidFill>
                  <a:srgbClr val="000000"/>
                </a:solidFill>
                <a:latin typeface="Cambria" panose="02040503050406030204" pitchFamily="18" charset="0"/>
                <a:ea typeface="Cambria" panose="02040503050406030204" pitchFamily="18" charset="0"/>
              </a:rPr>
              <a:t>cháy rừng do đốt rừng làm nương, rẫy là nguyên nhân do con người; cháy rừng tự nhiên do nắng nóng là nguyên nhân do tự nhiên.</a:t>
            </a:r>
            <a:endParaRPr lang="en-US" sz="4000" dirty="0">
              <a:latin typeface="Cambria" panose="02040503050406030204" pitchFamily="18" charset="0"/>
              <a:ea typeface="Cambria" panose="02040503050406030204" pitchFamily="18" charset="0"/>
            </a:endParaRPr>
          </a:p>
        </p:txBody>
      </p:sp>
      <p:pic>
        <p:nvPicPr>
          <p:cNvPr id="2050"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895" y="318108"/>
            <a:ext cx="4960342" cy="3050126"/>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Phòng chống cháy rừng mùa lúa rẫy | BÁO QUẢNG NAM ONLINE - Tin tức mới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6895" y="3634451"/>
            <a:ext cx="4960342" cy="301552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8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04545" y="647454"/>
            <a:ext cx="6608366"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Cambria" panose="02040503050406030204" pitchFamily="18" charset="0"/>
                <a:ea typeface="Cambria" panose="02040503050406030204" pitchFamily="18" charset="0"/>
              </a:rPr>
              <a:t>KẾT LUẬN</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256757" y="2206231"/>
            <a:ext cx="9442827" cy="447797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600" dirty="0">
                <a:solidFill>
                  <a:schemeClr val="tx1"/>
                </a:solidFill>
                <a:latin typeface="Cambria" panose="02040503050406030204" pitchFamily="18" charset="0"/>
                <a:ea typeface="Cambria" panose="02040503050406030204" pitchFamily="18" charset="0"/>
              </a:rPr>
              <a:t>Nguyên nhân gây ô nhiễm không khí: khí thải từ phương tiện giao thông, cháy rừng, đổ rác bừa bãi, khí thải từ các nhà máy.</a:t>
            </a:r>
            <a:endParaRPr lang="en-US" sz="3600" dirty="0">
              <a:solidFill>
                <a:schemeClr val="tx1"/>
              </a:solidFill>
              <a:latin typeface="Cambria" panose="02040503050406030204" pitchFamily="18" charset="0"/>
              <a:ea typeface="Cambria" panose="02040503050406030204" pitchFamily="18" charset="0"/>
            </a:endParaRPr>
          </a:p>
          <a:p>
            <a:pPr algn="just"/>
            <a:r>
              <a:rPr lang="pt-BR" sz="3600" dirty="0">
                <a:solidFill>
                  <a:schemeClr val="tx1"/>
                </a:solidFill>
                <a:latin typeface="Cambria" panose="02040503050406030204" pitchFamily="18" charset="0"/>
                <a:ea typeface="Cambria" panose="02040503050406030204" pitchFamily="18" charset="0"/>
              </a:rPr>
              <a:t>(Trong các nguyên nhân gây ô nhiễm không khí thì nguyên nhân cháy rừng có thể do thiên nhiên hoặc con người, các nguyên nhân còn lại đều do con người trực tiếp gây ra.)</a:t>
            </a:r>
            <a:endParaRPr lang="en-US" sz="6600" b="1" dirty="0">
              <a:solidFill>
                <a:schemeClr val="tx1"/>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5505" y="3337212"/>
            <a:ext cx="3346994" cy="3346994"/>
          </a:xfrm>
          <a:prstGeom prst="rect">
            <a:avLst/>
          </a:prstGeom>
        </p:spPr>
      </p:pic>
    </p:spTree>
    <p:extLst>
      <p:ext uri="{BB962C8B-B14F-4D97-AF65-F5344CB8AC3E}">
        <p14:creationId xmlns:p14="http://schemas.microsoft.com/office/powerpoint/2010/main" val="407641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863039" y="309503"/>
            <a:ext cx="9322683" cy="1681341"/>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latin typeface="Cambria" panose="02040503050406030204" pitchFamily="18" charset="0"/>
                <a:ea typeface="Cambria" panose="02040503050406030204" pitchFamily="18" charset="0"/>
              </a:rPr>
              <a:t>Kể</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khác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gây</a:t>
            </a:r>
            <a:r>
              <a:rPr lang="en-US" sz="3600" b="1" dirty="0">
                <a:solidFill>
                  <a:srgbClr val="C00000"/>
                </a:solidFill>
                <a:latin typeface="Cambria" panose="02040503050406030204" pitchFamily="18" charset="0"/>
                <a:ea typeface="Cambria" panose="02040503050406030204" pitchFamily="18" charset="0"/>
              </a:rPr>
              <a:t> ô </a:t>
            </a:r>
            <a:r>
              <a:rPr lang="en-US" sz="3600" b="1" dirty="0" err="1">
                <a:solidFill>
                  <a:srgbClr val="C00000"/>
                </a:solidFill>
                <a:latin typeface="Cambria" panose="02040503050406030204" pitchFamily="18" charset="0"/>
                <a:ea typeface="Cambria" panose="02040503050406030204" pitchFamily="18" charset="0"/>
              </a:rPr>
              <a:t>nhiễm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không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khí</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biết</a:t>
            </a:r>
            <a:endParaRPr lang="en-US" sz="36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19029" y="2204596"/>
            <a:ext cx="10764456" cy="3416320"/>
          </a:xfrm>
          <a:prstGeom prst="rect">
            <a:avLst/>
          </a:prstGeom>
          <a:solidFill>
            <a:schemeClr val="bg1"/>
          </a:solidFill>
          <a:ln w="57150">
            <a:solidFill>
              <a:schemeClr val="tx1"/>
            </a:solidFill>
          </a:ln>
        </p:spPr>
        <p:txBody>
          <a:bodyPr wrap="square">
            <a:spAutoFit/>
          </a:bodyPr>
          <a:lstStyle/>
          <a:p>
            <a:pPr algn="ctr"/>
            <a:r>
              <a:rPr lang="vi-VN" sz="3600" b="1" dirty="0">
                <a:solidFill>
                  <a:schemeClr val="accent1">
                    <a:lumMod val="50000"/>
                  </a:schemeClr>
                </a:solidFill>
                <a:latin typeface="Cambria" panose="02040503050406030204" pitchFamily="18" charset="0"/>
                <a:ea typeface="Cambria" panose="02040503050406030204" pitchFamily="18" charset="0"/>
              </a:rPr>
              <a:t>Một số hoạt động gây ô nhiễm không khí:</a:t>
            </a:r>
          </a:p>
          <a:p>
            <a:pPr algn="just"/>
            <a:r>
              <a:rPr lang="vi-VN" sz="3600" dirty="0">
                <a:solidFill>
                  <a:srgbClr val="000000"/>
                </a:solidFill>
                <a:latin typeface="Cambria" panose="02040503050406030204" pitchFamily="18" charset="0"/>
                <a:ea typeface="Cambria" panose="02040503050406030204" pitchFamily="18" charset="0"/>
              </a:rPr>
              <a:t>- Đốt rừng làm nương, rẫy …</a:t>
            </a:r>
          </a:p>
          <a:p>
            <a:pPr algn="just"/>
            <a:r>
              <a:rPr lang="vi-VN" sz="3600" dirty="0">
                <a:solidFill>
                  <a:srgbClr val="000000"/>
                </a:solidFill>
                <a:latin typeface="Cambria" panose="02040503050406030204" pitchFamily="18" charset="0"/>
                <a:ea typeface="Cambria" panose="02040503050406030204" pitchFamily="18" charset="0"/>
              </a:rPr>
              <a:t>- Khai thác ong rừng gây cháy rừng.</a:t>
            </a:r>
          </a:p>
          <a:p>
            <a:pPr algn="just"/>
            <a:r>
              <a:rPr lang="vi-VN" sz="3600" dirty="0">
                <a:solidFill>
                  <a:srgbClr val="000000"/>
                </a:solidFill>
                <a:latin typeface="Cambria" panose="02040503050406030204" pitchFamily="18" charset="0"/>
                <a:ea typeface="Cambria" panose="02040503050406030204" pitchFamily="18" charset="0"/>
              </a:rPr>
              <a:t>- Đốt than hoa, than củi khi đun nấu, sản xuất …</a:t>
            </a:r>
          </a:p>
          <a:p>
            <a:pPr algn="just"/>
            <a:r>
              <a:rPr lang="vi-VN" sz="3600" dirty="0">
                <a:solidFill>
                  <a:srgbClr val="000000"/>
                </a:solidFill>
                <a:latin typeface="Cambria" panose="02040503050406030204" pitchFamily="18" charset="0"/>
                <a:ea typeface="Cambria" panose="02040503050406030204" pitchFamily="18" charset="0"/>
              </a:rPr>
              <a:t>- Đốt rơm, rạ sau thu hoạch.</a:t>
            </a:r>
          </a:p>
          <a:p>
            <a:pPr algn="just"/>
            <a:r>
              <a:rPr lang="vi-VN" sz="3600" dirty="0">
                <a:solidFill>
                  <a:srgbClr val="000000"/>
                </a:solidFill>
                <a:latin typeface="Cambria" panose="02040503050406030204" pitchFamily="18" charset="0"/>
                <a:ea typeface="Cambria" panose="02040503050406030204" pitchFamily="18" charset="0"/>
              </a:rPr>
              <a:t>- Xử lí rác thải bằng cách đốt rác ...</a:t>
            </a: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862" y="3761772"/>
            <a:ext cx="3288138" cy="3288138"/>
          </a:xfrm>
          <a:prstGeom prst="rect">
            <a:avLst/>
          </a:prstGeom>
        </p:spPr>
      </p:pic>
    </p:spTree>
    <p:extLst>
      <p:ext uri="{BB962C8B-B14F-4D97-AF65-F5344CB8AC3E}">
        <p14:creationId xmlns:p14="http://schemas.microsoft.com/office/powerpoint/2010/main" val="40599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78" y="260235"/>
            <a:ext cx="4960342"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Bị ong đốt khi ra vườn chơi, em chết, anh nguy kịch. - Báo Người lao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978" y="3611301"/>
            <a:ext cx="4960342"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Hai vợ chồng tử vong nghi do đốt than củi sưởi ấ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030" y="260235"/>
            <a:ext cx="5005806"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Đốt rơm rạ hoàn trả dưỡng chất cho đất - VnExpr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8030" y="3611301"/>
            <a:ext cx="5005805"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par>
                                <p:cTn id="15" presetID="53" presetClass="entr" presetSubtype="16"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anim calcmode="lin" valueType="num">
                                      <p:cBhvr>
                                        <p:cTn id="17" dur="500" fill="hold"/>
                                        <p:tgtEl>
                                          <p:spTgt spid="3078"/>
                                        </p:tgtEl>
                                        <p:attrNameLst>
                                          <p:attrName>ppt_w</p:attrName>
                                        </p:attrNameLst>
                                      </p:cBhvr>
                                      <p:tavLst>
                                        <p:tav tm="0">
                                          <p:val>
                                            <p:fltVal val="0"/>
                                          </p:val>
                                        </p:tav>
                                        <p:tav tm="100000">
                                          <p:val>
                                            <p:strVal val="#ppt_w"/>
                                          </p:val>
                                        </p:tav>
                                      </p:tavLst>
                                    </p:anim>
                                    <p:anim calcmode="lin" valueType="num">
                                      <p:cBhvr>
                                        <p:cTn id="18" dur="500" fill="hold"/>
                                        <p:tgtEl>
                                          <p:spTgt spid="3078"/>
                                        </p:tgtEl>
                                        <p:attrNameLst>
                                          <p:attrName>ppt_h</p:attrName>
                                        </p:attrNameLst>
                                      </p:cBhvr>
                                      <p:tavLst>
                                        <p:tav tm="0">
                                          <p:val>
                                            <p:fltVal val="0"/>
                                          </p:val>
                                        </p:tav>
                                        <p:tav tm="100000">
                                          <p:val>
                                            <p:strVal val="#ppt_h"/>
                                          </p:val>
                                        </p:tav>
                                      </p:tavLst>
                                    </p:anim>
                                    <p:animEffect transition="in" filter="fade">
                                      <p:cBhvr>
                                        <p:cTn id="19" dur="500"/>
                                        <p:tgtEl>
                                          <p:spTgt spid="3078"/>
                                        </p:tgtEl>
                                      </p:cBhvr>
                                    </p:animEffect>
                                  </p:childTnLst>
                                </p:cTn>
                              </p:par>
                              <p:par>
                                <p:cTn id="20" presetID="53" presetClass="entr" presetSubtype="16"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fill="hold"/>
                                        <p:tgtEl>
                                          <p:spTgt spid="3074"/>
                                        </p:tgtEl>
                                        <p:attrNameLst>
                                          <p:attrName>ppt_w</p:attrName>
                                        </p:attrNameLst>
                                      </p:cBhvr>
                                      <p:tavLst>
                                        <p:tav tm="0">
                                          <p:val>
                                            <p:fltVal val="0"/>
                                          </p:val>
                                        </p:tav>
                                        <p:tav tm="100000">
                                          <p:val>
                                            <p:strVal val="#ppt_w"/>
                                          </p:val>
                                        </p:tav>
                                      </p:tavLst>
                                    </p:anim>
                                    <p:anim calcmode="lin" valueType="num">
                                      <p:cBhvr>
                                        <p:cTn id="23" dur="500" fill="hold"/>
                                        <p:tgtEl>
                                          <p:spTgt spid="3074"/>
                                        </p:tgtEl>
                                        <p:attrNameLst>
                                          <p:attrName>ppt_h</p:attrName>
                                        </p:attrNameLst>
                                      </p:cBhvr>
                                      <p:tavLst>
                                        <p:tav tm="0">
                                          <p:val>
                                            <p:fltVal val="0"/>
                                          </p:val>
                                        </p:tav>
                                        <p:tav tm="100000">
                                          <p:val>
                                            <p:strVal val="#ppt_h"/>
                                          </p:val>
                                        </p:tav>
                                      </p:tavLst>
                                    </p:anim>
                                    <p:animEffect transition="in" filter="fade">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151" y="269913"/>
            <a:ext cx="5316173" cy="1109568"/>
          </a:xfrm>
          <a:prstGeom prst="rect">
            <a:avLst/>
          </a:prstGeom>
        </p:spPr>
      </p:pic>
      <p:pic>
        <p:nvPicPr>
          <p:cNvPr id="3" name="Picture 2"/>
          <p:cNvPicPr>
            <a:picLocks noChangeAspect="1"/>
          </p:cNvPicPr>
          <p:nvPr/>
        </p:nvPicPr>
        <p:blipFill>
          <a:blip r:embed="rId4"/>
          <a:stretch>
            <a:fillRect/>
          </a:stretch>
        </p:blipFill>
        <p:spPr>
          <a:xfrm>
            <a:off x="1819685" y="1792970"/>
            <a:ext cx="9108213" cy="4151736"/>
          </a:xfrm>
          <a:prstGeom prst="rect">
            <a:avLst/>
          </a:prstGeom>
        </p:spPr>
      </p:pic>
    </p:spTree>
    <p:extLst>
      <p:ext uri="{BB962C8B-B14F-4D97-AF65-F5344CB8AC3E}">
        <p14:creationId xmlns:p14="http://schemas.microsoft.com/office/powerpoint/2010/main" val="60608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551563" y="1230244"/>
            <a:ext cx="4938614" cy="5016758"/>
          </a:xfrm>
          <a:prstGeom prst="rect">
            <a:avLst/>
          </a:prstGeom>
          <a:noFill/>
        </p:spPr>
        <p:txBody>
          <a:bodyPr wrap="square" rtlCol="0">
            <a:spAutoFit/>
          </a:bodyPr>
          <a:lstStyle/>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Sống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bị</a:t>
            </a:r>
            <a:r>
              <a:rPr lang="en-US" sz="3200" i="1" dirty="0">
                <a:solidFill>
                  <a:schemeClr val="tx1">
                    <a:lumMod val="95000"/>
                    <a:lumOff val="5000"/>
                  </a:schemeClr>
                </a:solidFill>
                <a:latin typeface="Cambria" panose="02040503050406030204" pitchFamily="18" charset="0"/>
                <a:ea typeface="Cambria" panose="02040503050406030204" pitchFamily="18" charset="0"/>
              </a:rPr>
              <a:t> ô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nhiễm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chúng</a:t>
            </a:r>
            <a:r>
              <a:rPr lang="en-US" sz="3200" i="1" dirty="0">
                <a:solidFill>
                  <a:schemeClr val="tx1">
                    <a:lumMod val="95000"/>
                    <a:lumOff val="5000"/>
                  </a:schemeClr>
                </a:solidFill>
                <a:latin typeface="Cambria" panose="02040503050406030204" pitchFamily="18" charset="0"/>
                <a:ea typeface="Cambria" panose="02040503050406030204" pitchFamily="18" charset="0"/>
              </a:rPr>
              <a:t> ta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bị</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ảnh</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hưởng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như</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thế</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nào</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Vì</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sao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cần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thiết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phải</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vệ</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Quan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sát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hình</a:t>
            </a:r>
            <a:r>
              <a:rPr lang="en-US" sz="3200" i="1" dirty="0">
                <a:solidFill>
                  <a:schemeClr val="tx1">
                    <a:lumMod val="95000"/>
                    <a:lumOff val="5000"/>
                  </a:schemeClr>
                </a:solidFill>
                <a:latin typeface="Cambria" panose="02040503050406030204" pitchFamily="18" charset="0"/>
                <a:ea typeface="Cambria" panose="02040503050406030204" pitchFamily="18" charset="0"/>
              </a:rPr>
              <a:t> 6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cho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biết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việc</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nên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nên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để</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vệ</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rotWithShape="1">
          <a:blip r:embed="rId3"/>
          <a:srcRect b="49756"/>
          <a:stretch/>
        </p:blipFill>
        <p:spPr>
          <a:xfrm>
            <a:off x="5640647" y="1424310"/>
            <a:ext cx="5922213" cy="2284356"/>
          </a:xfrm>
          <a:prstGeom prst="rect">
            <a:avLst/>
          </a:prstGeom>
        </p:spPr>
      </p:pic>
      <p:pic>
        <p:nvPicPr>
          <p:cNvPr id="6" name="Picture 5"/>
          <p:cNvPicPr>
            <a:picLocks noChangeAspect="1"/>
          </p:cNvPicPr>
          <p:nvPr/>
        </p:nvPicPr>
        <p:blipFill rotWithShape="1">
          <a:blip r:embed="rId3"/>
          <a:srcRect l="374" t="49807" r="-374" b="-51"/>
          <a:stretch/>
        </p:blipFill>
        <p:spPr>
          <a:xfrm>
            <a:off x="5640647" y="3738623"/>
            <a:ext cx="5922213" cy="2284356"/>
          </a:xfrm>
          <a:prstGeom prst="rect">
            <a:avLst/>
          </a:prstGeom>
        </p:spPr>
      </p:pic>
      <p:sp>
        <p:nvSpPr>
          <p:cNvPr id="7" name="TextBox 6"/>
          <p:cNvSpPr txBox="1"/>
          <p:nvPr/>
        </p:nvSpPr>
        <p:spPr>
          <a:xfrm>
            <a:off x="2740413" y="471023"/>
            <a:ext cx="6699270" cy="923330"/>
          </a:xfrm>
          <a:prstGeom prst="rect">
            <a:avLst/>
          </a:prstGeom>
          <a:noFill/>
        </p:spPr>
        <p:txBody>
          <a:bodyPr wrap="none" rtlCol="0">
            <a:spAutoFit/>
          </a:bodyPr>
          <a:lstStyle/>
          <a:p>
            <a:pPr algn="ctr"/>
            <a:r>
              <a:rPr lang="en-US" sz="5400" dirty="0">
                <a:ln w="38100">
                  <a:solidFill>
                    <a:schemeClr val="tx1"/>
                  </a:solidFill>
                </a:ln>
                <a:solidFill>
                  <a:srgbClr val="00B050"/>
                </a:solidFill>
                <a:latin typeface="#9Slide07 IcielPony" panose="02000000000000000000" pitchFamily="2" charset="0"/>
              </a:rPr>
              <a:t>THẢO LUẬN NHÓM 4</a:t>
            </a:r>
          </a:p>
        </p:txBody>
      </p:sp>
    </p:spTree>
    <p:extLst>
      <p:ext uri="{BB962C8B-B14F-4D97-AF65-F5344CB8AC3E}">
        <p14:creationId xmlns:p14="http://schemas.microsoft.com/office/powerpoint/2010/main" val="31806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1238491" y="348828"/>
            <a:ext cx="10058400" cy="4998676"/>
          </a:xfrm>
          <a:prstGeom prst="roundRect">
            <a:avLst>
              <a:gd name="adj" fmla="val 10158"/>
            </a:avLst>
          </a:pr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88991" y="1140165"/>
            <a:ext cx="7393500" cy="3046988"/>
          </a:xfrm>
          <a:prstGeom prst="rect">
            <a:avLst/>
          </a:prstGeom>
          <a:noFill/>
          <a:ln w="57150">
            <a:noFill/>
          </a:ln>
        </p:spPr>
        <p:txBody>
          <a:bodyPr wrap="square">
            <a:spAutoFit/>
          </a:bodyPr>
          <a:lstStyle/>
          <a:p>
            <a:pPr algn="ctr"/>
            <a:r>
              <a:rPr lang="pt-BR" sz="4800" dirty="0">
                <a:latin typeface="Cambria" panose="02040503050406030204" pitchFamily="18" charset="0"/>
                <a:ea typeface="Cambria" panose="02040503050406030204" pitchFamily="18" charset="0"/>
              </a:rPr>
              <a:t>Sống trong bầu không khí bị ô nhiễm chúng ta có thể bị mắc bệnh đau mắt, viêm họng, viêm đường hô hấp,... </a:t>
            </a:r>
            <a:endParaRPr lang="en-US" sz="48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4" b="100000" l="9994" r="89945">
                        <a14:foregroundMark x1="63780" y1="51545" x2="63780" y2="51545"/>
                        <a14:foregroundMark x1="64446" y1="53786" x2="64446" y2="53786"/>
                        <a14:foregroundMark x1="64446" y1="57117" x2="64204" y2="57117"/>
                      </a14:backgroundRemoval>
                    </a14:imgEffect>
                  </a14:imgLayer>
                </a14:imgProps>
              </a:ext>
              <a:ext uri="{28A0092B-C50C-407E-A947-70E740481C1C}">
                <a14:useLocalDpi xmlns:a14="http://schemas.microsoft.com/office/drawing/2010/main" val="0"/>
              </a:ext>
            </a:extLst>
          </a:blip>
          <a:stretch>
            <a:fillRect/>
          </a:stretch>
        </p:blipFill>
        <p:spPr>
          <a:xfrm>
            <a:off x="-1816453" y="0"/>
            <a:ext cx="685800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8675" y1="19163" x2="61325" y2="25652"/>
                        <a14:foregroundMark x1="22188" y1="96422" x2="29122" y2="93996"/>
                        <a14:foregroundMark x1="65639" y1="96422" x2="69183" y2="93329"/>
                        <a14:foregroundMark x1="56086" y1="16737" x2="54391" y2="23226"/>
                        <a14:foregroundMark x1="27427" y1="8187" x2="65639" y2="11643"/>
                        <a14:foregroundMark x1="75193" y1="10916" x2="83051" y2="19466"/>
                        <a14:foregroundMark x1="83821" y1="12310" x2="89060" y2="15706"/>
                        <a14:foregroundMark x1="74268" y1="7520" x2="16949" y2="16737"/>
                        <a14:foregroundMark x1="27427" y1="6489" x2="55162" y2="8551"/>
                        <a14:foregroundMark x1="57781" y1="5155" x2="80431" y2="12978"/>
                        <a14:foregroundMark x1="71186" y1="11158" x2="82280" y2="19588"/>
                        <a14:foregroundMark x1="83667" y1="12674" x2="86133" y2="22135"/>
                        <a14:foregroundMark x1="87057" y1="14190" x2="92604" y2="19406"/>
                        <a14:foregroundMark x1="82743" y1="10612" x2="92604" y2="14372"/>
                        <a14:foregroundMark x1="24037" y1="6731" x2="14946" y2="17223"/>
                        <a14:foregroundMark x1="14946" y1="11825" x2="9399" y2="16010"/>
                      </a14:backgroundRemoval>
                    </a14:imgEffect>
                  </a14:imgLayer>
                </a14:imgProps>
              </a:ext>
              <a:ext uri="{28A0092B-C50C-407E-A947-70E740481C1C}">
                <a14:useLocalDpi xmlns:a14="http://schemas.microsoft.com/office/drawing/2010/main" val="0"/>
              </a:ext>
            </a:extLst>
          </a:blip>
          <a:stretch>
            <a:fillRect/>
          </a:stretch>
        </p:blipFill>
        <p:spPr>
          <a:xfrm>
            <a:off x="10208871" y="2015445"/>
            <a:ext cx="1920939" cy="4881126"/>
          </a:xfrm>
          <a:prstGeom prst="rect">
            <a:avLst/>
          </a:prstGeom>
        </p:spPr>
      </p:pic>
      <p:sp>
        <p:nvSpPr>
          <p:cNvPr id="8" name="Rounded Rectangle 3"/>
          <p:cNvSpPr/>
          <p:nvPr/>
        </p:nvSpPr>
        <p:spPr>
          <a:xfrm>
            <a:off x="2523886" y="5347504"/>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600" i="1" dirty="0" err="1">
                <a:solidFill>
                  <a:srgbClr val="C00000"/>
                </a:solidFill>
                <a:latin typeface="Cambria" panose="02040503050406030204" pitchFamily="18" charset="0"/>
                <a:ea typeface="Cambria" panose="02040503050406030204" pitchFamily="18" charset="0"/>
              </a:rPr>
              <a:t>Sống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bầu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bị</a:t>
            </a:r>
            <a:r>
              <a:rPr lang="en-US" sz="3600" i="1" dirty="0">
                <a:solidFill>
                  <a:srgbClr val="C00000"/>
                </a:solidFill>
                <a:latin typeface="Cambria" panose="02040503050406030204" pitchFamily="18" charset="0"/>
                <a:ea typeface="Cambria" panose="02040503050406030204" pitchFamily="18" charset="0"/>
              </a:rPr>
              <a:t> ô </a:t>
            </a:r>
            <a:r>
              <a:rPr lang="en-US" sz="3600" i="1" dirty="0" err="1">
                <a:solidFill>
                  <a:srgbClr val="C00000"/>
                </a:solidFill>
                <a:latin typeface="Cambria" panose="02040503050406030204" pitchFamily="18" charset="0"/>
                <a:ea typeface="Cambria" panose="02040503050406030204" pitchFamily="18" charset="0"/>
              </a:rPr>
              <a:t>nhiễm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chúng</a:t>
            </a:r>
            <a:r>
              <a:rPr lang="en-US" sz="3600" i="1" dirty="0">
                <a:solidFill>
                  <a:srgbClr val="C00000"/>
                </a:solidFill>
                <a:latin typeface="Cambria" panose="02040503050406030204" pitchFamily="18" charset="0"/>
                <a:ea typeface="Cambria" panose="02040503050406030204" pitchFamily="18" charset="0"/>
              </a:rPr>
              <a:t> ta </a:t>
            </a:r>
            <a:r>
              <a:rPr lang="en-US" sz="3600" i="1" dirty="0" err="1">
                <a:solidFill>
                  <a:srgbClr val="C00000"/>
                </a:solidFill>
                <a:latin typeface="Cambria" panose="02040503050406030204" pitchFamily="18" charset="0"/>
                <a:ea typeface="Cambria" panose="02040503050406030204" pitchFamily="18" charset="0"/>
              </a:rPr>
              <a:t>bị</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ảnh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hưởng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như</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thế</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nào</a:t>
            </a:r>
            <a:r>
              <a:rPr lang="en-US" sz="3600" i="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0032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940" b="100000" l="325" r="97238">
                        <a14:foregroundMark x1="78300" y1="34679" x2="73438" y2="35611"/>
                        <a14:foregroundMark x1="32288" y1="90925" x2="41750" y2="90237"/>
                        <a14:foregroundMark x1="62925" y1="82294" x2="59375" y2="84868"/>
                        <a14:foregroundMark x1="77913" y1="88130" x2="69888" y2="94675"/>
                      </a14:backgroundRemoval>
                    </a14:imgEffect>
                  </a14:imgLayer>
                </a14:imgProps>
              </a:ext>
            </a:extLst>
          </a:blip>
          <a:stretch>
            <a:fillRect/>
          </a:stretch>
        </p:blipFill>
        <p:spPr>
          <a:xfrm>
            <a:off x="-410307" y="1008185"/>
            <a:ext cx="13071230" cy="6294490"/>
          </a:xfrm>
          <a:prstGeom prst="rect">
            <a:avLst/>
          </a:prstGeom>
        </p:spPr>
      </p:pic>
      <p:sp>
        <p:nvSpPr>
          <p:cNvPr id="6" name="Rounded Rectangle 5"/>
          <p:cNvSpPr/>
          <p:nvPr/>
        </p:nvSpPr>
        <p:spPr>
          <a:xfrm>
            <a:off x="106680" y="1711246"/>
            <a:ext cx="11871960" cy="1789320"/>
          </a:xfrm>
          <a:custGeom>
            <a:avLst/>
            <a:gdLst>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4998676">
                <a:moveTo>
                  <a:pt x="0" y="507766"/>
                </a:moveTo>
                <a:cubicBezTo>
                  <a:pt x="0" y="227335"/>
                  <a:pt x="227335" y="0"/>
                  <a:pt x="507766" y="0"/>
                </a:cubicBezTo>
                <a:cubicBezTo>
                  <a:pt x="3024344" y="196770"/>
                  <a:pt x="6605794" y="243069"/>
                  <a:pt x="9550634" y="0"/>
                </a:cubicBezTo>
                <a:cubicBezTo>
                  <a:pt x="9831065" y="0"/>
                  <a:pt x="10058400" y="227335"/>
                  <a:pt x="10058400" y="507766"/>
                </a:cubicBezTo>
                <a:cubicBezTo>
                  <a:pt x="9884780" y="1847056"/>
                  <a:pt x="9919504" y="3475712"/>
                  <a:pt x="10058400" y="4490910"/>
                </a:cubicBezTo>
                <a:cubicBezTo>
                  <a:pt x="10058400" y="4771341"/>
                  <a:pt x="9831065" y="4998676"/>
                  <a:pt x="9550634" y="4998676"/>
                </a:cubicBezTo>
                <a:cubicBezTo>
                  <a:pt x="6582644" y="4790332"/>
                  <a:pt x="3533629" y="4790332"/>
                  <a:pt x="507766" y="4998676"/>
                </a:cubicBezTo>
                <a:cubicBezTo>
                  <a:pt x="227335" y="4998676"/>
                  <a:pt x="0" y="4771341"/>
                  <a:pt x="0" y="4490910"/>
                </a:cubicBezTo>
                <a:cubicBezTo>
                  <a:pt x="219919" y="3371539"/>
                  <a:pt x="300942" y="1904929"/>
                  <a:pt x="0" y="507766"/>
                </a:cubicBezTo>
                <a:close/>
              </a:path>
            </a:pathLst>
          </a:cu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9348" y="1821076"/>
            <a:ext cx="11354972" cy="1569660"/>
          </a:xfrm>
          <a:prstGeom prst="rect">
            <a:avLst/>
          </a:prstGeom>
          <a:noFill/>
          <a:ln w="57150">
            <a:noFill/>
          </a:ln>
        </p:spPr>
        <p:txBody>
          <a:bodyPr wrap="square">
            <a:spAutoFit/>
          </a:bodyPr>
          <a:lstStyle/>
          <a:p>
            <a:pPr algn="just"/>
            <a:r>
              <a:rPr lang="vi-VN" sz="3200" dirty="0">
                <a:latin typeface="Cambria" panose="02040503050406030204" pitchFamily="18" charset="0"/>
                <a:ea typeface="Cambria" panose="02040503050406030204" pitchFamily="18" charset="0"/>
              </a:rPr>
              <a:t>Cần thiết phải bảo vệ bầu không khí trong lành vì không khí duy trì sự sống của con người, bầu không khí có sạch thì mới giảm tỉ lệ mắc các loại bệnh về mắt và hô hấp ở con người.</a:t>
            </a:r>
          </a:p>
        </p:txBody>
      </p:sp>
      <p:sp>
        <p:nvSpPr>
          <p:cNvPr id="7" name="Rounded Rectangle 3"/>
          <p:cNvSpPr/>
          <p:nvPr/>
        </p:nvSpPr>
        <p:spPr>
          <a:xfrm>
            <a:off x="969406" y="194612"/>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00000"/>
                </a:solidFill>
                <a:latin typeface="Cambria" panose="02040503050406030204" pitchFamily="18" charset="0"/>
                <a:ea typeface="Cambria" panose="02040503050406030204" pitchFamily="18" charset="0"/>
              </a:rPr>
              <a:t>2. </a:t>
            </a:r>
            <a:r>
              <a:rPr lang="en-US" sz="3600" b="1" i="1" dirty="0" err="1">
                <a:solidFill>
                  <a:srgbClr val="C00000"/>
                </a:solidFill>
                <a:latin typeface="Cambria" panose="02040503050406030204" pitchFamily="18" charset="0"/>
                <a:ea typeface="Cambria" panose="02040503050406030204" pitchFamily="18" charset="0"/>
              </a:rPr>
              <a:t>Vì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cần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thiết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phải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bảo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vệ</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bầu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khí</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lành</a:t>
            </a:r>
            <a:r>
              <a:rPr lang="en-US" sz="3600" b="1" i="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1575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5"/>
          <a:stretch>
            <a:fillRect/>
          </a:stretch>
        </p:blipFill>
        <p:spPr>
          <a:xfrm>
            <a:off x="1158127" y="2033910"/>
            <a:ext cx="5501753" cy="3528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09184" y="5756101"/>
            <a:ext cx="4999638" cy="584775"/>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200" b="1" i="1" dirty="0" err="1">
                <a:solidFill>
                  <a:schemeClr val="tx1">
                    <a:lumMod val="75000"/>
                    <a:lumOff val="25000"/>
                  </a:schemeClr>
                </a:solidFill>
                <a:latin typeface="Cambria" panose="02040503050406030204" pitchFamily="18" charset="0"/>
                <a:ea typeface="Cambria" panose="02040503050406030204" pitchFamily="18" charset="0"/>
              </a:rPr>
              <a:t>Đốt</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rơm</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rạ</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sau</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thu</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hoạch</a:t>
            </a:r>
            <a:endParaRPr lang="en-US" sz="3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32676"/>
            <a:ext cx="4416947" cy="5191246"/>
          </a:xfrm>
          <a:prstGeom prst="rect">
            <a:avLst/>
          </a:prstGeom>
        </p:spPr>
      </p:pic>
    </p:spTree>
    <p:extLst>
      <p:ext uri="{BB962C8B-B14F-4D97-AF65-F5344CB8AC3E}">
        <p14:creationId xmlns:p14="http://schemas.microsoft.com/office/powerpoint/2010/main" val="34527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khi-chon-nham-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88304" y="21998"/>
            <a:ext cx="7206214" cy="1508443"/>
          </a:xfrm>
          <a:prstGeom prst="rect">
            <a:avLst/>
          </a:prstGeom>
        </p:spPr>
      </p:pic>
      <p:sp>
        <p:nvSpPr>
          <p:cNvPr id="7" name="TextBox 6">
            <a:extLst>
              <a:ext uri="{FF2B5EF4-FFF2-40B4-BE49-F238E27FC236}">
                <a16:creationId xmlns:a16="http://schemas.microsoft.com/office/drawing/2014/main" id="{C8659CA4-779C-2D83-2811-C2BCD5D46C00}"/>
              </a:ext>
            </a:extLst>
          </p:cNvPr>
          <p:cNvSpPr txBox="1"/>
          <p:nvPr/>
        </p:nvSpPr>
        <p:spPr>
          <a:xfrm>
            <a:off x="781879" y="1530441"/>
            <a:ext cx="10919791" cy="4524315"/>
          </a:xfrm>
          <a:prstGeom prst="rect">
            <a:avLst/>
          </a:prstGeom>
          <a:solidFill>
            <a:schemeClr val="bg1"/>
          </a:solidFill>
        </p:spPr>
        <p:txBody>
          <a:bodyPr wrap="square">
            <a:spAutoFit/>
          </a:bodyPr>
          <a:lstStyle/>
          <a:p>
            <a:pPr lvl="0"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nghiệm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cháy</a:t>
            </a:r>
            <a:r>
              <a:rPr lang="en-US" sz="3200" b="1" dirty="0">
                <a:latin typeface="Cambria" panose="02040503050406030204" pitchFamily="18" charset="0"/>
                <a:ea typeface="Cambria" panose="02040503050406030204" pitchFamily="18" charset="0"/>
              </a:rPr>
              <a:t>.</a:t>
            </a:r>
          </a:p>
          <a:p>
            <a:pPr lvl="0"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ứng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a:p>
            <a:pPr lvl="0"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nguyên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ô </a:t>
            </a:r>
            <a:r>
              <a:rPr lang="en-US" sz="3200" b="1" dirty="0" err="1">
                <a:latin typeface="Cambria" panose="02040503050406030204" pitchFamily="18" charset="0"/>
                <a:ea typeface="Cambria" panose="02040503050406030204" pitchFamily="18" charset="0"/>
              </a:rPr>
              <a:t>nhiễm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lành</a:t>
            </a:r>
            <a:r>
              <a:rPr lang="en-US" sz="3200" b="1" dirty="0">
                <a:latin typeface="Cambria" panose="02040503050406030204" pitchFamily="18" charset="0"/>
                <a:ea typeface="Cambria" panose="02040503050406030204" pitchFamily="18" charset="0"/>
              </a:rPr>
              <a:t>.</a:t>
            </a:r>
          </a:p>
          <a:p>
            <a:pPr lvl="0"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xung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4666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1661387" y="5427168"/>
            <a:ext cx="4624984"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4800" b="1" i="1" dirty="0" err="1">
                <a:latin typeface="Cambria" panose="02040503050406030204" pitchFamily="18" charset="0"/>
                <a:ea typeface="Cambria" panose="02040503050406030204" pitchFamily="18" charset="0"/>
              </a:rPr>
              <a:t>Vệ</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sinh</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lớp</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học</a:t>
            </a:r>
            <a:r>
              <a:rPr lang="en-US" sz="4800" b="1" i="1" dirty="0">
                <a:latin typeface="Cambria" panose="02040503050406030204" pitchFamily="18" charset="0"/>
                <a:ea typeface="Cambria" panose="02040503050406030204" pitchFamily="18" charset="0"/>
              </a:rPr>
              <a:t>.</a:t>
            </a:r>
            <a:endParaRPr lang="en-US" sz="7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1409184" y="2295529"/>
            <a:ext cx="5129391" cy="2924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spTree>
    <p:extLst>
      <p:ext uri="{BB962C8B-B14F-4D97-AF65-F5344CB8AC3E}">
        <p14:creationId xmlns:p14="http://schemas.microsoft.com/office/powerpoint/2010/main" val="373784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1661387" y="5427168"/>
            <a:ext cx="4167295"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pPr algn="ctr"/>
            <a:r>
              <a:rPr lang="en-US" sz="4800" i="1" dirty="0" err="1">
                <a:latin typeface="Cambria" panose="02040503050406030204" pitchFamily="18" charset="0"/>
                <a:ea typeface="Cambria" panose="02040503050406030204" pitchFamily="18" charset="0"/>
              </a:rPr>
              <a:t>Trồng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cây</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xanh</a:t>
            </a:r>
            <a:endParaRPr lang="en-US" sz="239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pic>
        <p:nvPicPr>
          <p:cNvPr id="2" name="Picture 1"/>
          <p:cNvPicPr>
            <a:picLocks noChangeAspect="1"/>
          </p:cNvPicPr>
          <p:nvPr/>
        </p:nvPicPr>
        <p:blipFill>
          <a:blip r:embed="rId7"/>
          <a:stretch>
            <a:fillRect/>
          </a:stretch>
        </p:blipFill>
        <p:spPr>
          <a:xfrm>
            <a:off x="1351230" y="2210766"/>
            <a:ext cx="4827315" cy="2946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13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996185" y="5536182"/>
            <a:ext cx="5825634" cy="646331"/>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600" b="1" i="1" dirty="0" err="1">
                <a:latin typeface="Cambria" panose="02040503050406030204" pitchFamily="18" charset="0"/>
                <a:ea typeface="Cambria" panose="02040503050406030204" pitchFamily="18" charset="0"/>
              </a:rPr>
              <a:t>Dùng</a:t>
            </a:r>
            <a:r>
              <a:rPr lang="en-US" sz="3600" b="1" i="1" dirty="0">
                <a:latin typeface="Cambria" panose="02040503050406030204" pitchFamily="18" charset="0"/>
                <a:ea typeface="Cambria" panose="02040503050406030204" pitchFamily="18" charset="0"/>
              </a:rPr>
              <a:t> than </a:t>
            </a:r>
            <a:r>
              <a:rPr lang="en-US" sz="3600" b="1" i="1" dirty="0" err="1">
                <a:latin typeface="Cambria" panose="02040503050406030204" pitchFamily="18" charset="0"/>
                <a:ea typeface="Cambria" panose="02040503050406030204" pitchFamily="18" charset="0"/>
              </a:rPr>
              <a:t>hoa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đun</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nấu</a:t>
            </a:r>
            <a:endParaRPr lang="en-US" sz="54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9819861" y="5058148"/>
            <a:ext cx="1587485" cy="1865774"/>
          </a:xfrm>
          <a:prstGeom prst="rect">
            <a:avLst/>
          </a:prstGeom>
        </p:spPr>
      </p:pic>
      <p:pic>
        <p:nvPicPr>
          <p:cNvPr id="5" name="Picture 4"/>
          <p:cNvPicPr>
            <a:picLocks noChangeAspect="1"/>
          </p:cNvPicPr>
          <p:nvPr/>
        </p:nvPicPr>
        <p:blipFill>
          <a:blip r:embed="rId7"/>
          <a:stretch>
            <a:fillRect/>
          </a:stretch>
        </p:blipFill>
        <p:spPr>
          <a:xfrm>
            <a:off x="1194245" y="2113349"/>
            <a:ext cx="5429515" cy="3202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793266" y="1821746"/>
            <a:ext cx="4811211" cy="3785652"/>
          </a:xfrm>
          <a:prstGeom prst="rect">
            <a:avLst/>
          </a:prstGeom>
        </p:spPr>
        <p:txBody>
          <a:bodyPr wrap="square">
            <a:spAutoFit/>
          </a:bodyPr>
          <a:lstStyle/>
          <a:p>
            <a:pPr algn="just"/>
            <a:r>
              <a:rPr lang="vi-VN" sz="2400" dirty="0">
                <a:latin typeface="Google Sans"/>
              </a:rPr>
              <a:t>Trong quá trình đốt cháy sinh nhiệt, loại chất đốt này sinh ra khí ôxít cácbon gây nhiễm độc máu, làm thay đổi huyết sắc tố. Nếu người sử dụng đun nấu trong nhà kín, không khí không được lưu thông có thể dẫn đến tình trạng hôn mê sâu, đau nhức đầu, rối loạn thần kinh cảm giác và điều nhiệt.</a:t>
            </a:r>
            <a:endParaRPr lang="en-US" sz="2400" dirty="0"/>
          </a:p>
        </p:txBody>
      </p:sp>
    </p:spTree>
    <p:extLst>
      <p:ext uri="{BB962C8B-B14F-4D97-AF65-F5344CB8AC3E}">
        <p14:creationId xmlns:p14="http://schemas.microsoft.com/office/powerpoint/2010/main" val="25046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khi-chon-nham-www_tiengdong_com.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2868" y="309512"/>
            <a:ext cx="5047926" cy="4340728"/>
          </a:xfrm>
          <a:prstGeom prst="rect">
            <a:avLst/>
          </a:prstGeom>
        </p:spPr>
      </p:pic>
    </p:spTree>
    <p:extLst>
      <p:ext uri="{BB962C8B-B14F-4D97-AF65-F5344CB8AC3E}">
        <p14:creationId xmlns:p14="http://schemas.microsoft.com/office/powerpoint/2010/main" val="21960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7316" y="477320"/>
            <a:ext cx="10906106" cy="6001643"/>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a:p>
            <a:pPr algn="just"/>
            <a:r>
              <a:rPr lang="vi-VN" sz="3200" dirty="0">
                <a:latin typeface="Cambria" panose="02040503050406030204" pitchFamily="18" charset="0"/>
                <a:ea typeface="Cambria" panose="02040503050406030204" pitchFamily="18" charset="0"/>
              </a:rPr>
              <a:t>a) Sử dụng phương tiện giao thông nào ít gây ô nhiễm không khí: xe buýt, xe đạp, tàu điện, xe máy? </a:t>
            </a:r>
          </a:p>
          <a:p>
            <a:pPr algn="just"/>
            <a:r>
              <a:rPr lang="vi-VN" sz="3200" dirty="0">
                <a:latin typeface="Cambria" panose="02040503050406030204" pitchFamily="18" charset="0"/>
                <a:ea typeface="Cambria" panose="02040503050406030204" pitchFamily="18" charset="0"/>
              </a:rPr>
              <a:t>b) Việc </a:t>
            </a:r>
            <a:r>
              <a:rPr lang="vi-VN" sz="3200" b="1" dirty="0">
                <a:latin typeface="Cambria" panose="02040503050406030204" pitchFamily="18" charset="0"/>
                <a:ea typeface="Cambria" panose="02040503050406030204" pitchFamily="18" charset="0"/>
              </a:rPr>
              <a:t>không</a:t>
            </a:r>
            <a:r>
              <a:rPr lang="vi-VN" sz="3200" dirty="0">
                <a:latin typeface="Cambria" panose="02040503050406030204" pitchFamily="18" charset="0"/>
                <a:ea typeface="Cambria" panose="02040503050406030204" pitchFamily="18" charset="0"/>
              </a:rPr>
              <a:t> nên làm là:</a:t>
            </a:r>
          </a:p>
          <a:p>
            <a:pPr algn="just"/>
            <a:r>
              <a:rPr lang="vi-VN" sz="3200" dirty="0">
                <a:latin typeface="Cambria" panose="02040503050406030204" pitchFamily="18" charset="0"/>
                <a:ea typeface="Cambria" panose="02040503050406030204" pitchFamily="18" charset="0"/>
              </a:rPr>
              <a:t>- Đi vệ sinh không đúng nơi quy định.</a:t>
            </a:r>
          </a:p>
          <a:p>
            <a:pPr algn="just"/>
            <a:r>
              <a:rPr lang="vi-VN" sz="3200" dirty="0">
                <a:latin typeface="Cambria" panose="02040503050406030204" pitchFamily="18" charset="0"/>
                <a:ea typeface="Cambria" panose="02040503050406030204" pitchFamily="18" charset="0"/>
              </a:rPr>
              <a:t>- Vệ sinh đường làng, ngõ xóm cuối tuần.</a:t>
            </a:r>
          </a:p>
          <a:p>
            <a:pPr algn="just"/>
            <a:r>
              <a:rPr lang="vi-VN" sz="3200" dirty="0">
                <a:latin typeface="Cambria" panose="02040503050406030204" pitchFamily="18" charset="0"/>
                <a:ea typeface="Cambria" panose="02040503050406030204" pitchFamily="18" charset="0"/>
              </a:rPr>
              <a:t>- Đổ rác nơi công cộng.</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Bảo vệ rừng và trồng nhiều cây xanh.</a:t>
            </a:r>
            <a:endParaRPr lang="en-US" sz="3200" dirty="0">
              <a:latin typeface="Cambria" panose="02040503050406030204" pitchFamily="18" charset="0"/>
              <a:ea typeface="Cambria" panose="02040503050406030204" pitchFamily="18" charset="0"/>
            </a:endParaRPr>
          </a:p>
          <a:p>
            <a:pPr algn="just"/>
            <a:r>
              <a:rPr lang="en-US" sz="3200" i="1" dirty="0">
                <a:solidFill>
                  <a:srgbClr val="C00000"/>
                </a:solidFill>
                <a:latin typeface="Cambria" panose="02040503050406030204" pitchFamily="18" charset="0"/>
                <a:ea typeface="Cambria" panose="02040503050406030204" pitchFamily="18" charset="0"/>
              </a:rPr>
              <a:t>2. </a:t>
            </a:r>
            <a:r>
              <a:rPr lang="en-US" sz="3200" i="1" dirty="0" err="1">
                <a:solidFill>
                  <a:srgbClr val="C00000"/>
                </a:solidFill>
                <a:latin typeface="Cambria" panose="02040503050406030204" pitchFamily="18" charset="0"/>
                <a:ea typeface="Cambria" panose="02040503050406030204" pitchFamily="18" charset="0"/>
              </a:rPr>
              <a:t>Kể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em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đã</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bảo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vệ</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bầu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không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khí</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lành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biết</a:t>
            </a:r>
            <a:r>
              <a:rPr lang="en-US" sz="3200" i="1" dirty="0">
                <a:solidFill>
                  <a:srgbClr val="C00000"/>
                </a:solidFill>
                <a:latin typeface="Cambria" panose="02040503050406030204" pitchFamily="18" charset="0"/>
                <a:ea typeface="Cambria" panose="02040503050406030204" pitchFamily="18" charset="0"/>
              </a:rPr>
              <a:t> ý </a:t>
            </a:r>
            <a:r>
              <a:rPr lang="en-US" sz="3200" i="1" dirty="0" err="1">
                <a:solidFill>
                  <a:srgbClr val="C00000"/>
                </a:solidFill>
                <a:latin typeface="Cambria" panose="02040503050406030204" pitchFamily="18" charset="0"/>
                <a:ea typeface="Cambria" panose="02040503050406030204" pitchFamily="18" charset="0"/>
              </a:rPr>
              <a:t>nghĩa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của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đó</a:t>
            </a:r>
            <a:r>
              <a:rPr lang="en-US" sz="3200" i="1" dirty="0">
                <a:solidFill>
                  <a:srgbClr val="C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86786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p:txBody>
      </p:sp>
      <p:sp>
        <p:nvSpPr>
          <p:cNvPr id="3" name="Rectangle 2"/>
          <p:cNvSpPr/>
          <p:nvPr/>
        </p:nvSpPr>
        <p:spPr>
          <a:xfrm>
            <a:off x="559442" y="1554538"/>
            <a:ext cx="11096263" cy="1200329"/>
          </a:xfrm>
          <a:prstGeom prst="rect">
            <a:avLst/>
          </a:prstGeom>
          <a:solidFill>
            <a:schemeClr val="bg1"/>
          </a:solidFill>
          <a:ln w="38100">
            <a:solidFill>
              <a:schemeClr val="tx1"/>
            </a:solidFill>
          </a:ln>
        </p:spPr>
        <p:txBody>
          <a:bodyPr wrap="square">
            <a:spAutoFit/>
          </a:bodyPr>
          <a:lstStyle/>
          <a:p>
            <a:pPr algn="just"/>
            <a:r>
              <a:rPr lang="vi-VN" sz="3600" dirty="0">
                <a:latin typeface="Cambria" panose="02040503050406030204" pitchFamily="18" charset="0"/>
                <a:ea typeface="Cambria" panose="02040503050406030204" pitchFamily="18" charset="0"/>
              </a:rPr>
              <a:t>a) Sử dụng phương tiện giao thông nào ít gây ô nhiễm không khí</a:t>
            </a:r>
            <a:r>
              <a:rPr lang="en-US" sz="3600" dirty="0">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grpSp>
        <p:nvGrpSpPr>
          <p:cNvPr id="14" name="Group 13"/>
          <p:cNvGrpSpPr/>
          <p:nvPr/>
        </p:nvGrpSpPr>
        <p:grpSpPr>
          <a:xfrm>
            <a:off x="6274159" y="3080654"/>
            <a:ext cx="4397121" cy="1649895"/>
            <a:chOff x="6799746" y="3010349"/>
            <a:chExt cx="4397121" cy="1649895"/>
          </a:xfrm>
        </p:grpSpPr>
        <p:sp>
          <p:nvSpPr>
            <p:cNvPr id="6" name="Rounded Rectangle 5"/>
            <p:cNvSpPr/>
            <p:nvPr/>
          </p:nvSpPr>
          <p:spPr>
            <a:xfrm>
              <a:off x="7486646" y="3010349"/>
              <a:ext cx="2825943" cy="1021556"/>
            </a:xfrm>
            <a:prstGeom prst="roundRect">
              <a:avLst/>
            </a:prstGeom>
            <a:solidFill>
              <a:srgbClr val="002060"/>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tàu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điện</a:t>
              </a:r>
              <a:r>
                <a:rPr lang="en-US" sz="5400" dirty="0">
                  <a:solidFill>
                    <a:schemeClr val="bg1"/>
                  </a:solidFill>
                  <a:latin typeface="Cambria" panose="02040503050406030204" pitchFamily="18" charset="0"/>
                  <a:ea typeface="Cambria" panose="02040503050406030204" pitchFamily="18" charset="0"/>
                </a:rPr>
                <a:t> </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9346" b="89720" l="347" r="99653"/>
                      </a14:imgEffect>
                    </a14:imgLayer>
                  </a14:imgProps>
                </a:ext>
              </a:extLst>
            </a:blip>
            <a:stretch>
              <a:fillRect/>
            </a:stretch>
          </p:blipFill>
          <p:spPr>
            <a:xfrm>
              <a:off x="6799746" y="3844833"/>
              <a:ext cx="4397121" cy="815411"/>
            </a:xfrm>
            <a:prstGeom prst="rect">
              <a:avLst/>
            </a:prstGeom>
          </p:spPr>
        </p:pic>
      </p:grpSp>
      <p:grpSp>
        <p:nvGrpSpPr>
          <p:cNvPr id="13" name="Group 12"/>
          <p:cNvGrpSpPr/>
          <p:nvPr/>
        </p:nvGrpSpPr>
        <p:grpSpPr>
          <a:xfrm>
            <a:off x="5850138" y="4607774"/>
            <a:ext cx="4462451" cy="1588106"/>
            <a:chOff x="5850138" y="4607774"/>
            <a:chExt cx="4462451" cy="1588106"/>
          </a:xfrm>
        </p:grpSpPr>
        <p:sp>
          <p:nvSpPr>
            <p:cNvPr id="8" name="Rounded Rectangle 7"/>
            <p:cNvSpPr/>
            <p:nvPr/>
          </p:nvSpPr>
          <p:spPr>
            <a:xfrm>
              <a:off x="7822926" y="5105931"/>
              <a:ext cx="2489663" cy="1021556"/>
            </a:xfrm>
            <a:prstGeom prst="roundRect">
              <a:avLst/>
            </a:prstGeom>
            <a:solidFill>
              <a:schemeClr val="accent4">
                <a:lumMod val="75000"/>
              </a:schemeClr>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xe</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máy</a:t>
              </a:r>
              <a:r>
                <a:rPr lang="en-US" sz="5400" dirty="0">
                  <a:solidFill>
                    <a:schemeClr val="bg1"/>
                  </a:solidFill>
                  <a:latin typeface="Cambria" panose="02040503050406030204" pitchFamily="18" charset="0"/>
                  <a:ea typeface="Cambria" panose="02040503050406030204" pitchFamily="18" charset="0"/>
                </a:rPr>
                <a:t> </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5850138" y="4607774"/>
              <a:ext cx="2208460" cy="1588106"/>
            </a:xfrm>
            <a:prstGeom prst="rect">
              <a:avLst/>
            </a:prstGeom>
          </p:spPr>
        </p:pic>
      </p:grpSp>
      <p:grpSp>
        <p:nvGrpSpPr>
          <p:cNvPr id="16" name="Group 15"/>
          <p:cNvGrpSpPr/>
          <p:nvPr/>
        </p:nvGrpSpPr>
        <p:grpSpPr>
          <a:xfrm>
            <a:off x="505467" y="4684191"/>
            <a:ext cx="4881236" cy="1451320"/>
            <a:chOff x="-558864" y="4676167"/>
            <a:chExt cx="4881236" cy="1451320"/>
          </a:xfrm>
        </p:grpSpPr>
        <p:sp>
          <p:nvSpPr>
            <p:cNvPr id="7" name="Rounded Rectangle 6"/>
            <p:cNvSpPr/>
            <p:nvPr/>
          </p:nvSpPr>
          <p:spPr>
            <a:xfrm>
              <a:off x="1980163" y="4943880"/>
              <a:ext cx="2342209" cy="1021556"/>
            </a:xfrm>
            <a:prstGeom prst="roundRect">
              <a:avLst/>
            </a:prstGeom>
            <a:solidFill>
              <a:srgbClr val="00B0F0"/>
            </a:solidFill>
            <a:ln w="57150">
              <a:solidFill>
                <a:schemeClr val="tx1"/>
              </a:solidFill>
            </a:ln>
          </p:spPr>
          <p:txBody>
            <a:bodyPr wrap="none">
              <a:spAutoFit/>
            </a:bodyPr>
            <a:lstStyle/>
            <a:p>
              <a:pPr algn="r"/>
              <a:r>
                <a:rPr lang="en-US" sz="5400" dirty="0" err="1">
                  <a:solidFill>
                    <a:srgbClr val="000000"/>
                  </a:solidFill>
                  <a:latin typeface="Cambria" panose="02040503050406030204" pitchFamily="18" charset="0"/>
                  <a:ea typeface="Cambria" panose="02040503050406030204" pitchFamily="18" charset="0"/>
                </a:rPr>
                <a:t>xe</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đạp</a:t>
              </a:r>
              <a:r>
                <a:rPr lang="en-US" sz="5400" dirty="0">
                  <a:solidFill>
                    <a:srgbClr val="000000"/>
                  </a:solidFill>
                  <a:latin typeface="Cambria" panose="02040503050406030204" pitchFamily="18" charset="0"/>
                  <a:ea typeface="Cambria" panose="02040503050406030204" pitchFamily="18" charset="0"/>
                </a:rPr>
                <a:t> </a:t>
              </a:r>
              <a:endParaRPr lang="en-US" sz="5400" dirty="0">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0345" l="0" r="100000"/>
                      </a14:imgEffect>
                    </a14:imgLayer>
                  </a14:imgProps>
                </a:ext>
              </a:extLst>
            </a:blip>
            <a:stretch>
              <a:fillRect/>
            </a:stretch>
          </p:blipFill>
          <p:spPr>
            <a:xfrm>
              <a:off x="-558864" y="4676167"/>
              <a:ext cx="2812558" cy="1451320"/>
            </a:xfrm>
            <a:prstGeom prst="rect">
              <a:avLst/>
            </a:prstGeom>
          </p:spPr>
        </p:pic>
      </p:grpSp>
      <p:grpSp>
        <p:nvGrpSpPr>
          <p:cNvPr id="15" name="Group 14"/>
          <p:cNvGrpSpPr/>
          <p:nvPr/>
        </p:nvGrpSpPr>
        <p:grpSpPr>
          <a:xfrm>
            <a:off x="1013511" y="3128037"/>
            <a:ext cx="4375192" cy="1078148"/>
            <a:chOff x="575564" y="3141647"/>
            <a:chExt cx="4375192" cy="1078148"/>
          </a:xfrm>
        </p:grpSpPr>
        <p:sp>
          <p:nvSpPr>
            <p:cNvPr id="5" name="Rounded Rectangle 4"/>
            <p:cNvSpPr/>
            <p:nvPr/>
          </p:nvSpPr>
          <p:spPr>
            <a:xfrm>
              <a:off x="2534686" y="3198239"/>
              <a:ext cx="2416070" cy="1021556"/>
            </a:xfrm>
            <a:prstGeom prst="roundRect">
              <a:avLst/>
            </a:prstGeom>
            <a:solidFill>
              <a:srgbClr val="C00000"/>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xe</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buýt</a:t>
              </a:r>
              <a:endParaRPr lang="en-US" sz="5400" dirty="0">
                <a:solidFill>
                  <a:schemeClr val="bg1"/>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7407" b="100000" l="0" r="94386"/>
                      </a14:imgEffect>
                    </a14:imgLayer>
                  </a14:imgProps>
                </a:ext>
              </a:extLst>
            </a:blip>
            <a:stretch>
              <a:fillRect/>
            </a:stretch>
          </p:blipFill>
          <p:spPr>
            <a:xfrm>
              <a:off x="575564" y="3141647"/>
              <a:ext cx="2809198" cy="1064538"/>
            </a:xfrm>
            <a:prstGeom prst="rect">
              <a:avLst/>
            </a:prstGeom>
          </p:spPr>
        </p:pic>
      </p:grpSp>
    </p:spTree>
    <p:extLst>
      <p:ext uri="{BB962C8B-B14F-4D97-AF65-F5344CB8AC3E}">
        <p14:creationId xmlns:p14="http://schemas.microsoft.com/office/powerpoint/2010/main" val="42942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p:txBody>
      </p:sp>
      <p:sp>
        <p:nvSpPr>
          <p:cNvPr id="3" name="Rectangle 2"/>
          <p:cNvSpPr/>
          <p:nvPr/>
        </p:nvSpPr>
        <p:spPr>
          <a:xfrm>
            <a:off x="559442" y="1554538"/>
            <a:ext cx="11096263" cy="707886"/>
          </a:xfrm>
          <a:prstGeom prst="rect">
            <a:avLst/>
          </a:prstGeom>
          <a:solidFill>
            <a:schemeClr val="bg1"/>
          </a:solidFill>
          <a:ln w="38100">
            <a:solidFill>
              <a:schemeClr val="tx1"/>
            </a:solidFill>
          </a:ln>
        </p:spPr>
        <p:txBody>
          <a:bodyPr wrap="square">
            <a:spAutoFit/>
          </a:bodyPr>
          <a:lstStyle/>
          <a:p>
            <a:r>
              <a:rPr lang="vi-VN" sz="4000" dirty="0">
                <a:latin typeface="Cambria" panose="02040503050406030204" pitchFamily="18" charset="0"/>
                <a:ea typeface="Cambria" panose="02040503050406030204" pitchFamily="18" charset="0"/>
              </a:rPr>
              <a:t>b) Việc </a:t>
            </a:r>
            <a:r>
              <a:rPr lang="vi-VN" sz="4000" b="1" dirty="0">
                <a:latin typeface="Cambria" panose="02040503050406030204" pitchFamily="18" charset="0"/>
                <a:ea typeface="Cambria" panose="02040503050406030204" pitchFamily="18" charset="0"/>
              </a:rPr>
              <a:t>không</a:t>
            </a:r>
            <a:r>
              <a:rPr lang="vi-VN" sz="4000" dirty="0">
                <a:latin typeface="Cambria" panose="02040503050406030204" pitchFamily="18" charset="0"/>
                <a:ea typeface="Cambria" panose="02040503050406030204" pitchFamily="18" charset="0"/>
              </a:rPr>
              <a:t> nên làm là:</a:t>
            </a:r>
          </a:p>
        </p:txBody>
      </p:sp>
      <p:sp>
        <p:nvSpPr>
          <p:cNvPr id="17" name="Rectangle 16"/>
          <p:cNvSpPr/>
          <p:nvPr/>
        </p:nvSpPr>
        <p:spPr>
          <a:xfrm>
            <a:off x="1257781" y="2262424"/>
            <a:ext cx="10297611" cy="4154984"/>
          </a:xfrm>
          <a:prstGeom prst="rect">
            <a:avLst/>
          </a:prstGeom>
        </p:spPr>
        <p:txBody>
          <a:bodyPr wrap="square">
            <a:spAutoFit/>
          </a:bodyPr>
          <a:lstStyle/>
          <a:p>
            <a:pPr algn="just">
              <a:lnSpc>
                <a:spcPct val="150000"/>
              </a:lnSpc>
            </a:pPr>
            <a:r>
              <a:rPr lang="vi-VN" sz="4400" dirty="0">
                <a:latin typeface="Cambria" panose="02040503050406030204" pitchFamily="18" charset="0"/>
                <a:ea typeface="Cambria" panose="02040503050406030204" pitchFamily="18" charset="0"/>
              </a:rPr>
              <a:t>Đi vệ sinh không đúng nơi quy định.</a:t>
            </a:r>
          </a:p>
          <a:p>
            <a:pPr algn="just">
              <a:lnSpc>
                <a:spcPct val="150000"/>
              </a:lnSpc>
            </a:pPr>
            <a:r>
              <a:rPr lang="vi-VN" sz="4400" dirty="0">
                <a:latin typeface="Cambria" panose="02040503050406030204" pitchFamily="18" charset="0"/>
                <a:ea typeface="Cambria" panose="02040503050406030204" pitchFamily="18" charset="0"/>
              </a:rPr>
              <a:t>Vệ sinh đường làng, ngõ xóm cuối tuần.</a:t>
            </a:r>
            <a:endParaRPr lang="en-US" sz="4400" dirty="0">
              <a:latin typeface="Cambria" panose="02040503050406030204" pitchFamily="18" charset="0"/>
              <a:ea typeface="Cambria" panose="02040503050406030204" pitchFamily="18" charset="0"/>
            </a:endParaRPr>
          </a:p>
          <a:p>
            <a:pPr algn="just">
              <a:lnSpc>
                <a:spcPct val="150000"/>
              </a:lnSpc>
            </a:pPr>
            <a:r>
              <a:rPr lang="vi-VN" sz="4400" dirty="0">
                <a:latin typeface="Cambria" panose="02040503050406030204" pitchFamily="18" charset="0"/>
                <a:ea typeface="Cambria" panose="02040503050406030204" pitchFamily="18" charset="0"/>
              </a:rPr>
              <a:t>Đổ rác nơi công cộng.</a:t>
            </a:r>
          </a:p>
          <a:p>
            <a:pPr algn="just">
              <a:lnSpc>
                <a:spcPct val="150000"/>
              </a:lnSpc>
            </a:pPr>
            <a:r>
              <a:rPr lang="vi-VN" sz="4400" dirty="0">
                <a:latin typeface="Cambria" panose="02040503050406030204" pitchFamily="18" charset="0"/>
                <a:ea typeface="Cambria" panose="02040503050406030204" pitchFamily="18" charset="0"/>
              </a:rPr>
              <a:t>Bảo vệ rừng và trồng nhiều cây xanh.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536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17">
                                            <p:txEl>
                                              <p:pRg st="0" end="0"/>
                                            </p:txEl>
                                          </p:spTgt>
                                        </p:tgtEl>
                                        <p:attrNameLst>
                                          <p:attrName>style.color</p:attrName>
                                        </p:attrNameLst>
                                      </p:cBhvr>
                                      <p:to>
                                        <a:schemeClr val="accent2"/>
                                      </p:to>
                                    </p:animClr>
                                    <p:animClr clrSpc="rgb" dir="cw">
                                      <p:cBhvr>
                                        <p:cTn id="15" dur="500" fill="hold"/>
                                        <p:tgtEl>
                                          <p:spTgt spid="17">
                                            <p:txEl>
                                              <p:pRg st="0" end="0"/>
                                            </p:txEl>
                                          </p:spTgt>
                                        </p:tgtEl>
                                        <p:attrNameLst>
                                          <p:attrName>fillcolor</p:attrName>
                                        </p:attrNameLst>
                                      </p:cBhvr>
                                      <p:to>
                                        <a:schemeClr val="accent2"/>
                                      </p:to>
                                    </p:animClr>
                                    <p:set>
                                      <p:cBhvr>
                                        <p:cTn id="16" dur="500" fill="hold"/>
                                        <p:tgtEl>
                                          <p:spTgt spid="17">
                                            <p:txEl>
                                              <p:pRg st="0" end="0"/>
                                            </p:txEl>
                                          </p:spTgt>
                                        </p:tgtEl>
                                        <p:attrNameLst>
                                          <p:attrName>fill.type</p:attrName>
                                        </p:attrNameLst>
                                      </p:cBhvr>
                                      <p:to>
                                        <p:strVal val="solid"/>
                                      </p:to>
                                    </p:set>
                                    <p:set>
                                      <p:cBhvr>
                                        <p:cTn id="17" dur="500" fill="hold"/>
                                        <p:tgtEl>
                                          <p:spTgt spid="17">
                                            <p:txEl>
                                              <p:pRg st="0" end="0"/>
                                            </p:txEl>
                                          </p:spTgt>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bg1"/>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200329"/>
          </a:xfrm>
          <a:prstGeom prst="rect">
            <a:avLst/>
          </a:prstGeom>
          <a:noFill/>
          <a:ln w="38100">
            <a:noFill/>
          </a:ln>
        </p:spPr>
        <p:txBody>
          <a:bodyPr wrap="square" rtlCol="0">
            <a:spAutoFit/>
          </a:bodyPr>
          <a:lstStyle/>
          <a:p>
            <a:pPr algn="just"/>
            <a:r>
              <a:rPr lang="en-US" sz="3600" i="1" dirty="0">
                <a:solidFill>
                  <a:srgbClr val="C00000"/>
                </a:solidFill>
                <a:latin typeface="Cambria" panose="02040503050406030204" pitchFamily="18" charset="0"/>
                <a:ea typeface="Cambria" panose="02040503050406030204" pitchFamily="18" charset="0"/>
              </a:rPr>
              <a:t>2. </a:t>
            </a:r>
            <a:r>
              <a:rPr lang="en-US" sz="3600" i="1" dirty="0" err="1">
                <a:solidFill>
                  <a:srgbClr val="C00000"/>
                </a:solidFill>
                <a:latin typeface="Cambria" panose="02040503050406030204" pitchFamily="18" charset="0"/>
                <a:ea typeface="Cambria" panose="02040503050406030204" pitchFamily="18" charset="0"/>
              </a:rPr>
              <a:t>Kể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em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đã</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bảo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vệ</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bầu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và</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biết</a:t>
            </a:r>
            <a:r>
              <a:rPr lang="en-US" sz="3600" i="1" dirty="0">
                <a:solidFill>
                  <a:srgbClr val="C00000"/>
                </a:solidFill>
                <a:latin typeface="Cambria" panose="02040503050406030204" pitchFamily="18" charset="0"/>
                <a:ea typeface="Cambria" panose="02040503050406030204" pitchFamily="18" charset="0"/>
              </a:rPr>
              <a:t> ý </a:t>
            </a:r>
            <a:r>
              <a:rPr lang="en-US" sz="3600" i="1" dirty="0" err="1">
                <a:solidFill>
                  <a:srgbClr val="C00000"/>
                </a:solidFill>
                <a:latin typeface="Cambria" panose="02040503050406030204" pitchFamily="18" charset="0"/>
                <a:ea typeface="Cambria" panose="02040503050406030204" pitchFamily="18" charset="0"/>
              </a:rPr>
              <a:t>nghĩa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của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đó</a:t>
            </a:r>
            <a:r>
              <a:rPr lang="en-US" sz="3600" i="1" dirty="0">
                <a:solidFill>
                  <a:srgbClr val="C00000"/>
                </a:solidFill>
                <a:latin typeface="Cambria" panose="02040503050406030204" pitchFamily="18" charset="0"/>
                <a:ea typeface="Cambria" panose="02040503050406030204" pitchFamily="18" charset="0"/>
              </a:rPr>
              <a:t>. </a:t>
            </a:r>
          </a:p>
        </p:txBody>
      </p:sp>
      <p:sp>
        <p:nvSpPr>
          <p:cNvPr id="17" name="Rectangle 16"/>
          <p:cNvSpPr/>
          <p:nvPr/>
        </p:nvSpPr>
        <p:spPr>
          <a:xfrm>
            <a:off x="590309" y="1673043"/>
            <a:ext cx="11169570" cy="4401205"/>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Các việc em đã làm để bảo vệ bầu không khí trong lành:</a:t>
            </a:r>
          </a:p>
          <a:p>
            <a:pPr algn="just"/>
            <a:r>
              <a:rPr lang="vi-VN" sz="4000" dirty="0">
                <a:latin typeface="Cambria" panose="02040503050406030204" pitchFamily="18" charset="0"/>
                <a:ea typeface="Cambria" panose="02040503050406030204" pitchFamily="18" charset="0"/>
              </a:rPr>
              <a:t>- Trồng cây xanh: giúp bầu không khí trong lành.</a:t>
            </a:r>
          </a:p>
          <a:p>
            <a:pPr algn="just"/>
            <a:r>
              <a:rPr lang="vi-VN" sz="4000" dirty="0">
                <a:latin typeface="Cambria" panose="02040503050406030204" pitchFamily="18" charset="0"/>
                <a:ea typeface="Cambria" panose="02040503050406030204" pitchFamily="18" charset="0"/>
              </a:rPr>
              <a:t>- Đổ rác, đi vệ sinh đúng nơi quy định: giúp giảm thiểu ô nhiễm không khí.</a:t>
            </a:r>
          </a:p>
          <a:p>
            <a:pPr algn="just"/>
            <a:r>
              <a:rPr lang="vi-VN" sz="4000" dirty="0">
                <a:latin typeface="Cambria" panose="02040503050406030204" pitchFamily="18" charset="0"/>
                <a:ea typeface="Cambria" panose="02040503050406030204" pitchFamily="18" charset="0"/>
              </a:rPr>
              <a:t>- Sử dụng các phương tiện giao thông công cộng: Góp phầm làm giảm lượng khí thải.</a:t>
            </a:r>
          </a:p>
        </p:txBody>
      </p:sp>
    </p:spTree>
    <p:extLst>
      <p:ext uri="{BB962C8B-B14F-4D97-AF65-F5344CB8AC3E}">
        <p14:creationId xmlns:p14="http://schemas.microsoft.com/office/powerpoint/2010/main" val="15785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42499" y="473834"/>
            <a:ext cx="5207830"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Cambria" panose="02040503050406030204" pitchFamily="18" charset="0"/>
                <a:ea typeface="Cambria" panose="02040503050406030204" pitchFamily="18" charset="0"/>
              </a:rPr>
              <a:t>Em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đã</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học</a:t>
            </a:r>
            <a:endParaRPr lang="en-US" sz="54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100520" y="-13710"/>
            <a:ext cx="2121819" cy="1835946"/>
          </a:xfrm>
          <a:prstGeom prst="rect">
            <a:avLst/>
          </a:prstGeom>
        </p:spPr>
      </p:pic>
      <p:sp>
        <p:nvSpPr>
          <p:cNvPr id="7" name="Rounded Rectangle 3"/>
          <p:cNvSpPr/>
          <p:nvPr/>
        </p:nvSpPr>
        <p:spPr>
          <a:xfrm>
            <a:off x="291481" y="1931808"/>
            <a:ext cx="11595720" cy="4747136"/>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duy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trì</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sự</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cháy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sự</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sống</a:t>
            </a:r>
            <a:r>
              <a:rPr lang="en-US" sz="3600" dirty="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pt-BR" sz="3600" dirty="0">
                <a:solidFill>
                  <a:schemeClr val="tx1"/>
                </a:solidFill>
                <a:latin typeface="Cambria" panose="02040503050406030204" pitchFamily="18" charset="0"/>
                <a:ea typeface="Cambria" panose="02040503050406030204" pitchFamily="18" charset="0"/>
              </a:rPr>
              <a:t>Một số nguyên nhân gây ô nhiễm không khí: khí thải từ phương tiện giao thông, đốt than và rơm rạ, đổ rác bừa bãi</a:t>
            </a:r>
            <a:r>
              <a:rPr lang="en-US" sz="3600" dirty="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bị</a:t>
            </a:r>
            <a:r>
              <a:rPr lang="en-US" sz="3600" dirty="0">
                <a:solidFill>
                  <a:schemeClr val="tx1"/>
                </a:solidFill>
                <a:latin typeface="Cambria" panose="02040503050406030204" pitchFamily="18" charset="0"/>
                <a:ea typeface="Cambria" panose="02040503050406030204" pitchFamily="18" charset="0"/>
              </a:rPr>
              <a:t> ô </a:t>
            </a:r>
            <a:r>
              <a:rPr lang="en-US" sz="3600" dirty="0" err="1">
                <a:solidFill>
                  <a:schemeClr val="tx1"/>
                </a:solidFill>
                <a:latin typeface="Cambria" panose="02040503050406030204" pitchFamily="18" charset="0"/>
                <a:ea typeface="Cambria" panose="02040503050406030204" pitchFamily="18" charset="0"/>
              </a:rPr>
              <a:t>nhiễm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gây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hại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đến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mắt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đường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hô</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hấp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Vì</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cần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phải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bảo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vệ</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bầu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trong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lành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bằng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một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số</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cách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như</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đổ</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rác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vệ</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sinh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đúng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nơi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quy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định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giảm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lượng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thải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trồng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nhiều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cây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xanh</a:t>
            </a:r>
            <a:r>
              <a:rPr lang="en-US"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934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1086" y="404386"/>
            <a:ext cx="916637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Cambria" panose="02040503050406030204" pitchFamily="18" charset="0"/>
                <a:ea typeface="Cambria" panose="02040503050406030204" pitchFamily="18" charset="0"/>
              </a:rPr>
              <a:t>Sau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bài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học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này</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em</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endParaRPr lang="en-US" sz="48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350893" y="-83158"/>
            <a:ext cx="2121819" cy="1835946"/>
          </a:xfrm>
          <a:prstGeom prst="rect">
            <a:avLst/>
          </a:prstGeom>
        </p:spPr>
      </p:pic>
      <p:sp>
        <p:nvSpPr>
          <p:cNvPr id="7" name="Rounded Rectangle 3"/>
          <p:cNvSpPr/>
          <p:nvPr/>
        </p:nvSpPr>
        <p:spPr>
          <a:xfrm>
            <a:off x="7060556" y="1836355"/>
            <a:ext cx="4965539" cy="3731067"/>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Cambria" panose="02040503050406030204" pitchFamily="18" charset="0"/>
                <a:ea typeface="Cambria" panose="02040503050406030204" pitchFamily="18" charset="0"/>
              </a:rPr>
              <a:t>Giải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thích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được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vì</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sao</a:t>
            </a:r>
            <a:r>
              <a:rPr lang="en-US" sz="4000" dirty="0">
                <a:solidFill>
                  <a:schemeClr val="tx1"/>
                </a:solidFill>
                <a:latin typeface="Cambria" panose="02040503050406030204" pitchFamily="18" charset="0"/>
                <a:ea typeface="Cambria" panose="02040503050406030204" pitchFamily="18" charset="0"/>
              </a:rPr>
              <a:t> ở </a:t>
            </a:r>
            <a:r>
              <a:rPr lang="en-US" sz="4000" dirty="0" err="1">
                <a:solidFill>
                  <a:schemeClr val="tx1"/>
                </a:solidFill>
                <a:latin typeface="Cambria" panose="02040503050406030204" pitchFamily="18" charset="0"/>
                <a:ea typeface="Cambria" panose="02040503050406030204" pitchFamily="18" charset="0"/>
              </a:rPr>
              <a:t>đầm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nuôi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tôm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cá</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người</a:t>
            </a:r>
            <a:r>
              <a:rPr lang="en-US" sz="4000" dirty="0">
                <a:solidFill>
                  <a:schemeClr val="tx1"/>
                </a:solidFill>
                <a:latin typeface="Cambria" panose="02040503050406030204" pitchFamily="18" charset="0"/>
                <a:ea typeface="Cambria" panose="02040503050406030204" pitchFamily="18" charset="0"/>
              </a:rPr>
              <a:t> ta </a:t>
            </a:r>
            <a:r>
              <a:rPr lang="en-US" sz="4000" dirty="0" err="1">
                <a:solidFill>
                  <a:schemeClr val="tx1"/>
                </a:solidFill>
                <a:latin typeface="Cambria" panose="02040503050406030204" pitchFamily="18" charset="0"/>
                <a:ea typeface="Cambria" panose="02040503050406030204" pitchFamily="18" charset="0"/>
              </a:rPr>
              <a:t>thường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hệ</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thống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sục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vào</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nước</a:t>
            </a:r>
            <a:endParaRPr lang="en-US" sz="4000" dirty="0">
              <a:solidFill>
                <a:schemeClr val="tx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5"/>
          <a:stretch>
            <a:fillRect/>
          </a:stretch>
        </p:blipFill>
        <p:spPr>
          <a:xfrm>
            <a:off x="397500" y="1836356"/>
            <a:ext cx="6251463" cy="3731067"/>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p:spPr>
      </p:pic>
      <p:sp>
        <p:nvSpPr>
          <p:cNvPr id="3" name="Rounded Rectangle 2"/>
          <p:cNvSpPr/>
          <p:nvPr/>
        </p:nvSpPr>
        <p:spPr>
          <a:xfrm>
            <a:off x="490098" y="5650989"/>
            <a:ext cx="11350804" cy="1055608"/>
          </a:xfrm>
          <a:prstGeom prst="roundRect">
            <a:avLst/>
          </a:prstGeom>
          <a:solidFill>
            <a:schemeClr val="accent1">
              <a:lumMod val="20000"/>
              <a:lumOff val="80000"/>
            </a:schemeClr>
          </a:solidFill>
          <a:ln w="38100">
            <a:solidFill>
              <a:srgbClr val="0070C0"/>
            </a:solidFill>
          </a:ln>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Không khí duy trì sự sống của sinh vật, vì thế ở đầm nuôi tôm, cá thường có hệ thống sục không khí vào nước để duy trì sự sống cho tôm cá.</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03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8077" y="309512"/>
            <a:ext cx="5072312" cy="4340728"/>
          </a:xfrm>
          <a:prstGeom prst="rect">
            <a:avLst/>
          </a:prstGeom>
        </p:spPr>
      </p:pic>
    </p:spTree>
    <p:extLst>
      <p:ext uri="{BB962C8B-B14F-4D97-AF65-F5344CB8AC3E}">
        <p14:creationId xmlns:p14="http://schemas.microsoft.com/office/powerpoint/2010/main" val="15569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AC8759-8DD1-D79F-4F05-20CE0378CACA}"/>
              </a:ext>
            </a:extLst>
          </p:cNvPr>
          <p:cNvSpPr txBox="1"/>
          <p:nvPr/>
        </p:nvSpPr>
        <p:spPr>
          <a:xfrm>
            <a:off x="166468" y="2110155"/>
            <a:ext cx="11859064" cy="3754874"/>
          </a:xfrm>
          <a:prstGeom prst="rect">
            <a:avLst/>
          </a:prstGeom>
          <a:solidFill>
            <a:schemeClr val="bg1"/>
          </a:solidFill>
        </p:spPr>
        <p:txBody>
          <a:bodyPr wrap="square" rtlCol="0">
            <a:spAutoFit/>
          </a:bodyPr>
          <a:lstStyle/>
          <a:p>
            <a:pPr marL="0" marR="0" algn="just">
              <a:spcBef>
                <a:spcPts val="0"/>
              </a:spcBef>
              <a:spcAft>
                <a:spcPts val="0"/>
              </a:spcAft>
            </a:pPr>
            <a:r>
              <a:rPr lang="en-US" sz="3400" dirty="0">
                <a:effectLst/>
                <a:latin typeface="Times New Roman" panose="02020603050405020304" pitchFamily="18" charset="0"/>
                <a:ea typeface="Times New Roman" panose="02020603050405020304" pitchFamily="18" charset="0"/>
                <a:cs typeface="Times New Roman" panose="02020603050405020304" pitchFamily="18" charset="0"/>
              </a:rPr>
              <a:t>TH </a:t>
            </a:r>
            <a:r>
              <a:rPr lang="en-US" sz="3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3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ea typeface="Arial" panose="020B0604020202020204" pitchFamily="34" charset="0"/>
                <a:cs typeface="Times New Roman" panose="02020603050405020304" pitchFamily="18" charset="0"/>
              </a:rPr>
              <a:t>Thực</a:t>
            </a:r>
            <a:r>
              <a:rPr lang="en-US" sz="3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3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effectLst/>
                <a:latin typeface="Times New Roman" panose="02020603050405020304" pitchFamily="18" charset="0"/>
                <a:ea typeface="Arial" panose="020B0604020202020204" pitchFamily="34" charset="0"/>
                <a:cs typeface="Times New Roman" panose="02020603050405020304" pitchFamily="18" charset="0"/>
              </a:rPr>
              <a:t>bảo</a:t>
            </a:r>
            <a:r>
              <a:rPr lang="en-US" sz="3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effectLst/>
                <a:latin typeface="Times New Roman" panose="02020603050405020304" pitchFamily="18" charset="0"/>
                <a:ea typeface="Arial" panose="020B0604020202020204" pitchFamily="34" charset="0"/>
                <a:cs typeface="Times New Roman" panose="02020603050405020304" pitchFamily="18" charset="0"/>
              </a:rPr>
              <a:t>vệ</a:t>
            </a:r>
            <a:r>
              <a:rPr lang="en-US" sz="3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effectLst/>
                <a:latin typeface="Times New Roman" panose="02020603050405020304" pitchFamily="18" charset="0"/>
                <a:ea typeface="Arial" panose="020B0604020202020204" pitchFamily="34" charset="0"/>
                <a:cs typeface="Times New Roman" panose="02020603050405020304" pitchFamily="18" charset="0"/>
              </a:rPr>
              <a:t>bầu</a:t>
            </a:r>
            <a:r>
              <a:rPr lang="en-US" sz="3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3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effectLst/>
                <a:latin typeface="Times New Roman" panose="02020603050405020304" pitchFamily="18" charset="0"/>
                <a:ea typeface="Arial" panose="020B0604020202020204" pitchFamily="34" charset="0"/>
                <a:cs typeface="Times New Roman" panose="02020603050405020304" pitchFamily="18" charset="0"/>
              </a:rPr>
              <a:t>khí</a:t>
            </a:r>
            <a:r>
              <a:rPr lang="en-US" sz="3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3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effectLst/>
                <a:latin typeface="Times New Roman" panose="02020603050405020304" pitchFamily="18" charset="0"/>
                <a:ea typeface="Arial" panose="020B0604020202020204" pitchFamily="34" charset="0"/>
                <a:cs typeface="Times New Roman" panose="02020603050405020304" pitchFamily="18" charset="0"/>
              </a:rPr>
              <a:t>lành</a:t>
            </a:r>
            <a:endParaRPr lang="en-US" sz="3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TH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b="0" i="0" dirty="0">
                <a:effectLst/>
                <a:latin typeface="Times New Roman" panose="02020603050405020304" pitchFamily="18" charset="0"/>
                <a:ea typeface="Times New Roman" panose="02020603050405020304" pitchFamily="18" charset="0"/>
                <a:cs typeface="Times New Roman" panose="02020603050405020304" pitchFamily="18" charset="0"/>
              </a:rPr>
              <a:t>bầu không khí</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khuôn</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nhó</a:t>
            </a:r>
            <a:r>
              <a:rPr lang="vi-VN" sz="3400" b="0" i="0" dirty="0">
                <a:effectLst/>
                <a:latin typeface="Times New Roman" panose="02020603050405020304" pitchFamily="18" charset="0"/>
                <a:ea typeface="Times New Roman" panose="02020603050405020304" pitchFamily="18" charset="0"/>
                <a:cs typeface="Times New Roman" panose="02020603050405020304" pitchFamily="18" charset="0"/>
              </a:rPr>
              <a:t>m hoặc nơi em ở</a:t>
            </a:r>
            <a:endParaRPr lang="en-US" sz="3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0" i="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vi-VN" sz="3400" b="0" i="0" dirty="0">
                <a:effectLst/>
                <a:latin typeface="Times New Roman" panose="02020603050405020304" pitchFamily="18" charset="0"/>
                <a:ea typeface="Times New Roman" panose="02020603050405020304" pitchFamily="18" charset="0"/>
                <a:cs typeface="Times New Roman" panose="02020603050405020304" pitchFamily="18" charset="0"/>
              </a:rPr>
              <a:t>, hoặc nơi em ở.</a:t>
            </a:r>
            <a:endParaRPr lang="en-US" sz="3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EEB91A1-93BC-CC53-7DC6-342668A0F7FB}"/>
              </a:ext>
            </a:extLst>
          </p:cNvPr>
          <p:cNvSpPr txBox="1"/>
          <p:nvPr/>
        </p:nvSpPr>
        <p:spPr>
          <a:xfrm>
            <a:off x="4998720" y="639028"/>
            <a:ext cx="2194560" cy="707886"/>
          </a:xfrm>
          <a:prstGeom prst="rect">
            <a:avLst/>
          </a:prstGeom>
          <a:solidFill>
            <a:schemeClr val="bg1"/>
          </a:solidFill>
        </p:spPr>
        <p:txBody>
          <a:bodyPr wrap="square" rtlCol="0">
            <a:spAutoFit/>
          </a:bodyPr>
          <a:lstStyle/>
          <a:p>
            <a:r>
              <a:rPr lang="en-US" sz="4000" b="1" dirty="0">
                <a:solidFill>
                  <a:srgbClr val="C00000"/>
                </a:solidFill>
              </a:rPr>
              <a:t>DẶN DÒ</a:t>
            </a:r>
          </a:p>
        </p:txBody>
      </p:sp>
    </p:spTree>
    <p:extLst>
      <p:ext uri="{BB962C8B-B14F-4D97-AF65-F5344CB8AC3E}">
        <p14:creationId xmlns:p14="http://schemas.microsoft.com/office/powerpoint/2010/main" val="3232766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33516" y="225304"/>
            <a:ext cx="5207830" cy="983905"/>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Cambria" panose="02040503050406030204" pitchFamily="18" charset="0"/>
                <a:ea typeface="Cambria" panose="02040503050406030204" pitchFamily="18" charset="0"/>
              </a:rPr>
              <a:t>GHI VỞ</a:t>
            </a:r>
          </a:p>
        </p:txBody>
      </p:sp>
      <p:sp>
        <p:nvSpPr>
          <p:cNvPr id="7" name="Rounded Rectangle 3"/>
          <p:cNvSpPr/>
          <p:nvPr/>
        </p:nvSpPr>
        <p:spPr>
          <a:xfrm>
            <a:off x="490330" y="1414973"/>
            <a:ext cx="11105390" cy="5065340"/>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200" dirty="0">
                <a:solidFill>
                  <a:schemeClr val="tx1"/>
                </a:solidFill>
                <a:latin typeface="Cambria" panose="02040503050406030204" pitchFamily="18" charset="0"/>
                <a:ea typeface="Cambria" panose="02040503050406030204" pitchFamily="18" charset="0"/>
              </a:rPr>
              <a:t>3.Nguyên </a:t>
            </a:r>
            <a:r>
              <a:rPr lang="en-US" sz="3200" dirty="0" err="1">
                <a:solidFill>
                  <a:schemeClr val="tx1"/>
                </a:solidFill>
                <a:latin typeface="Cambria" panose="02040503050406030204" pitchFamily="18" charset="0"/>
                <a:ea typeface="Cambria" panose="02040503050406030204" pitchFamily="18" charset="0"/>
              </a:rPr>
              <a:t>nhân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gây</a:t>
            </a:r>
            <a:r>
              <a:rPr lang="en-US" sz="3200" dirty="0">
                <a:solidFill>
                  <a:schemeClr val="tx1"/>
                </a:solidFill>
                <a:latin typeface="Cambria" panose="02040503050406030204" pitchFamily="18" charset="0"/>
                <a:ea typeface="Cambria" panose="02040503050406030204" pitchFamily="18" charset="0"/>
              </a:rPr>
              <a:t> ô </a:t>
            </a:r>
            <a:r>
              <a:rPr lang="en-US" sz="3200" dirty="0" err="1">
                <a:solidFill>
                  <a:schemeClr val="tx1"/>
                </a:solidFill>
                <a:latin typeface="Cambria" panose="02040503050406030204" pitchFamily="18" charset="0"/>
                <a:ea typeface="Cambria" panose="02040503050406030204" pitchFamily="18" charset="0"/>
              </a:rPr>
              <a:t>nhiễm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không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khí</a:t>
            </a:r>
            <a:r>
              <a:rPr lang="en-US" sz="3200" dirty="0">
                <a:solidFill>
                  <a:schemeClr val="tx1"/>
                </a:solidFill>
                <a:latin typeface="Cambria" panose="02040503050406030204" pitchFamily="18" charset="0"/>
                <a:ea typeface="Cambria" panose="02040503050406030204" pitchFamily="18" charset="0"/>
              </a:rPr>
              <a:t>:</a:t>
            </a:r>
          </a:p>
          <a:p>
            <a:pPr algn="just">
              <a:lnSpc>
                <a:spcPct val="130000"/>
              </a:lnSpc>
            </a:pPr>
            <a:r>
              <a:rPr lang="pt-BR" sz="3200" dirty="0">
                <a:solidFill>
                  <a:schemeClr val="tx1"/>
                </a:solidFill>
                <a:latin typeface="Cambria" panose="02040503050406030204" pitchFamily="18" charset="0"/>
                <a:ea typeface="Cambria" panose="02040503050406030204" pitchFamily="18" charset="0"/>
              </a:rPr>
              <a:t>- Khí thải từ nhà máy, ô tô, xe máy </a:t>
            </a:r>
          </a:p>
          <a:p>
            <a:pPr algn="just">
              <a:lnSpc>
                <a:spcPct val="130000"/>
              </a:lnSpc>
            </a:pPr>
            <a:r>
              <a:rPr lang="pt-BR" sz="3200" dirty="0">
                <a:solidFill>
                  <a:schemeClr val="tx1"/>
                </a:solidFill>
                <a:latin typeface="Cambria" panose="02040503050406030204" pitchFamily="18" charset="0"/>
                <a:ea typeface="Cambria" panose="02040503050406030204" pitchFamily="18" charset="0"/>
              </a:rPr>
              <a:t>- Đốt than và rơm rạ</a:t>
            </a:r>
          </a:p>
          <a:p>
            <a:pPr algn="just">
              <a:lnSpc>
                <a:spcPct val="130000"/>
              </a:lnSpc>
            </a:pPr>
            <a:r>
              <a:rPr lang="pt-BR" sz="3200" dirty="0">
                <a:solidFill>
                  <a:schemeClr val="tx1"/>
                </a:solidFill>
                <a:latin typeface="Cambria" panose="02040503050406030204" pitchFamily="18" charset="0"/>
                <a:ea typeface="Cambria" panose="02040503050406030204" pitchFamily="18" charset="0"/>
              </a:rPr>
              <a:t>- Vứt rác bừa bãi</a:t>
            </a:r>
            <a:r>
              <a:rPr lang="en-US" sz="3200" dirty="0">
                <a:solidFill>
                  <a:schemeClr val="tx1"/>
                </a:solidFill>
                <a:latin typeface="Cambria" panose="02040503050406030204" pitchFamily="18" charset="0"/>
                <a:ea typeface="Cambria" panose="02040503050406030204" pitchFamily="18" charset="0"/>
              </a:rPr>
              <a:t>...</a:t>
            </a:r>
          </a:p>
          <a:p>
            <a:pPr algn="just">
              <a:lnSpc>
                <a:spcPct val="130000"/>
              </a:lnSpc>
            </a:pPr>
            <a:r>
              <a:rPr lang="en-US" sz="3200" dirty="0">
                <a:solidFill>
                  <a:schemeClr val="tx1"/>
                </a:solidFill>
                <a:latin typeface="Cambria" panose="02040503050406030204" pitchFamily="18" charset="0"/>
                <a:ea typeface="Cambria" panose="02040503050406030204" pitchFamily="18" charset="0"/>
              </a:rPr>
              <a:t>4.Bảo </a:t>
            </a:r>
            <a:r>
              <a:rPr lang="en-US" sz="3200" dirty="0" err="1">
                <a:solidFill>
                  <a:schemeClr val="tx1"/>
                </a:solidFill>
                <a:latin typeface="Cambria" panose="02040503050406030204" pitchFamily="18" charset="0"/>
                <a:ea typeface="Cambria" panose="02040503050406030204" pitchFamily="18" charset="0"/>
              </a:rPr>
              <a:t>vệ</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bầu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không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khí</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trong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lành</a:t>
            </a:r>
            <a:r>
              <a:rPr lang="en-US" sz="3200" dirty="0">
                <a:solidFill>
                  <a:schemeClr val="tx1"/>
                </a:solidFill>
                <a:latin typeface="Cambria" panose="02040503050406030204" pitchFamily="18" charset="0"/>
                <a:ea typeface="Cambria" panose="02040503050406030204" pitchFamily="18" charset="0"/>
              </a:rPr>
              <a:t>:</a:t>
            </a:r>
          </a:p>
          <a:p>
            <a:pPr algn="just">
              <a:lnSpc>
                <a:spcPct val="130000"/>
              </a:lnSpc>
            </a:pP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Đổ</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vệ</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sinh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đúng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nơi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quy</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định</a:t>
            </a:r>
            <a:endParaRPr lang="en-US" sz="3200" dirty="0">
              <a:solidFill>
                <a:schemeClr val="tx1"/>
              </a:solidFill>
              <a:latin typeface="Cambria" panose="02040503050406030204" pitchFamily="18" charset="0"/>
              <a:ea typeface="Cambria" panose="02040503050406030204" pitchFamily="18" charset="0"/>
            </a:endParaRPr>
          </a:p>
          <a:p>
            <a:pPr algn="just">
              <a:lnSpc>
                <a:spcPct val="130000"/>
              </a:lnSpc>
            </a:pP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Giảm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lượng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khí</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thải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từ</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nhà</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máy</a:t>
            </a:r>
            <a:endParaRPr lang="en-US" sz="3200" dirty="0">
              <a:solidFill>
                <a:schemeClr val="tx1"/>
              </a:solidFill>
              <a:latin typeface="Cambria" panose="02040503050406030204" pitchFamily="18" charset="0"/>
              <a:ea typeface="Cambria" panose="02040503050406030204" pitchFamily="18" charset="0"/>
            </a:endParaRPr>
          </a:p>
          <a:p>
            <a:pPr algn="just">
              <a:lnSpc>
                <a:spcPct val="130000"/>
              </a:lnSpc>
            </a:pP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Trồng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nhiều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cây</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xanh</a:t>
            </a:r>
            <a:r>
              <a:rPr lang="en-US" sz="32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282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49235" y="633603"/>
            <a:ext cx="3792041" cy="4340728"/>
          </a:xfrm>
          <a:prstGeom prst="rect">
            <a:avLst/>
          </a:prstGeom>
        </p:spPr>
      </p:pic>
    </p:spTree>
    <p:extLst>
      <p:ext uri="{BB962C8B-B14F-4D97-AF65-F5344CB8AC3E}">
        <p14:creationId xmlns:p14="http://schemas.microsoft.com/office/powerpoint/2010/main" val="35343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80292" y="518746"/>
            <a:ext cx="11210193" cy="5917223"/>
          </a:xfrm>
          <a:prstGeom prst="roundRect">
            <a:avLst>
              <a:gd name="adj" fmla="val 4631"/>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38602" y="681404"/>
            <a:ext cx="10238643" cy="2800767"/>
          </a:xfrm>
          <a:prstGeom prst="rect">
            <a:avLst/>
          </a:prstGeom>
          <a:noFill/>
        </p:spPr>
        <p:txBody>
          <a:bodyPr wrap="square" rtlCol="0">
            <a:spAutoFit/>
          </a:bodyPr>
          <a:lstStyle/>
          <a:p>
            <a:pPr algn="just"/>
            <a:r>
              <a:rPr lang="en-US" sz="4400" i="1" dirty="0">
                <a:solidFill>
                  <a:srgbClr val="C00000"/>
                </a:solidFill>
                <a:latin typeface="Cambria" panose="02040503050406030204" pitchFamily="18" charset="0"/>
                <a:ea typeface="Cambria" panose="02040503050406030204" pitchFamily="18" charset="0"/>
              </a:rPr>
              <a:t>1/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người</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sử</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dụng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máy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sục</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để</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thả</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vào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trong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bình</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cá</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cảnh</a:t>
            </a:r>
            <a:r>
              <a:rPr lang="en-US" sz="4400" i="1" dirty="0">
                <a:solidFill>
                  <a:srgbClr val="C00000"/>
                </a:solidFill>
                <a:latin typeface="Cambria" panose="02040503050406030204" pitchFamily="18" charset="0"/>
                <a:ea typeface="Cambria" panose="02040503050406030204" pitchFamily="18" charset="0"/>
              </a:rPr>
              <a:t>?</a:t>
            </a:r>
          </a:p>
          <a:p>
            <a:pPr algn="just"/>
            <a:r>
              <a:rPr lang="en-US" sz="4400" i="1" dirty="0">
                <a:solidFill>
                  <a:srgbClr val="C00000"/>
                </a:solidFill>
                <a:latin typeface="Cambria" panose="02040503050406030204" pitchFamily="18" charset="0"/>
                <a:ea typeface="Cambria" panose="02040503050406030204" pitchFamily="18" charset="0"/>
              </a:rPr>
              <a:t>2/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chúng</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cảm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thấy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khó</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thở</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trùm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chăn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kín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đầu</a:t>
            </a:r>
            <a:r>
              <a:rPr lang="en-US" sz="4400" i="1" dirty="0">
                <a:solidFill>
                  <a:srgbClr val="C00000"/>
                </a:solidFill>
                <a:latin typeface="Cambria" panose="02040503050406030204" pitchFamily="18" charset="0"/>
                <a:ea typeface="Cambria" panose="02040503050406030204" pitchFamily="18" charset="0"/>
              </a:rPr>
              <a:t>?</a:t>
            </a:r>
          </a:p>
        </p:txBody>
      </p:sp>
      <p:pic>
        <p:nvPicPr>
          <p:cNvPr id="1026" name="Picture 2" descr="Máy Sục Oxy Và Những Công Dụng Không Thể Nào Bỏ Qu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6217" y="3644829"/>
            <a:ext cx="3590668" cy="2321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ông dụng của khẩu trang trùm đầu bạn nên biết | websosanh.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9062" y="3644830"/>
            <a:ext cx="3856418" cy="232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7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9680" y="436834"/>
            <a:ext cx="5334462" cy="4340728"/>
          </a:xfrm>
          <a:prstGeom prst="rect">
            <a:avLst/>
          </a:prstGeom>
        </p:spPr>
      </p:pic>
    </p:spTree>
    <p:extLst>
      <p:ext uri="{BB962C8B-B14F-4D97-AF65-F5344CB8AC3E}">
        <p14:creationId xmlns:p14="http://schemas.microsoft.com/office/powerpoint/2010/main" val="41764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5969" y="5752688"/>
            <a:ext cx="5639289" cy="1024217"/>
          </a:xfrm>
          <a:prstGeom prst="rect">
            <a:avLst/>
          </a:prstGeom>
        </p:spPr>
      </p:pic>
      <p:pic>
        <p:nvPicPr>
          <p:cNvPr id="4" name="Picture 3"/>
          <p:cNvPicPr>
            <a:picLocks noChangeAspect="1"/>
          </p:cNvPicPr>
          <p:nvPr/>
        </p:nvPicPr>
        <p:blipFill>
          <a:blip r:embed="rId4"/>
          <a:stretch>
            <a:fillRect/>
          </a:stretch>
        </p:blipFill>
        <p:spPr>
          <a:xfrm>
            <a:off x="0" y="0"/>
            <a:ext cx="12589331" cy="2127688"/>
          </a:xfrm>
          <a:prstGeom prst="rect">
            <a:avLst/>
          </a:prstGeom>
        </p:spPr>
      </p:pic>
    </p:spTree>
    <p:extLst>
      <p:ext uri="{BB962C8B-B14F-4D97-AF65-F5344CB8AC3E}">
        <p14:creationId xmlns:p14="http://schemas.microsoft.com/office/powerpoint/2010/main" val="35984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04545" y="647454"/>
            <a:ext cx="956603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Cambria" panose="02040503050406030204" pitchFamily="18" charset="0"/>
                <a:ea typeface="Cambria" panose="02040503050406030204" pitchFamily="18" charset="0"/>
              </a:rPr>
              <a:t>Ô </a:t>
            </a:r>
            <a:r>
              <a:rPr lang="en-US" sz="5400" b="1" dirty="0" err="1">
                <a:solidFill>
                  <a:srgbClr val="C00000"/>
                </a:solidFill>
                <a:latin typeface="Cambria" panose="02040503050406030204" pitchFamily="18" charset="0"/>
                <a:ea typeface="Cambria" panose="02040503050406030204" pitchFamily="18" charset="0"/>
              </a:rPr>
              <a:t>nhiễm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không</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khí</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395654" y="3132206"/>
            <a:ext cx="9179170" cy="323342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bg2">
                    <a:lumMod val="25000"/>
                  </a:schemeClr>
                </a:solidFill>
                <a:latin typeface="Cambria" panose="02040503050406030204" pitchFamily="18" charset="0"/>
                <a:ea typeface="Cambria" panose="02040503050406030204" pitchFamily="18" charset="0"/>
              </a:rPr>
              <a:t>Không</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nếu</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chứa</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khói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độc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loại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bụi</a:t>
            </a:r>
            <a:r>
              <a:rPr lang="en-US" sz="4000" b="1" dirty="0">
                <a:solidFill>
                  <a:schemeClr val="bg2">
                    <a:lumMod val="25000"/>
                  </a:schemeClr>
                </a:solidFill>
                <a:latin typeface="Cambria" panose="02040503050406030204" pitchFamily="18" charset="0"/>
                <a:ea typeface="Cambria" panose="02040503050406030204" pitchFamily="18" charset="0"/>
              </a:rPr>
              <a:t>, vi </a:t>
            </a:r>
            <a:r>
              <a:rPr lang="en-US" sz="4000" b="1" dirty="0" err="1">
                <a:solidFill>
                  <a:schemeClr val="bg2">
                    <a:lumMod val="25000"/>
                  </a:schemeClr>
                </a:solidFill>
                <a:latin typeface="Cambria" panose="02040503050406030204" pitchFamily="18" charset="0"/>
                <a:ea typeface="Cambria" panose="02040503050406030204" pitchFamily="18" charset="0"/>
              </a:rPr>
              <a:t>khuẩn</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nhiều</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đến</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mức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làm</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hại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tới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sức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khỏe</a:t>
            </a:r>
            <a:r>
              <a:rPr lang="en-US" sz="4000" b="1" dirty="0">
                <a:solidFill>
                  <a:schemeClr val="bg2">
                    <a:lumMod val="25000"/>
                  </a:schemeClr>
                </a:solidFill>
                <a:latin typeface="Cambria" panose="02040503050406030204" pitchFamily="18" charset="0"/>
                <a:ea typeface="Cambria" panose="02040503050406030204" pitchFamily="18" charset="0"/>
              </a:rPr>
              <a:t> con </a:t>
            </a:r>
            <a:r>
              <a:rPr lang="en-US" sz="4000" b="1" dirty="0" err="1">
                <a:solidFill>
                  <a:schemeClr val="bg2">
                    <a:lumMod val="25000"/>
                  </a:schemeClr>
                </a:solidFill>
                <a:latin typeface="Cambria" panose="02040503050406030204" pitchFamily="18" charset="0"/>
                <a:ea typeface="Cambria" panose="02040503050406030204" pitchFamily="18" charset="0"/>
              </a:rPr>
              <a:t>người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và</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sinh</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vật</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thì</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không</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đó</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bị</a:t>
            </a:r>
            <a:r>
              <a:rPr lang="en-US" sz="4000" b="1" dirty="0">
                <a:solidFill>
                  <a:schemeClr val="bg2">
                    <a:lumMod val="25000"/>
                  </a:schemeClr>
                </a:solidFill>
                <a:latin typeface="Cambria" panose="02040503050406030204" pitchFamily="18" charset="0"/>
                <a:ea typeface="Cambria" panose="02040503050406030204" pitchFamily="18" charset="0"/>
              </a:rPr>
              <a:t> ô </a:t>
            </a:r>
            <a:r>
              <a:rPr lang="en-US" sz="4000" b="1" dirty="0" err="1">
                <a:solidFill>
                  <a:schemeClr val="bg2">
                    <a:lumMod val="25000"/>
                  </a:schemeClr>
                </a:solidFill>
                <a:latin typeface="Cambria" panose="02040503050406030204" pitchFamily="18" charset="0"/>
                <a:ea typeface="Cambria" panose="02040503050406030204" pitchFamily="18" charset="0"/>
              </a:rPr>
              <a:t>nhiễm</a:t>
            </a:r>
            <a:r>
              <a:rPr lang="en-US" sz="4000" b="1" dirty="0">
                <a:solidFill>
                  <a:schemeClr val="bg2">
                    <a:lumMod val="25000"/>
                  </a:schemeClr>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7080" y="3325637"/>
            <a:ext cx="3346994" cy="3346994"/>
          </a:xfrm>
          <a:prstGeom prst="rect">
            <a:avLst/>
          </a:prstGeom>
        </p:spPr>
      </p:pic>
    </p:spTree>
    <p:extLst>
      <p:ext uri="{BB962C8B-B14F-4D97-AF65-F5344CB8AC3E}">
        <p14:creationId xmlns:p14="http://schemas.microsoft.com/office/powerpoint/2010/main" val="14215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609001" y="371957"/>
            <a:ext cx="2804759" cy="1414906"/>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Quan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sát</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p>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hình</a:t>
            </a:r>
            <a:r>
              <a:rPr lang="en-US" sz="4000" b="1" dirty="0">
                <a:solidFill>
                  <a:schemeClr val="tx1">
                    <a:lumMod val="85000"/>
                    <a:lumOff val="15000"/>
                  </a:schemeClr>
                </a:solidFill>
                <a:latin typeface="Cambria" panose="02040503050406030204" pitchFamily="18" charset="0"/>
                <a:ea typeface="Cambria" panose="02040503050406030204" pitchFamily="18" charset="0"/>
              </a:rPr>
              <a:t> 5</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283893" y="391124"/>
            <a:ext cx="1613068" cy="1395739"/>
          </a:xfrm>
          <a:prstGeom prst="rect">
            <a:avLst/>
          </a:prstGeom>
        </p:spPr>
      </p:pic>
      <p:pic>
        <p:nvPicPr>
          <p:cNvPr id="3" name="Picture 2"/>
          <p:cNvPicPr>
            <a:picLocks noChangeAspect="1"/>
          </p:cNvPicPr>
          <p:nvPr/>
        </p:nvPicPr>
        <p:blipFill>
          <a:blip r:embed="rId5"/>
          <a:stretch>
            <a:fillRect/>
          </a:stretch>
        </p:blipFill>
        <p:spPr>
          <a:xfrm>
            <a:off x="3586481" y="371957"/>
            <a:ext cx="8361679" cy="5104283"/>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72428" y="5628640"/>
            <a:ext cx="10243702" cy="1077218"/>
          </a:xfrm>
          <a:prstGeom prst="rect">
            <a:avLst/>
          </a:prstGeom>
          <a:solidFill>
            <a:srgbClr val="0070C0"/>
          </a:solidFill>
          <a:ln w="38100">
            <a:solidFill>
              <a:schemeClr val="bg2">
                <a:lumMod val="10000"/>
              </a:schemeClr>
            </a:solidFill>
          </a:ln>
        </p:spPr>
        <p:txBody>
          <a:bodyPr wrap="none" rtlCol="0">
            <a:spAutoFit/>
          </a:bodyPr>
          <a:lstStyle/>
          <a:p>
            <a:pPr marL="285750" indent="-285750">
              <a:buFontTx/>
              <a:buChar char="-"/>
            </a:pPr>
            <a:r>
              <a:rPr lang="en-US" sz="3200" dirty="0" err="1">
                <a:solidFill>
                  <a:schemeClr val="bg1"/>
                </a:solidFill>
                <a:latin typeface="Cambria" panose="02040503050406030204" pitchFamily="18" charset="0"/>
                <a:ea typeface="Cambria" panose="02040503050406030204" pitchFamily="18" charset="0"/>
              </a:rPr>
              <a:t>Hãy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chỉ</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ra</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nguyên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gây</a:t>
            </a:r>
            <a:r>
              <a:rPr lang="en-US" sz="3200" dirty="0">
                <a:solidFill>
                  <a:schemeClr val="bg1"/>
                </a:solidFill>
                <a:latin typeface="Cambria" panose="02040503050406030204" pitchFamily="18" charset="0"/>
                <a:ea typeface="Cambria" panose="02040503050406030204" pitchFamily="18" charset="0"/>
              </a:rPr>
              <a:t> ô </a:t>
            </a:r>
            <a:r>
              <a:rPr lang="en-US" sz="3200" dirty="0" err="1">
                <a:solidFill>
                  <a:schemeClr val="bg1"/>
                </a:solidFill>
                <a:latin typeface="Cambria" panose="02040503050406030204" pitchFamily="18" charset="0"/>
                <a:ea typeface="Cambria" panose="02040503050406030204" pitchFamily="18" charset="0"/>
              </a:rPr>
              <a:t>nhiễm</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không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khí</a:t>
            </a:r>
            <a:r>
              <a:rPr lang="en-US" sz="3200" dirty="0">
                <a:solidFill>
                  <a:schemeClr val="bg1"/>
                </a:solidFill>
                <a:latin typeface="Cambria" panose="02040503050406030204" pitchFamily="18" charset="0"/>
                <a:ea typeface="Cambria" panose="02040503050406030204" pitchFamily="18" charset="0"/>
              </a:rPr>
              <a:t>.</a:t>
            </a:r>
          </a:p>
          <a:p>
            <a:pPr marL="285750" indent="-285750">
              <a:buFontTx/>
              <a:buChar char="-"/>
            </a:pP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nguyên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trên</a:t>
            </a:r>
            <a:r>
              <a:rPr lang="en-US" sz="3200" dirty="0">
                <a:solidFill>
                  <a:schemeClr val="bg1"/>
                </a:solidFill>
                <a:latin typeface="Cambria" panose="02040503050406030204" pitchFamily="18" charset="0"/>
                <a:ea typeface="Cambria" panose="02040503050406030204" pitchFamily="18" charset="0"/>
              </a:rPr>
              <a:t> do con </a:t>
            </a:r>
            <a:r>
              <a:rPr lang="en-US" sz="3200" dirty="0" err="1">
                <a:solidFill>
                  <a:schemeClr val="bg1"/>
                </a:solidFill>
                <a:latin typeface="Cambria" panose="02040503050406030204" pitchFamily="18" charset="0"/>
                <a:ea typeface="Cambria" panose="02040503050406030204" pitchFamily="18" charset="0"/>
              </a:rPr>
              <a:t>người</a:t>
            </a:r>
            <a:r>
              <a:rPr lang="en-US" sz="3200" dirty="0">
                <a:solidFill>
                  <a:schemeClr val="bg1"/>
                </a:solidFill>
                <a:latin typeface="Cambria" panose="02040503050406030204" pitchFamily="18" charset="0"/>
                <a:ea typeface="Cambria" panose="02040503050406030204" pitchFamily="18" charset="0"/>
              </a:rPr>
              <a:t> hay </a:t>
            </a:r>
            <a:r>
              <a:rPr lang="en-US" sz="3200" dirty="0" err="1">
                <a:solidFill>
                  <a:schemeClr val="bg1"/>
                </a:solidFill>
                <a:latin typeface="Cambria" panose="02040503050406030204" pitchFamily="18" charset="0"/>
                <a:ea typeface="Cambria" panose="02040503050406030204" pitchFamily="18" charset="0"/>
              </a:rPr>
              <a:t>tự</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nhiên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gây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ra</a:t>
            </a:r>
            <a:r>
              <a:rPr lang="en-US" sz="3200" dirty="0">
                <a:solidFill>
                  <a:schemeClr val="bg1"/>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93" y="4124143"/>
            <a:ext cx="4236720" cy="1504497"/>
          </a:xfrm>
          <a:prstGeom prst="rect">
            <a:avLst/>
          </a:prstGeom>
        </p:spPr>
      </p:pic>
    </p:spTree>
    <p:extLst>
      <p:ext uri="{BB962C8B-B14F-4D97-AF65-F5344CB8AC3E}">
        <p14:creationId xmlns:p14="http://schemas.microsoft.com/office/powerpoint/2010/main" val="23263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452880" y="300837"/>
            <a:ext cx="9408160" cy="5287163"/>
          </a:xfrm>
          <a:prstGeom prst="rect">
            <a:avLst/>
          </a:prstGeom>
          <a:solidFill>
            <a:schemeClr val="tx1">
              <a:lumMod val="85000"/>
              <a:lumOff val="15000"/>
            </a:schemeClr>
          </a:solidFill>
          <a:ln w="57150" cap="sq">
            <a:solidFill>
              <a:schemeClr val="bg1"/>
            </a:solidFill>
            <a:prstDash val="solid"/>
            <a:miter lim="800000"/>
          </a:ln>
          <a:effectLst>
            <a:outerShdw blurRad="50800" dist="38100" dir="2700000" algn="tl" rotWithShape="0">
              <a:srgbClr val="000000">
                <a:alpha val="43000"/>
              </a:srgbClr>
            </a:outerShdw>
          </a:effectLst>
        </p:spPr>
      </p:pic>
      <p:sp>
        <p:nvSpPr>
          <p:cNvPr id="4" name="Rounded Rectangle 3"/>
          <p:cNvSpPr/>
          <p:nvPr/>
        </p:nvSpPr>
        <p:spPr>
          <a:xfrm>
            <a:off x="1127461" y="5801360"/>
            <a:ext cx="10058999" cy="9144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85000"/>
                    <a:lumOff val="15000"/>
                  </a:schemeClr>
                </a:solidFill>
                <a:latin typeface="Cambria" panose="02040503050406030204" pitchFamily="18" charset="0"/>
                <a:ea typeface="Cambria" panose="02040503050406030204" pitchFamily="18" charset="0"/>
              </a:rPr>
              <a:t>Các</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a:solidFill>
                  <a:schemeClr val="tx1">
                    <a:lumMod val="85000"/>
                    <a:lumOff val="15000"/>
                  </a:schemeClr>
                </a:solidFill>
                <a:latin typeface="Cambria" panose="02040503050406030204" pitchFamily="18" charset="0"/>
                <a:ea typeface="Cambria" panose="02040503050406030204" pitchFamily="18" charset="0"/>
              </a:rPr>
              <a:t> ô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nhiễm</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không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khí</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230407" y="254670"/>
            <a:ext cx="4168873" cy="954107"/>
          </a:xfrm>
          <a:prstGeom prst="rect">
            <a:avLst/>
          </a:prstGeom>
          <a:solidFill>
            <a:schemeClr val="tx1">
              <a:lumMod val="85000"/>
              <a:lumOff val="15000"/>
            </a:schemeClr>
          </a:solidFill>
          <a:ln w="28575">
            <a:solidFill>
              <a:schemeClr val="bg1"/>
            </a:solidFill>
          </a:ln>
        </p:spPr>
        <p:txBody>
          <a:bodyPr wrap="square" rtlCol="0">
            <a:spAutoFit/>
          </a:bodyPr>
          <a:lstStyle/>
          <a:p>
            <a:pPr algn="ctr"/>
            <a:r>
              <a:rPr lang="vi-VN" sz="2800" dirty="0">
                <a:solidFill>
                  <a:schemeClr val="bg1"/>
                </a:solidFill>
                <a:latin typeface="Cambria" panose="02040503050406030204" pitchFamily="18" charset="0"/>
                <a:ea typeface="Cambria" panose="02040503050406030204" pitchFamily="18" charset="0"/>
              </a:rPr>
              <a:t>Do khói bụi từ các phương tiện giao thông.</a:t>
            </a:r>
            <a:endParaRPr lang="en-US" sz="2800" dirty="0">
              <a:solidFill>
                <a:schemeClr val="bg1"/>
              </a:solidFill>
              <a:latin typeface="Cambria" panose="02040503050406030204" pitchFamily="18" charset="0"/>
              <a:ea typeface="Cambria" panose="02040503050406030204" pitchFamily="18" charset="0"/>
            </a:endParaRPr>
          </a:p>
        </p:txBody>
      </p:sp>
      <p:sp>
        <p:nvSpPr>
          <p:cNvPr id="6" name="Rectangle 5"/>
          <p:cNvSpPr/>
          <p:nvPr/>
        </p:nvSpPr>
        <p:spPr>
          <a:xfrm>
            <a:off x="9710212" y="254670"/>
            <a:ext cx="230165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cháy</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rừng</a:t>
            </a:r>
            <a:r>
              <a:rPr lang="en-US" sz="2800" dirty="0">
                <a:solidFill>
                  <a:schemeClr val="bg1"/>
                </a:solidFill>
                <a:latin typeface="Cambria" panose="02040503050406030204" pitchFamily="18" charset="0"/>
                <a:ea typeface="Cambria" panose="02040503050406030204" pitchFamily="18" charset="0"/>
              </a:rPr>
              <a:t>.</a:t>
            </a:r>
          </a:p>
        </p:txBody>
      </p:sp>
      <p:sp>
        <p:nvSpPr>
          <p:cNvPr id="7" name="Rectangle 6"/>
          <p:cNvSpPr/>
          <p:nvPr/>
        </p:nvSpPr>
        <p:spPr>
          <a:xfrm>
            <a:off x="230407" y="5085567"/>
            <a:ext cx="3415422"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rác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thải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sinh</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hoạt</a:t>
            </a:r>
            <a:r>
              <a:rPr lang="en-US" sz="2800" dirty="0">
                <a:solidFill>
                  <a:schemeClr val="bg1"/>
                </a:solidFill>
                <a:latin typeface="Cambria" panose="02040503050406030204" pitchFamily="18" charset="0"/>
                <a:ea typeface="Cambria" panose="02040503050406030204" pitchFamily="18" charset="0"/>
              </a:rPr>
              <a:t>.</a:t>
            </a:r>
          </a:p>
        </p:txBody>
      </p:sp>
      <p:sp>
        <p:nvSpPr>
          <p:cNvPr id="10" name="Rectangle 9"/>
          <p:cNvSpPr/>
          <p:nvPr/>
        </p:nvSpPr>
        <p:spPr>
          <a:xfrm>
            <a:off x="7762967" y="5064780"/>
            <a:ext cx="422910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khí</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thải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từ</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máy</a:t>
            </a:r>
            <a:r>
              <a:rPr lang="en-US" sz="28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5691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1481</Words>
  <Application>Microsoft Office PowerPoint</Application>
  <PresentationFormat>Widescreen</PresentationFormat>
  <Paragraphs>99</Paragraphs>
  <Slides>32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#9Slide07 HoneyCream</vt:lpstr>
      <vt:lpstr>#9Slide07 IcielPony</vt:lpstr>
      <vt:lpstr>.VnArabia</vt:lpstr>
      <vt:lpstr>Arial</vt:lpstr>
      <vt:lpstr>Calibri</vt:lpstr>
      <vt:lpstr>Calibri Light</vt:lpstr>
      <vt:lpstr>Cambria</vt:lpstr>
      <vt:lpstr>Google Sans</vt:lpstr>
      <vt:lpstr>SVN-Newton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PC</cp:lastModifiedBy>
  <cp:revision>36</cp:revision>
  <dcterms:created xsi:type="dcterms:W3CDTF">2023-08-02T01:35:30Z</dcterms:created>
  <dcterms:modified xsi:type="dcterms:W3CDTF">2024-09-30T05:34:26Z</dcterms:modified>
</cp:coreProperties>
</file>